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62" r:id="rId2"/>
    <p:sldId id="259" r:id="rId3"/>
    <p:sldId id="258" r:id="rId4"/>
    <p:sldId id="260" r:id="rId5"/>
    <p:sldId id="261" r:id="rId6"/>
    <p:sldId id="264"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D738A3-5CF7-474F-9163-A9DFE85B27E5}" type="datetimeFigureOut">
              <a:rPr lang="fr-FR" smtClean="0"/>
              <a:pPr/>
              <a:t>22/05/2016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91B89-B0D1-4BED-8207-29380D154C20}" type="slidenum">
              <a:rPr lang="fr-FR" smtClean="0"/>
              <a:pPr/>
              <a:t>‹N°›</a:t>
            </a:fld>
            <a:endParaRPr lang="fr-FR"/>
          </a:p>
        </p:txBody>
      </p:sp>
    </p:spTree>
    <p:extLst>
      <p:ext uri="{BB962C8B-B14F-4D97-AF65-F5344CB8AC3E}">
        <p14:creationId xmlns:p14="http://schemas.microsoft.com/office/powerpoint/2010/main" val="3484445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544B7592-65D7-4103-BE7D-8DDD3675073F}" type="datetimeFigureOut">
              <a:rPr lang="en-US" smtClean="0"/>
              <a:pPr/>
              <a:t>5/22/2016</a:t>
            </a:fld>
            <a:endParaRPr lang="en-US"/>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0374492C-9356-4E83-8949-122C7DE8EC65}"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44B7592-65D7-4103-BE7D-8DDD3675073F}" type="datetimeFigureOut">
              <a:rPr lang="en-US" smtClean="0"/>
              <a:pPr/>
              <a:t>5/22/2016</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374492C-9356-4E83-8949-122C7DE8EC65}" type="slidenum">
              <a:rPr lang="en-US" smtClean="0"/>
              <a:pPr/>
              <a:t>‹N°›</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44B7592-65D7-4103-BE7D-8DDD3675073F}" type="datetimeFigureOut">
              <a:rPr lang="en-US" smtClean="0"/>
              <a:pPr/>
              <a:t>5/22/2016</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374492C-9356-4E83-8949-122C7DE8EC65}" type="slidenum">
              <a:rPr lang="en-US" smtClean="0"/>
              <a:pPr/>
              <a:t>‹N°›</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544B7592-65D7-4103-BE7D-8DDD3675073F}" type="datetimeFigureOut">
              <a:rPr lang="en-US" smtClean="0"/>
              <a:pPr/>
              <a:t>5/22/2016</a:t>
            </a:fld>
            <a:endParaRPr lang="en-US"/>
          </a:p>
        </p:txBody>
      </p:sp>
      <p:sp>
        <p:nvSpPr>
          <p:cNvPr id="9" name="Espace réservé du numéro de diapositive 8"/>
          <p:cNvSpPr>
            <a:spLocks noGrp="1"/>
          </p:cNvSpPr>
          <p:nvPr>
            <p:ph type="sldNum" sz="quarter" idx="15"/>
          </p:nvPr>
        </p:nvSpPr>
        <p:spPr/>
        <p:txBody>
          <a:bodyPr rtlCol="0"/>
          <a:lstStyle/>
          <a:p>
            <a:fld id="{0374492C-9356-4E83-8949-122C7DE8EC65}" type="slidenum">
              <a:rPr lang="en-US" smtClean="0"/>
              <a:pPr/>
              <a:t>‹N°›</a:t>
            </a:fld>
            <a:endParaRPr lang="en-US"/>
          </a:p>
        </p:txBody>
      </p:sp>
      <p:sp>
        <p:nvSpPr>
          <p:cNvPr id="10" name="Espace réservé du pied de page 9"/>
          <p:cNvSpPr>
            <a:spLocks noGrp="1"/>
          </p:cNvSpPr>
          <p:nvPr>
            <p:ph type="ftr" sz="quarter" idx="16"/>
          </p:nvPr>
        </p:nvSpPr>
        <p:spPr/>
        <p:txBody>
          <a:bodyPr rtlCol="0"/>
          <a:lstStyle/>
          <a:p>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544B7592-65D7-4103-BE7D-8DDD3675073F}" type="datetimeFigureOut">
              <a:rPr lang="en-US" smtClean="0"/>
              <a:pPr/>
              <a:t>5/22/2016</a:t>
            </a:fld>
            <a:endParaRPr lang="en-US"/>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0374492C-9356-4E83-8949-122C7DE8EC65}"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544B7592-65D7-4103-BE7D-8DDD3675073F}" type="datetimeFigureOut">
              <a:rPr lang="en-US" smtClean="0"/>
              <a:pPr/>
              <a:t>5/22/2016</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0374492C-9356-4E83-8949-122C7DE8EC65}" type="slidenum">
              <a:rPr lang="en-US" smtClean="0"/>
              <a:pPr/>
              <a:t>‹N°›</a:t>
            </a:fld>
            <a:endParaRPr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544B7592-65D7-4103-BE7D-8DDD3675073F}" type="datetimeFigureOut">
              <a:rPr lang="en-US" smtClean="0"/>
              <a:pPr/>
              <a:t>5/22/2016</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0374492C-9356-4E83-8949-122C7DE8EC65}" type="slidenum">
              <a:rPr lang="en-US" smtClean="0"/>
              <a:pPr/>
              <a:t>‹N°›</a:t>
            </a:fld>
            <a:endParaRPr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544B7592-65D7-4103-BE7D-8DDD3675073F}" type="datetimeFigureOut">
              <a:rPr lang="en-US" smtClean="0"/>
              <a:pPr/>
              <a:t>5/22/2016</a:t>
            </a:fld>
            <a:endParaRPr lang="en-US"/>
          </a:p>
        </p:txBody>
      </p:sp>
      <p:sp>
        <p:nvSpPr>
          <p:cNvPr id="7" name="Espace réservé du numéro de diapositive 6"/>
          <p:cNvSpPr>
            <a:spLocks noGrp="1"/>
          </p:cNvSpPr>
          <p:nvPr>
            <p:ph type="sldNum" sz="quarter" idx="11"/>
          </p:nvPr>
        </p:nvSpPr>
        <p:spPr/>
        <p:txBody>
          <a:bodyPr rtlCol="0"/>
          <a:lstStyle/>
          <a:p>
            <a:fld id="{0374492C-9356-4E83-8949-122C7DE8EC65}" type="slidenum">
              <a:rPr lang="en-US" smtClean="0"/>
              <a:pPr/>
              <a:t>‹N°›</a:t>
            </a:fld>
            <a:endParaRPr lang="en-US"/>
          </a:p>
        </p:txBody>
      </p:sp>
      <p:sp>
        <p:nvSpPr>
          <p:cNvPr id="8" name="Espace réservé du pied de page 7"/>
          <p:cNvSpPr>
            <a:spLocks noGrp="1"/>
          </p:cNvSpPr>
          <p:nvPr>
            <p:ph type="ftr" sz="quarter" idx="12"/>
          </p:nvPr>
        </p:nvSpPr>
        <p:spPr/>
        <p:txBody>
          <a:bodyPr rtlCol="0"/>
          <a:lstStyle/>
          <a:p>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4B7592-65D7-4103-BE7D-8DDD3675073F}" type="datetimeFigureOut">
              <a:rPr lang="en-US" smtClean="0"/>
              <a:pPr/>
              <a:t>5/22/2016</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0374492C-9356-4E83-8949-122C7DE8EC65}" type="slidenum">
              <a:rPr lang="en-US" smtClean="0"/>
              <a:pPr/>
              <a:t>‹N°›</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544B7592-65D7-4103-BE7D-8DDD3675073F}" type="datetimeFigureOut">
              <a:rPr lang="en-US" smtClean="0"/>
              <a:pPr/>
              <a:t>5/22/2016</a:t>
            </a:fld>
            <a:endParaRPr lang="en-US"/>
          </a:p>
        </p:txBody>
      </p:sp>
      <p:sp>
        <p:nvSpPr>
          <p:cNvPr id="22" name="Espace réservé du numéro de diapositive 21"/>
          <p:cNvSpPr>
            <a:spLocks noGrp="1"/>
          </p:cNvSpPr>
          <p:nvPr>
            <p:ph type="sldNum" sz="quarter" idx="15"/>
          </p:nvPr>
        </p:nvSpPr>
        <p:spPr/>
        <p:txBody>
          <a:bodyPr rtlCol="0"/>
          <a:lstStyle/>
          <a:p>
            <a:fld id="{0374492C-9356-4E83-8949-122C7DE8EC65}" type="slidenum">
              <a:rPr lang="en-US" smtClean="0"/>
              <a:pPr/>
              <a:t>‹N°›</a:t>
            </a:fld>
            <a:endParaRPr lang="en-US"/>
          </a:p>
        </p:txBody>
      </p:sp>
      <p:sp>
        <p:nvSpPr>
          <p:cNvPr id="23" name="Espace réservé du pied de page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544B7592-65D7-4103-BE7D-8DDD3675073F}" type="datetimeFigureOut">
              <a:rPr lang="en-US" smtClean="0"/>
              <a:pPr/>
              <a:t>5/22/2016</a:t>
            </a:fld>
            <a:endParaRPr lang="en-US"/>
          </a:p>
        </p:txBody>
      </p:sp>
      <p:sp>
        <p:nvSpPr>
          <p:cNvPr id="18" name="Espace réservé du numéro de diapositive 17"/>
          <p:cNvSpPr>
            <a:spLocks noGrp="1"/>
          </p:cNvSpPr>
          <p:nvPr>
            <p:ph type="sldNum" sz="quarter" idx="11"/>
          </p:nvPr>
        </p:nvSpPr>
        <p:spPr/>
        <p:txBody>
          <a:bodyPr rtlCol="0"/>
          <a:lstStyle/>
          <a:p>
            <a:fld id="{0374492C-9356-4E83-8949-122C7DE8EC65}" type="slidenum">
              <a:rPr lang="en-US" smtClean="0"/>
              <a:pPr/>
              <a:t>‹N°›</a:t>
            </a:fld>
            <a:endParaRPr lang="en-US"/>
          </a:p>
        </p:txBody>
      </p:sp>
      <p:sp>
        <p:nvSpPr>
          <p:cNvPr id="21" name="Espace réservé du pied de page 20"/>
          <p:cNvSpPr>
            <a:spLocks noGrp="1"/>
          </p:cNvSpPr>
          <p:nvPr>
            <p:ph type="ftr" sz="quarter" idx="12"/>
          </p:nvPr>
        </p:nvSpPr>
        <p:spPr/>
        <p:txBody>
          <a:bodyPr rtlCol="0"/>
          <a:lstStyle/>
          <a:p>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4B7592-65D7-4103-BE7D-8DDD3675073F}" type="datetimeFigureOut">
              <a:rPr lang="en-US" smtClean="0"/>
              <a:pPr/>
              <a:t>5/22/2016</a:t>
            </a:fld>
            <a:endParaRPr lang="en-US"/>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374492C-9356-4E83-8949-122C7DE8EC65}"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857356" y="2714620"/>
            <a:ext cx="567495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mj-lt"/>
                <a:ea typeface="Times New Roman" pitchFamily="18" charset="0"/>
                <a:cs typeface="Arial" pitchFamily="34" charset="0"/>
              </a:rPr>
              <a:t>Thème n° 2 - L'extraordinaire</a:t>
            </a:r>
            <a:endParaRPr kumimoji="0" lang="fr-FR" sz="40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3" y="404664"/>
            <a:ext cx="4491481" cy="597666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8254027"/>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428604"/>
            <a:ext cx="7772400" cy="500066"/>
          </a:xfrm>
        </p:spPr>
        <p:txBody>
          <a:bodyPr>
            <a:normAutofit fontScale="90000"/>
          </a:bodyPr>
          <a:lstStyle/>
          <a:p>
            <a:pPr algn="ctr"/>
            <a:r>
              <a:rPr lang="fr-FR" dirty="0" smtClean="0"/>
              <a:t>Bref</a:t>
            </a:r>
            <a:r>
              <a:rPr lang="en-US" dirty="0" smtClean="0"/>
              <a:t> résumé</a:t>
            </a:r>
            <a:endParaRPr lang="fr-FR" dirty="0"/>
          </a:p>
        </p:txBody>
      </p:sp>
      <p:sp>
        <p:nvSpPr>
          <p:cNvPr id="3" name="Sous-titre 2"/>
          <p:cNvSpPr>
            <a:spLocks noGrp="1"/>
          </p:cNvSpPr>
          <p:nvPr>
            <p:ph type="subTitle" idx="1"/>
          </p:nvPr>
        </p:nvSpPr>
        <p:spPr>
          <a:xfrm>
            <a:off x="571472" y="1285860"/>
            <a:ext cx="8064896" cy="5429288"/>
          </a:xfrm>
        </p:spPr>
        <p:txBody>
          <a:bodyPr>
            <a:noAutofit/>
          </a:bodyPr>
          <a:lstStyle/>
          <a:p>
            <a:pPr algn="just"/>
            <a:r>
              <a:rPr lang="fr-FR" sz="2000" b="0" dirty="0" smtClean="0">
                <a:solidFill>
                  <a:schemeClr val="tx1"/>
                </a:solidFill>
              </a:rPr>
              <a:t>C'est l'histoire d'une femme mal mariée, de son médiocre époux qui ne lui porte aucunes attention. Ainsi que de ses amants égoïstes et vains. Un récit illustrant ses rêves, de ses chimères, sa mort dans cette province bourgeoise et dévote. </a:t>
            </a:r>
          </a:p>
          <a:p>
            <a:pPr algn="just"/>
            <a:r>
              <a:rPr lang="fr-FR" sz="2000" b="0" dirty="0" smtClean="0">
                <a:solidFill>
                  <a:schemeClr val="tx1"/>
                </a:solidFill>
              </a:rPr>
              <a:t>Un roman français qui choque la société du Second Empire, comme une tragédie, flamboyant comme un drame, mordant comme une comédie.</a:t>
            </a:r>
          </a:p>
          <a:p>
            <a:pPr algn="just"/>
            <a:r>
              <a:rPr lang="fr-FR" sz="2000" b="0" dirty="0" smtClean="0">
                <a:solidFill>
                  <a:schemeClr val="tx1"/>
                </a:solidFill>
              </a:rPr>
              <a:t>le roman s'était donné une arme redoutable : le style. Ce qui emmena Flaubert en correctionnelle.</a:t>
            </a:r>
          </a:p>
          <a:p>
            <a:pPr algn="just"/>
            <a:r>
              <a:rPr lang="fr-FR" sz="2000" b="0" dirty="0" smtClean="0">
                <a:solidFill>
                  <a:schemeClr val="tx1"/>
                </a:solidFill>
              </a:rPr>
              <a:t>Lire Madame Bovary, au XXIe siècle, c'est affronter le scandale que représente une œuvre aussi sincère qu'impérieuse. Dans chacune de ses phrases, Flaubert a versé une dose de cet arsenic dont Emma Bovary s'empoisonne : c'est un livre offensif, corrosif, dont l'ironie outrage toutes nos valeurs, et la littérature même, qui ne s'en est jamais vraiment remise.</a:t>
            </a:r>
            <a:endParaRPr lang="en-US" sz="2000" b="0" dirty="0">
              <a:solidFill>
                <a:schemeClr val="tx1"/>
              </a:solidFill>
            </a:endParaRPr>
          </a:p>
        </p:txBody>
      </p:sp>
    </p:spTree>
    <p:extLst>
      <p:ext uri="{BB962C8B-B14F-4D97-AF65-F5344CB8AC3E}">
        <p14:creationId xmlns:p14="http://schemas.microsoft.com/office/powerpoint/2010/main" val="3536667806"/>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143000"/>
          </a:xfrm>
        </p:spPr>
        <p:txBody>
          <a:bodyPr>
            <a:normAutofit/>
          </a:bodyPr>
          <a:lstStyle/>
          <a:p>
            <a:r>
              <a:rPr lang="fr-FR" b="1" dirty="0" smtClean="0"/>
              <a:t>Biographie de Gustave Flaubert </a:t>
            </a:r>
            <a:br>
              <a:rPr lang="fr-FR" b="1" dirty="0" smtClean="0"/>
            </a:br>
            <a:r>
              <a:rPr lang="fr-FR" b="1" dirty="0" smtClean="0"/>
              <a:t>(1821 – 1880)</a:t>
            </a:r>
            <a:endParaRPr lang="fr-FR" b="1" dirty="0"/>
          </a:p>
        </p:txBody>
      </p:sp>
      <p:sp>
        <p:nvSpPr>
          <p:cNvPr id="3" name="Espace réservé du contenu 2"/>
          <p:cNvSpPr>
            <a:spLocks noGrp="1"/>
          </p:cNvSpPr>
          <p:nvPr>
            <p:ph sz="quarter" idx="1"/>
          </p:nvPr>
        </p:nvSpPr>
        <p:spPr>
          <a:xfrm>
            <a:off x="285720" y="2000240"/>
            <a:ext cx="8429684" cy="4525963"/>
          </a:xfrm>
        </p:spPr>
        <p:txBody>
          <a:bodyPr>
            <a:normAutofit fontScale="92500" lnSpcReduction="20000"/>
          </a:bodyPr>
          <a:lstStyle/>
          <a:p>
            <a:pPr algn="just"/>
            <a:r>
              <a:rPr lang="fr-FR" sz="2000" dirty="0" smtClean="0"/>
              <a:t>Gustave Flaubert est né a Rouen en décembre 1821, Il est le fils du chirurgien en chef de l’</a:t>
            </a:r>
            <a:r>
              <a:rPr lang="fr-FR" sz="2000" dirty="0" err="1" smtClean="0"/>
              <a:t>Hotel-Dieu</a:t>
            </a:r>
            <a:r>
              <a:rPr lang="fr-FR" sz="2000" dirty="0" smtClean="0"/>
              <a:t> à Rouen.</a:t>
            </a:r>
          </a:p>
          <a:p>
            <a:pPr algn="just"/>
            <a:r>
              <a:rPr lang="fr-FR" sz="2000" dirty="0" smtClean="0"/>
              <a:t>Flaubert ce refugie assez vite dans la littérature, Apres son baccalauréat , il commence alors des études de droit. </a:t>
            </a:r>
          </a:p>
          <a:p>
            <a:r>
              <a:rPr lang="fr-FR" sz="2000" dirty="0" smtClean="0"/>
              <a:t>En 1844, il y renonce en raison d’une maladie nerveuse et s’installe à Croisset en 1846, Il mène alors une vie de solitaire mais séjourne régulièrement a Paris ou il retrouve Louise Colet. </a:t>
            </a:r>
          </a:p>
          <a:p>
            <a:r>
              <a:rPr lang="fr-FR" sz="2000" dirty="0" smtClean="0"/>
              <a:t>En 1849,il voyage en Orient, A son retour, il commence à écrire </a:t>
            </a:r>
            <a:r>
              <a:rPr lang="fr-FR" sz="2000" i="1" dirty="0" smtClean="0">
                <a:solidFill>
                  <a:schemeClr val="tx2">
                    <a:lumMod val="75000"/>
                  </a:schemeClr>
                </a:solidFill>
              </a:rPr>
              <a:t>Madame Bovary </a:t>
            </a:r>
            <a:r>
              <a:rPr lang="fr-FR" sz="2000" dirty="0" smtClean="0"/>
              <a:t>qui est paru en 1857 d’où il est poursuivi pour atteintes aux bonnes mœurs ,mais il est finalement acquitté. </a:t>
            </a:r>
          </a:p>
          <a:p>
            <a:r>
              <a:rPr lang="fr-FR" sz="2000" dirty="0" smtClean="0"/>
              <a:t>Apres le sucée de </a:t>
            </a:r>
            <a:r>
              <a:rPr lang="fr-FR" sz="2000" i="1" dirty="0" err="1" smtClean="0">
                <a:solidFill>
                  <a:schemeClr val="tx2">
                    <a:lumMod val="75000"/>
                  </a:schemeClr>
                </a:solidFill>
              </a:rPr>
              <a:t>Salammbo</a:t>
            </a:r>
            <a:r>
              <a:rPr lang="fr-FR" sz="2000" i="1" dirty="0" smtClean="0">
                <a:solidFill>
                  <a:schemeClr val="tx2">
                    <a:lumMod val="75000"/>
                  </a:schemeClr>
                </a:solidFill>
              </a:rPr>
              <a:t> </a:t>
            </a:r>
            <a:r>
              <a:rPr lang="fr-FR" sz="2000" dirty="0" smtClean="0"/>
              <a:t>en 1862, la publication ensuite de L’</a:t>
            </a:r>
            <a:r>
              <a:rPr lang="fr-FR" sz="2000" dirty="0"/>
              <a:t>é</a:t>
            </a:r>
            <a:r>
              <a:rPr lang="fr-FR" sz="2000" dirty="0" smtClean="0"/>
              <a:t>ducation sentimentale ne remporte pas autant un  grand sucée. Flaubert connait alors des soucis d’ordre financier et sa maladie nerveuse l’épuise.</a:t>
            </a:r>
          </a:p>
          <a:p>
            <a:pPr algn="just"/>
            <a:r>
              <a:rPr lang="fr-FR" sz="2000" dirty="0" smtClean="0"/>
              <a:t>En mai 1880, Flaubert meurt d’une hémorragie cérébrale, laissant inachevé son roman </a:t>
            </a:r>
            <a:r>
              <a:rPr lang="fr-FR" sz="2000" i="1" dirty="0" err="1" smtClean="0">
                <a:solidFill>
                  <a:schemeClr val="tx2">
                    <a:lumMod val="75000"/>
                  </a:schemeClr>
                </a:solidFill>
              </a:rPr>
              <a:t>Bouvart</a:t>
            </a:r>
            <a:r>
              <a:rPr lang="fr-FR" sz="2000" i="1" dirty="0" smtClean="0">
                <a:solidFill>
                  <a:schemeClr val="tx2">
                    <a:lumMod val="75000"/>
                  </a:schemeClr>
                </a:solidFill>
              </a:rPr>
              <a:t> et </a:t>
            </a:r>
            <a:r>
              <a:rPr lang="fr-FR" sz="2000" i="1" dirty="0" err="1">
                <a:solidFill>
                  <a:schemeClr val="tx2">
                    <a:lumMod val="75000"/>
                  </a:schemeClr>
                </a:solidFill>
              </a:rPr>
              <a:t>P</a:t>
            </a:r>
            <a:r>
              <a:rPr lang="fr-FR" sz="2000" i="1" dirty="0" err="1" smtClean="0">
                <a:solidFill>
                  <a:schemeClr val="tx2">
                    <a:lumMod val="75000"/>
                  </a:schemeClr>
                </a:solidFill>
              </a:rPr>
              <a:t>ecuchet</a:t>
            </a:r>
            <a:r>
              <a:rPr lang="fr-FR" sz="2000" dirty="0" smtClean="0"/>
              <a:t>.</a:t>
            </a:r>
            <a:endParaRPr lang="fr-FR" sz="2000" dirty="0"/>
          </a:p>
        </p:txBody>
      </p:sp>
      <p:pic>
        <p:nvPicPr>
          <p:cNvPr id="4" name="Image 3" descr="200px-Gustave-Flaubert2.jpg"/>
          <p:cNvPicPr>
            <a:picLocks noChangeAspect="1"/>
          </p:cNvPicPr>
          <p:nvPr/>
        </p:nvPicPr>
        <p:blipFill>
          <a:blip r:embed="rId2"/>
          <a:stretch>
            <a:fillRect/>
          </a:stretch>
        </p:blipFill>
        <p:spPr>
          <a:xfrm>
            <a:off x="7572396" y="428604"/>
            <a:ext cx="1050558" cy="1428760"/>
          </a:xfrm>
          <a:prstGeom prst="rect">
            <a:avLst/>
          </a:prstGeom>
        </p:spPr>
      </p:pic>
    </p:spTree>
    <p:extLst>
      <p:ext uri="{BB962C8B-B14F-4D97-AF65-F5344CB8AC3E}">
        <p14:creationId xmlns:p14="http://schemas.microsoft.com/office/powerpoint/2010/main" val="815584072"/>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Lien avec la Problématique</a:t>
            </a:r>
            <a:endParaRPr lang="fr-FR" b="1" dirty="0"/>
          </a:p>
        </p:txBody>
      </p:sp>
      <p:sp>
        <p:nvSpPr>
          <p:cNvPr id="3" name="Espace réservé du contenu 2"/>
          <p:cNvSpPr>
            <a:spLocks noGrp="1"/>
          </p:cNvSpPr>
          <p:nvPr>
            <p:ph sz="quarter" idx="1"/>
          </p:nvPr>
        </p:nvSpPr>
        <p:spPr/>
        <p:txBody>
          <a:bodyPr>
            <a:normAutofit fontScale="77500" lnSpcReduction="20000"/>
          </a:bodyPr>
          <a:lstStyle/>
          <a:p>
            <a:pPr algn="just"/>
            <a:r>
              <a:rPr lang="fr-FR" sz="2200" dirty="0" smtClean="0"/>
              <a:t>Emma Bovary s’étant marié rapidement, en vue d’une vie telle que les romans d’amours la décrive, elle ce voit offrir une vie quotidienne monotone et ennuyeuse. Ses jours ce ressemble et paraissent pour elle interminable ce qui la rend triste de jours en jours. Pour elle tout semble s'affadir et ne plus mériter l'intérêt. Cette situation lui révèlent des réalités hors du commun aussi bien que des sensations nouvelles.</a:t>
            </a:r>
          </a:p>
          <a:p>
            <a:pPr algn="just">
              <a:buNone/>
            </a:pPr>
            <a:endParaRPr lang="fr-FR" sz="2200" dirty="0" smtClean="0"/>
          </a:p>
          <a:p>
            <a:pPr algn="just"/>
            <a:r>
              <a:rPr lang="fr-FR" sz="2200" dirty="0" smtClean="0"/>
              <a:t>La vie d’Emma Bovary frise la banalité. Elle recherche en permanence de l'inédit,  comme avec l’achat onéreux de nouvelles acquisition qui l’endette fortement. Et également de la sensation, qu’elle trouve auprès de ces amants. Tous cela a pour but de la faire vivre de la façon dont elle a toujours espéré, une belle vie comme celle a Paris, une surenchère organisée dans l'extraordinaire qui au final la plonge dans une autre forme de monotonie .</a:t>
            </a:r>
          </a:p>
          <a:p>
            <a:pPr algn="just">
              <a:buNone/>
            </a:pPr>
            <a:endParaRPr lang="fr-FR" sz="2200" dirty="0" smtClean="0"/>
          </a:p>
          <a:p>
            <a:pPr algn="just"/>
            <a:r>
              <a:rPr lang="fr-FR" sz="2200" dirty="0" smtClean="0"/>
              <a:t>De plus Emma Bovary perçoit ces amants  comme étant des personnages extraordinaire, elle pose tout ces espoirs sur eux pour qu’il l’a sorte de son milieu. Pour elle ce sont de vrai lumière alors qu’en réalités ils ne sont que de simple homme sans talent. </a:t>
            </a:r>
          </a:p>
          <a:p>
            <a:endParaRPr lang="fr-FR" dirty="0"/>
          </a:p>
        </p:txBody>
      </p:sp>
    </p:spTree>
    <p:extLst>
      <p:ext uri="{BB962C8B-B14F-4D97-AF65-F5344CB8AC3E}">
        <p14:creationId xmlns:p14="http://schemas.microsoft.com/office/powerpoint/2010/main" val="1359847057"/>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493226.jpg"/>
          <p:cNvPicPr>
            <a:picLocks noGrp="1" noChangeAspect="1"/>
          </p:cNvPicPr>
          <p:nvPr>
            <p:ph sz="quarter" idx="1"/>
          </p:nvPr>
        </p:nvPicPr>
        <p:blipFill>
          <a:blip r:embed="rId2" cstate="print"/>
          <a:stretch>
            <a:fillRect/>
          </a:stretch>
        </p:blipFill>
        <p:spPr>
          <a:xfrm>
            <a:off x="2928926" y="1357298"/>
            <a:ext cx="3018252" cy="45259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ZoneTexte 8"/>
          <p:cNvSpPr txBox="1"/>
          <p:nvPr/>
        </p:nvSpPr>
        <p:spPr>
          <a:xfrm>
            <a:off x="500034" y="357166"/>
            <a:ext cx="1500198" cy="369332"/>
          </a:xfrm>
          <a:prstGeom prst="rect">
            <a:avLst/>
          </a:prstGeom>
          <a:noFill/>
        </p:spPr>
        <p:txBody>
          <a:bodyPr wrap="square" rtlCol="0">
            <a:spAutoFit/>
          </a:bodyPr>
          <a:lstStyle/>
          <a:p>
            <a:pPr algn="ctr"/>
            <a:r>
              <a:rPr lang="fr-FR" dirty="0" smtClean="0"/>
              <a:t>Aventure</a:t>
            </a:r>
            <a:endParaRPr lang="fr-FR" dirty="0"/>
          </a:p>
        </p:txBody>
      </p:sp>
      <p:sp>
        <p:nvSpPr>
          <p:cNvPr id="10" name="ZoneTexte 9"/>
          <p:cNvSpPr txBox="1"/>
          <p:nvPr/>
        </p:nvSpPr>
        <p:spPr>
          <a:xfrm>
            <a:off x="3286116" y="285728"/>
            <a:ext cx="2071702" cy="369332"/>
          </a:xfrm>
          <a:prstGeom prst="rect">
            <a:avLst/>
          </a:prstGeom>
          <a:noFill/>
        </p:spPr>
        <p:txBody>
          <a:bodyPr wrap="square" rtlCol="0">
            <a:spAutoFit/>
          </a:bodyPr>
          <a:lstStyle/>
          <a:p>
            <a:pPr algn="ctr"/>
            <a:r>
              <a:rPr lang="fr-FR" dirty="0" smtClean="0"/>
              <a:t>Coup de théâtre</a:t>
            </a:r>
          </a:p>
        </p:txBody>
      </p:sp>
      <p:sp>
        <p:nvSpPr>
          <p:cNvPr id="11" name="ZoneTexte 10"/>
          <p:cNvSpPr txBox="1"/>
          <p:nvPr/>
        </p:nvSpPr>
        <p:spPr>
          <a:xfrm>
            <a:off x="6715140" y="2000240"/>
            <a:ext cx="2071670" cy="369332"/>
          </a:xfrm>
          <a:prstGeom prst="rect">
            <a:avLst/>
          </a:prstGeom>
          <a:noFill/>
        </p:spPr>
        <p:txBody>
          <a:bodyPr wrap="square" rtlCol="0">
            <a:spAutoFit/>
          </a:bodyPr>
          <a:lstStyle/>
          <a:p>
            <a:r>
              <a:rPr lang="fr-FR" dirty="0" smtClean="0"/>
              <a:t>Anéantissement</a:t>
            </a:r>
          </a:p>
        </p:txBody>
      </p:sp>
      <p:sp>
        <p:nvSpPr>
          <p:cNvPr id="12" name="ZoneTexte 11"/>
          <p:cNvSpPr txBox="1"/>
          <p:nvPr/>
        </p:nvSpPr>
        <p:spPr>
          <a:xfrm>
            <a:off x="785786" y="5429264"/>
            <a:ext cx="1000132" cy="369332"/>
          </a:xfrm>
          <a:prstGeom prst="rect">
            <a:avLst/>
          </a:prstGeom>
          <a:noFill/>
        </p:spPr>
        <p:txBody>
          <a:bodyPr wrap="square" rtlCol="0">
            <a:spAutoFit/>
          </a:bodyPr>
          <a:lstStyle/>
          <a:p>
            <a:pPr algn="ctr"/>
            <a:r>
              <a:rPr lang="fr-FR" dirty="0" smtClean="0"/>
              <a:t>Banal</a:t>
            </a:r>
          </a:p>
        </p:txBody>
      </p:sp>
      <p:sp>
        <p:nvSpPr>
          <p:cNvPr id="13" name="ZoneTexte 12"/>
          <p:cNvSpPr txBox="1"/>
          <p:nvPr/>
        </p:nvSpPr>
        <p:spPr>
          <a:xfrm>
            <a:off x="785786" y="2143116"/>
            <a:ext cx="1285884" cy="369332"/>
          </a:xfrm>
          <a:prstGeom prst="rect">
            <a:avLst/>
          </a:prstGeom>
          <a:noFill/>
        </p:spPr>
        <p:txBody>
          <a:bodyPr wrap="square" rtlCol="0">
            <a:spAutoFit/>
          </a:bodyPr>
          <a:lstStyle/>
          <a:p>
            <a:r>
              <a:rPr lang="fr-FR" dirty="0" smtClean="0"/>
              <a:t>Lassitude</a:t>
            </a:r>
          </a:p>
        </p:txBody>
      </p:sp>
      <p:sp>
        <p:nvSpPr>
          <p:cNvPr id="14" name="ZoneTexte 13"/>
          <p:cNvSpPr txBox="1"/>
          <p:nvPr/>
        </p:nvSpPr>
        <p:spPr>
          <a:xfrm>
            <a:off x="714348" y="3286124"/>
            <a:ext cx="2000264" cy="646331"/>
          </a:xfrm>
          <a:prstGeom prst="rect">
            <a:avLst/>
          </a:prstGeom>
          <a:noFill/>
        </p:spPr>
        <p:txBody>
          <a:bodyPr wrap="square" rtlCol="0">
            <a:spAutoFit/>
          </a:bodyPr>
          <a:lstStyle/>
          <a:p>
            <a:pPr algn="ctr"/>
            <a:r>
              <a:rPr lang="fr-FR" dirty="0" smtClean="0"/>
              <a:t>Ennui Monotone Platitude</a:t>
            </a:r>
          </a:p>
        </p:txBody>
      </p:sp>
      <p:sp>
        <p:nvSpPr>
          <p:cNvPr id="15" name="ZoneTexte 14"/>
          <p:cNvSpPr txBox="1"/>
          <p:nvPr/>
        </p:nvSpPr>
        <p:spPr>
          <a:xfrm>
            <a:off x="571472" y="4572008"/>
            <a:ext cx="2000264" cy="369332"/>
          </a:xfrm>
          <a:prstGeom prst="rect">
            <a:avLst/>
          </a:prstGeom>
          <a:noFill/>
        </p:spPr>
        <p:txBody>
          <a:bodyPr wrap="square" rtlCol="0">
            <a:spAutoFit/>
          </a:bodyPr>
          <a:lstStyle/>
          <a:p>
            <a:r>
              <a:rPr lang="fr-FR" dirty="0" smtClean="0"/>
              <a:t>Quotidien Rebattu</a:t>
            </a:r>
          </a:p>
        </p:txBody>
      </p:sp>
      <p:sp>
        <p:nvSpPr>
          <p:cNvPr id="16" name="ZoneTexte 15"/>
          <p:cNvSpPr txBox="1"/>
          <p:nvPr/>
        </p:nvSpPr>
        <p:spPr>
          <a:xfrm>
            <a:off x="857224" y="1285860"/>
            <a:ext cx="1143008" cy="369332"/>
          </a:xfrm>
          <a:prstGeom prst="rect">
            <a:avLst/>
          </a:prstGeom>
          <a:noFill/>
        </p:spPr>
        <p:txBody>
          <a:bodyPr wrap="square" rtlCol="0">
            <a:spAutoFit/>
          </a:bodyPr>
          <a:lstStyle/>
          <a:p>
            <a:pPr algn="ctr"/>
            <a:r>
              <a:rPr lang="fr-FR" dirty="0" smtClean="0"/>
              <a:t>Imprévu</a:t>
            </a:r>
            <a:endParaRPr lang="fr-FR" dirty="0"/>
          </a:p>
        </p:txBody>
      </p:sp>
      <p:sp>
        <p:nvSpPr>
          <p:cNvPr id="17" name="ZoneTexte 16"/>
          <p:cNvSpPr txBox="1"/>
          <p:nvPr/>
        </p:nvSpPr>
        <p:spPr>
          <a:xfrm>
            <a:off x="5500694" y="571480"/>
            <a:ext cx="1000132" cy="369332"/>
          </a:xfrm>
          <a:prstGeom prst="rect">
            <a:avLst/>
          </a:prstGeom>
          <a:noFill/>
        </p:spPr>
        <p:txBody>
          <a:bodyPr wrap="square" rtlCol="0">
            <a:spAutoFit/>
          </a:bodyPr>
          <a:lstStyle/>
          <a:p>
            <a:pPr algn="ctr"/>
            <a:r>
              <a:rPr lang="fr-FR" dirty="0" smtClean="0"/>
              <a:t>Drame</a:t>
            </a:r>
          </a:p>
        </p:txBody>
      </p:sp>
      <p:sp>
        <p:nvSpPr>
          <p:cNvPr id="18" name="ZoneTexte 17"/>
          <p:cNvSpPr txBox="1"/>
          <p:nvPr/>
        </p:nvSpPr>
        <p:spPr>
          <a:xfrm>
            <a:off x="7358082" y="714356"/>
            <a:ext cx="1428760" cy="369332"/>
          </a:xfrm>
          <a:prstGeom prst="rect">
            <a:avLst/>
          </a:prstGeom>
          <a:noFill/>
        </p:spPr>
        <p:txBody>
          <a:bodyPr wrap="square" rtlCol="0">
            <a:spAutoFit/>
          </a:bodyPr>
          <a:lstStyle/>
          <a:p>
            <a:pPr algn="ctr"/>
            <a:r>
              <a:rPr lang="fr-FR" dirty="0" smtClean="0"/>
              <a:t>Rencontre</a:t>
            </a:r>
          </a:p>
        </p:txBody>
      </p:sp>
      <p:sp>
        <p:nvSpPr>
          <p:cNvPr id="19" name="ZoneTexte 18"/>
          <p:cNvSpPr txBox="1"/>
          <p:nvPr/>
        </p:nvSpPr>
        <p:spPr>
          <a:xfrm>
            <a:off x="6429388" y="1357298"/>
            <a:ext cx="1357322" cy="369332"/>
          </a:xfrm>
          <a:prstGeom prst="rect">
            <a:avLst/>
          </a:prstGeom>
          <a:noFill/>
        </p:spPr>
        <p:txBody>
          <a:bodyPr wrap="square" rtlCol="0">
            <a:spAutoFit/>
          </a:bodyPr>
          <a:lstStyle/>
          <a:p>
            <a:pPr algn="ctr"/>
            <a:r>
              <a:rPr lang="fr-FR" dirty="0" smtClean="0"/>
              <a:t>Péripéties</a:t>
            </a:r>
          </a:p>
        </p:txBody>
      </p:sp>
      <p:sp>
        <p:nvSpPr>
          <p:cNvPr id="20" name="ZoneTexte 19"/>
          <p:cNvSpPr txBox="1"/>
          <p:nvPr/>
        </p:nvSpPr>
        <p:spPr>
          <a:xfrm>
            <a:off x="7000892" y="3071810"/>
            <a:ext cx="1714512" cy="369332"/>
          </a:xfrm>
          <a:prstGeom prst="rect">
            <a:avLst/>
          </a:prstGeom>
          <a:noFill/>
        </p:spPr>
        <p:txBody>
          <a:bodyPr wrap="square" rtlCol="0">
            <a:spAutoFit/>
          </a:bodyPr>
          <a:lstStyle/>
          <a:p>
            <a:r>
              <a:rPr lang="fr-FR" dirty="0" smtClean="0"/>
              <a:t>Traumatisme</a:t>
            </a:r>
          </a:p>
        </p:txBody>
      </p:sp>
      <p:sp>
        <p:nvSpPr>
          <p:cNvPr id="21" name="ZoneTexte 20"/>
          <p:cNvSpPr txBox="1"/>
          <p:nvPr/>
        </p:nvSpPr>
        <p:spPr>
          <a:xfrm>
            <a:off x="6286512" y="3643314"/>
            <a:ext cx="714380" cy="369332"/>
          </a:xfrm>
          <a:prstGeom prst="rect">
            <a:avLst/>
          </a:prstGeom>
          <a:noFill/>
        </p:spPr>
        <p:txBody>
          <a:bodyPr wrap="square" rtlCol="0">
            <a:spAutoFit/>
          </a:bodyPr>
          <a:lstStyle/>
          <a:p>
            <a:r>
              <a:rPr lang="fr-FR" dirty="0" smtClean="0"/>
              <a:t>Choc</a:t>
            </a:r>
          </a:p>
        </p:txBody>
      </p:sp>
      <p:sp>
        <p:nvSpPr>
          <p:cNvPr id="22" name="ZoneTexte 21"/>
          <p:cNvSpPr txBox="1"/>
          <p:nvPr/>
        </p:nvSpPr>
        <p:spPr>
          <a:xfrm>
            <a:off x="7286644" y="4429132"/>
            <a:ext cx="1643074" cy="369332"/>
          </a:xfrm>
          <a:prstGeom prst="rect">
            <a:avLst/>
          </a:prstGeom>
          <a:noFill/>
        </p:spPr>
        <p:txBody>
          <a:bodyPr wrap="square" rtlCol="0">
            <a:spAutoFit/>
          </a:bodyPr>
          <a:lstStyle/>
          <a:p>
            <a:r>
              <a:rPr lang="fr-FR" dirty="0" smtClean="0"/>
              <a:t>Etonnement </a:t>
            </a:r>
          </a:p>
        </p:txBody>
      </p:sp>
      <p:sp>
        <p:nvSpPr>
          <p:cNvPr id="23" name="ZoneTexte 22"/>
          <p:cNvSpPr txBox="1"/>
          <p:nvPr/>
        </p:nvSpPr>
        <p:spPr>
          <a:xfrm>
            <a:off x="7000892" y="5143512"/>
            <a:ext cx="1714512" cy="369332"/>
          </a:xfrm>
          <a:prstGeom prst="rect">
            <a:avLst/>
          </a:prstGeom>
          <a:noFill/>
        </p:spPr>
        <p:txBody>
          <a:bodyPr wrap="square" rtlCol="0">
            <a:spAutoFit/>
          </a:bodyPr>
          <a:lstStyle/>
          <a:p>
            <a:r>
              <a:rPr lang="fr-FR" dirty="0" smtClean="0"/>
              <a:t>Indifférence</a:t>
            </a:r>
          </a:p>
        </p:txBody>
      </p:sp>
      <p:sp>
        <p:nvSpPr>
          <p:cNvPr id="24" name="ZoneTexte 23"/>
          <p:cNvSpPr txBox="1"/>
          <p:nvPr/>
        </p:nvSpPr>
        <p:spPr>
          <a:xfrm>
            <a:off x="1714480" y="6143644"/>
            <a:ext cx="1214446" cy="369332"/>
          </a:xfrm>
          <a:prstGeom prst="rect">
            <a:avLst/>
          </a:prstGeom>
          <a:noFill/>
        </p:spPr>
        <p:txBody>
          <a:bodyPr wrap="square" rtlCol="0">
            <a:spAutoFit/>
          </a:bodyPr>
          <a:lstStyle/>
          <a:p>
            <a:r>
              <a:rPr lang="fr-FR" dirty="0" smtClean="0"/>
              <a:t>Confort</a:t>
            </a:r>
          </a:p>
        </p:txBody>
      </p:sp>
      <p:sp>
        <p:nvSpPr>
          <p:cNvPr id="25" name="ZoneTexte 24"/>
          <p:cNvSpPr txBox="1"/>
          <p:nvPr/>
        </p:nvSpPr>
        <p:spPr>
          <a:xfrm>
            <a:off x="6572264" y="6000768"/>
            <a:ext cx="1285884" cy="369332"/>
          </a:xfrm>
          <a:prstGeom prst="rect">
            <a:avLst/>
          </a:prstGeom>
          <a:noFill/>
        </p:spPr>
        <p:txBody>
          <a:bodyPr wrap="square" rtlCol="0">
            <a:spAutoFit/>
          </a:bodyPr>
          <a:lstStyle/>
          <a:p>
            <a:pPr algn="ctr"/>
            <a:r>
              <a:rPr lang="fr-FR" dirty="0" smtClean="0"/>
              <a:t>Dégoût</a:t>
            </a:r>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177</TotalTime>
  <Words>442</Words>
  <Application>Microsoft Office PowerPoint</Application>
  <PresentationFormat>Affichage à l'écran (4:3)</PresentationFormat>
  <Paragraphs>36</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Calibri</vt:lpstr>
      <vt:lpstr>Century Schoolbook</vt:lpstr>
      <vt:lpstr>Times New Roman</vt:lpstr>
      <vt:lpstr>Wingdings</vt:lpstr>
      <vt:lpstr>Wingdings 2</vt:lpstr>
      <vt:lpstr>Oriel</vt:lpstr>
      <vt:lpstr>Présentation PowerPoint</vt:lpstr>
      <vt:lpstr>Présentation PowerPoint</vt:lpstr>
      <vt:lpstr>Bref résumé</vt:lpstr>
      <vt:lpstr>Biographie de Gustave Flaubert  (1821 – 1880)</vt:lpstr>
      <vt:lpstr>Lien avec la Problématique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fatima</dc:creator>
  <cp:lastModifiedBy>JEAN</cp:lastModifiedBy>
  <cp:revision>21</cp:revision>
  <dcterms:created xsi:type="dcterms:W3CDTF">2016-04-10T19:10:14Z</dcterms:created>
  <dcterms:modified xsi:type="dcterms:W3CDTF">2016-05-22T07:13:47Z</dcterms:modified>
</cp:coreProperties>
</file>