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618E41-2C78-47AF-80CA-ED397D315E63}" type="datetimeFigureOut">
              <a:rPr lang="fr-FR" smtClean="0"/>
              <a:t>04/05/2014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27AD7-A6A1-451F-9C75-317F44AD55F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618E41-2C78-47AF-80CA-ED397D315E63}" type="datetimeFigureOut">
              <a:rPr lang="fr-FR" smtClean="0"/>
              <a:t>04/05/2014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27AD7-A6A1-451F-9C75-317F44AD55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618E41-2C78-47AF-80CA-ED397D315E63}" type="datetimeFigureOut">
              <a:rPr lang="fr-FR" smtClean="0"/>
              <a:t>04/05/2014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27AD7-A6A1-451F-9C75-317F44AD55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618E41-2C78-47AF-80CA-ED397D315E63}" type="datetimeFigureOut">
              <a:rPr lang="fr-FR" smtClean="0"/>
              <a:t>04/05/2014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27AD7-A6A1-451F-9C75-317F44AD55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618E41-2C78-47AF-80CA-ED397D315E63}" type="datetimeFigureOut">
              <a:rPr lang="fr-FR" smtClean="0"/>
              <a:t>04/05/2014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27AD7-A6A1-451F-9C75-317F44AD55F0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618E41-2C78-47AF-80CA-ED397D315E63}" type="datetimeFigureOut">
              <a:rPr lang="fr-FR" smtClean="0"/>
              <a:t>04/05/2014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27AD7-A6A1-451F-9C75-317F44AD55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618E41-2C78-47AF-80CA-ED397D315E63}" type="datetimeFigureOut">
              <a:rPr lang="fr-FR" smtClean="0"/>
              <a:t>04/05/2014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27AD7-A6A1-451F-9C75-317F44AD55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618E41-2C78-47AF-80CA-ED397D315E63}" type="datetimeFigureOut">
              <a:rPr lang="fr-FR" smtClean="0"/>
              <a:t>04/05/2014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27AD7-A6A1-451F-9C75-317F44AD55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618E41-2C78-47AF-80CA-ED397D315E63}" type="datetimeFigureOut">
              <a:rPr lang="fr-FR" smtClean="0"/>
              <a:t>04/05/2014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27AD7-A6A1-451F-9C75-317F44AD55F0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618E41-2C78-47AF-80CA-ED397D315E63}" type="datetimeFigureOut">
              <a:rPr lang="fr-FR" smtClean="0"/>
              <a:t>04/05/2014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27AD7-A6A1-451F-9C75-317F44AD55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618E41-2C78-47AF-80CA-ED397D315E63}" type="datetimeFigureOut">
              <a:rPr lang="fr-FR" smtClean="0"/>
              <a:t>04/05/2014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27AD7-A6A1-451F-9C75-317F44AD55F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3618E41-2C78-47AF-80CA-ED397D315E63}" type="datetimeFigureOut">
              <a:rPr lang="fr-FR" smtClean="0"/>
              <a:t>04/05/2014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8527AD7-A6A1-451F-9C75-317F44AD55F0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69816" y="2204864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fr-FR" sz="7200" u="sng" dirty="0" smtClean="0">
                <a:solidFill>
                  <a:schemeClr val="tx1"/>
                </a:solidFill>
                <a:latin typeface="BlackJack" pitchFamily="2" charset="0"/>
              </a:rPr>
              <a:t>Les objets mythiques </a:t>
            </a:r>
            <a:endParaRPr lang="fr-FR" sz="7200" u="sng" dirty="0">
              <a:solidFill>
                <a:schemeClr val="tx1"/>
              </a:solidFill>
              <a:latin typeface="BlackJack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Les 25 objets cultes des 50 dernières anné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0648"/>
            <a:ext cx="2952750" cy="21240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4499992" y="332656"/>
            <a:ext cx="20201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BlackJack" pitchFamily="2" charset="0"/>
              </a:rPr>
              <a:t>L'aspirateur Dyson</a:t>
            </a:r>
          </a:p>
        </p:txBody>
      </p:sp>
      <p:sp>
        <p:nvSpPr>
          <p:cNvPr id="6" name="Rectangle 5"/>
          <p:cNvSpPr/>
          <p:nvPr/>
        </p:nvSpPr>
        <p:spPr>
          <a:xfrm>
            <a:off x="4427984" y="90872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fr-FR" dirty="0" smtClean="0"/>
              <a:t>L’aspirateur </a:t>
            </a:r>
            <a:r>
              <a:rPr lang="fr-FR" dirty="0"/>
              <a:t>sans sac. </a:t>
            </a:r>
            <a:r>
              <a:rPr lang="fr-FR" dirty="0" smtClean="0"/>
              <a:t>La vente des </a:t>
            </a:r>
            <a:r>
              <a:rPr lang="fr-FR" dirty="0"/>
              <a:t>aspirateurs à 2 000 dollars pièce.</a:t>
            </a:r>
          </a:p>
        </p:txBody>
      </p:sp>
      <p:pic>
        <p:nvPicPr>
          <p:cNvPr id="22532" name="Picture 4" descr="http://preprod-img.planet.fr/files/images/article/9/2/9/18929/1330550-inl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933056"/>
            <a:ext cx="3333750" cy="238125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115616" y="4482986"/>
            <a:ext cx="4283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La PSP </a:t>
            </a:r>
            <a:r>
              <a:rPr lang="fr-FR" dirty="0"/>
              <a:t>devient vite un best-seller mondial. Mais cette console n'est pas qu'un simple jouet, elle permet aussi de se connecter à Internet, de jouer en ligne, d'écouter la radio et de créer et partager des vidéos, des images, des musiques...</a:t>
            </a:r>
          </a:p>
        </p:txBody>
      </p:sp>
      <p:sp>
        <p:nvSpPr>
          <p:cNvPr id="9" name="Rectangle 8"/>
          <p:cNvSpPr/>
          <p:nvPr/>
        </p:nvSpPr>
        <p:spPr>
          <a:xfrm>
            <a:off x="2411760" y="4037002"/>
            <a:ext cx="30556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BlackJack" pitchFamily="2" charset="0"/>
              </a:rPr>
              <a:t>La PSP (PlayStation Portable)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preprod-img.planet.fr/files/images/article/9/2/9/18929/1330551-inl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0648"/>
            <a:ext cx="3333750" cy="28384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719134" y="476672"/>
            <a:ext cx="25891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BlackJack" pitchFamily="2" charset="0"/>
              </a:rPr>
              <a:t>La poubelle de tri sélectif</a:t>
            </a:r>
          </a:p>
        </p:txBody>
      </p:sp>
      <p:sp>
        <p:nvSpPr>
          <p:cNvPr id="6" name="Rectangle 5"/>
          <p:cNvSpPr/>
          <p:nvPr/>
        </p:nvSpPr>
        <p:spPr>
          <a:xfrm>
            <a:off x="4644008" y="1052736"/>
            <a:ext cx="40324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/>
              <a:t>Dans un espace restreint, le consommateur peut désormais trier les déchets alimentaires des déchets recyclables.</a:t>
            </a:r>
          </a:p>
        </p:txBody>
      </p:sp>
      <p:pic>
        <p:nvPicPr>
          <p:cNvPr id="23556" name="Picture 4" descr="Les 25 objets cultes des 50 dernières anné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3356992"/>
            <a:ext cx="1714500" cy="33337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2339752" y="486916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fr-FR" dirty="0"/>
              <a:t>le jean connaît un retour à un style plus épuré, plus près du corps : le jean </a:t>
            </a:r>
            <a:r>
              <a:rPr lang="fr-FR" dirty="0" err="1"/>
              <a:t>slim</a:t>
            </a:r>
            <a:r>
              <a:rPr lang="fr-FR" dirty="0"/>
              <a:t>, aux matières et couleurs brutes.</a:t>
            </a:r>
          </a:p>
        </p:txBody>
      </p:sp>
      <p:sp>
        <p:nvSpPr>
          <p:cNvPr id="9" name="Rectangle 8"/>
          <p:cNvSpPr/>
          <p:nvPr/>
        </p:nvSpPr>
        <p:spPr>
          <a:xfrm>
            <a:off x="5436096" y="4149080"/>
            <a:ext cx="13997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BlackJack" pitchFamily="2" charset="0"/>
              </a:rPr>
              <a:t>Le jean </a:t>
            </a:r>
            <a:r>
              <a:rPr lang="fr-FR" sz="2000" dirty="0" err="1">
                <a:latin typeface="BlackJack" pitchFamily="2" charset="0"/>
              </a:rPr>
              <a:t>slim</a:t>
            </a:r>
            <a:endParaRPr lang="fr-FR" sz="2000" dirty="0">
              <a:latin typeface="BlackJack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data:image/jpeg;base64,/9j/4AAQSkZJRgABAQAAAQABAAD/2wCEAAkGBxQTEhUUExQWFhUXGBcXGBgYGBceHRoeGB0XGhgeGhwcHCggGBwlGxwYITEhJSkrLi4uGCAzODMsNygtLisBCgoKDg0OGxAQGy0kICQsLCw0LCwsLCwsLywsLCwsLCwsLCwsLCwsLCwsLCwsLCwsLCwsLCwsLCwsLCwsLCwsLP/AABEIAOEA4QMBEQACEQEDEQH/xAAcAAABBQEBAQAAAAAAAAAAAAAEAAMFBgcCAQj/xABFEAACAQIDBQQHBgQEBAcBAAABAgMAEQQSIQUGMUFREyJhcQcyQoGRobEUUmJywdEjgpLwM6Ky4UNT0vEVFiQ0Y5PCRP/EABsBAAIDAQEBAAAAAAAAAAAAAAAEAQIDBQYH/8QAQREAAQMCAwQIBAMHAwQDAQAAAQACAwQREiExBUFRYRMicYGRocHRFDKx8AZC4RUjM2KSotJSU/FDcoLCJJOyFv/aAAwDAQACEQMRAD8AJoQlQhKhCVCEqEJUISoQlQheqLmw1PQUIUnhN3539jKOrG3y4/KhCl8Puf8Afk9yj9T+1CFIxbr4deKs35mP6WqUIuPY8A4RJ8AfrQhPrgoxwjT+lf2oQkcKn3E/pH7UITbbOhPGKM/yL+1CENLsDDn/AIQHkWH0NQhAz7pQn1XdfgR9L/OhCjcTulKPUZX8NVPz0+dCFDYvAyRf4iMviRp8eBoQh6EJUISoQlQhKhCVCEqEJUISoQlQhKhCVCEqEJUISoQncLhnkbLGpY+H6ngPfQhWbZu6HAzN/Kv6n9qEKyYLZ0cQsiBfEDU+Z4mpQncVOkalpGVFHNiAPias1jnGwCgkDVVbaXpEwMVwHaUjlGpt/U1lPuNPxbLnfqLdvtqsHVUY33VbxvpZP/BwwHjI5PyUD608zYw/M7wH39Eu6u4BNw727RliExkw+HiZsisyEBm6C+Y+86VhNHSQydEGve4ZkDd9OI0utoumkZjJDRzUdtXb21osQMO8zdo1soRYyGDcCpC8KZhFBJCZgMhre+Xn2WtruWUgqGyCO+Z0+93NN7zbb2jhJuyfGOzZFckBbd6+nDl1qaFlPVRl/RgWNtb7gfVRUmSFwGK9xfS28j0UdFv5jwf/AHDHzWM//mmzs6nP5fMrAVMvFSmH9J2NQ2dYX65kIP8AlYfSsDsqncLtJ8Qr/FyNyKmcD6V1Ok2HI8Y2B+TAfWlX7G/0u8Vq2tG8KzbM34wUxsJsjdJAU+Z7p+NIy7OnjztfszTDamN29WEMGGhDKfeD+hpItI1WwN1FY7d2CTUDs26pw968PhaqqVWtp7vSxXNs6feXl5jiPmKEKIoQlQhKhCVCEqEJUISoQlQhKhCVCEqELy9CFY9jbrNJZprovJfaPn936+VCFcsJgkjXKihR0H69TUoQO3d4sNhFvNIAeSDVj5KNfedKYgpZZj1B37lm+VrPmKzXb3pSme64ZBEv3msz/wDSvz867cGyGNzkNzw3ffgkZKwn5clTtpnESMWnMrsNSzlmsG4EE6AHlanIJqaw6ItzyAFgSRrlrcb1nLFMCcYOXh7KS3Q3dXFuyvKiDI51JzAgaG1rZQeOtK7SrpKewY0jMZkdUjUi/ErWkp2SXLiDloNRzQG3NkfZ5TEGL5eLZbA/l1Nx486aoKp1VH0hAAuRYG+nHIZ8uFuKwq42QODbnS+Yt4feqn92NlSPAHkbPErkx4dplRWYe02Y91fIXNcjadRGycsjFnHJz7ZgEaDibWz7r8H6JhdFicbjcN3f37u9H4vF5MQzzydpiZI1VWhyZIA1wVQk2uB7XK5pUU8ssJETLRsNyHXu8gDVrRpawAH1C1M8UcgD3dZwytawHaTxvmUP6QlhmMckbB37ONCVdSBlBuCoF7+N7U3sRlRGejc0htr5tOtgNchuS+0JYC3EHAuvbIjS5Kid1ooEkvikDRgZgLNmv7IFiAR1vpXQ2lDUPwiAm5yNiLWtqb5g8LZpSjqYW36S3K+ZvyS3sjhkndsOllY5s2Y65tT3bAJY6W8KjZUE7IsMhIAuA2wyA0z3i2m7tRXVUJd1bEnPEDrfluPFH7L3RifDPM8wRhGxEb20NwM/duxXppSNRtOZs/RNsQHgXF+tp1RfK+49m7c5DSxGPG64u0nPdz7FVZcCQSLg+IvY/EA1347uaCQRyNr99iR5rkPlY11gb8x+qM2VtLE4Y3hldPAHunzU6H4VSWljlHXF/qrMqi3Qq/bC9JJNlxcdv/kjBt/MnEe4nyrjVGx98R7j7p6LaDTk9X3AY+OVQ8Tq69VP16HwNcaSF8Rs8WT7JGvF2m6B2ru/FNcraOTqBofzD9R86yV1TNoYCSFssi26HkfEHnQhDUISoQlQhKhCVCEqEJUISoQlGjMwVAWY6AChCvW727SxWeSzSfJfy+PjQhWCV1jUsxCqBckkAAdSTwq7WlxsBmoJAFys43p9IDtePB90cDKRqfyKeH5j8Odd+j2QB1pvD39lyKjaYGUfis9kwruxZ2ZmOpZiST5k6mu42NrRYBct1UTmSnsNgLMDlB8GFwfdzqssYewtuRzGRUMrMDsVgeRzCte2NoyYiGOIwgKqrqoZe8NNANLAWsDXn6ejipJTK+YCxNrkZt53tmeI9SuvLXS1EfRxwudcC9gcnctcgovCbBl1yjiLGxGoPEaGnJdrbOfa7w6xuLAuz45ApSOg2iL2YW3FjcgZd5UtgN0pbNeMNdSq5s9lJI1Fl42v8ayftqmJGAO1ubMIv42WjdmVf5y3Swu7TwupjDbnsCpMUXdvoVuD3ba6C+ve1ub86wdta4IAfn2Df2ns3LZuzXXBJbl2nd2d66i3LcBRePQAf4Y1s2e57wueR8Kh213EkiM/1Dhbn29qgbKNheQf0njfj3Ihd1pQSQyagA3QHhm5lib68fAdKwdtOQgARf32/wDXkths4A36X+y//shJ9yZWy3Ze6oUeQ4X60N2zVNvaFuZv/EP+Cq7Y8LrXmdll8g/zTJ3Ck6r8f9qv+3av/Zb/APYf8FT9hwf7zv6B/muDuNMOFunrCg7amdbHA3I3+e+Y3/IrDY0bb4Z3C4t8m7+pMPuPP92/kU/6q2G3ZN8P9w9gsv2G3dP/AGH3KEm3OnH/AAXPlkP0erjb43xO8W+6g7Ddumb3hw9EDNu5KvGGX/6pD/pU1qNuwfma4f8Ajf6Eqn7Fqdz2H/yt9QF7gIZsO+eItG3O4Kg+BDAAjzqJNrbPmbhkPi0j0Us2ZtGI3YAexzT6q/7A3iE1kkASTwIKt5Hl5GuFUGlxfuZWuHC4v4b114BU2tNE5p42y8d3epvFYdJVKSDMp+XiDyNYLZUfbmxGw5v60Z9Vv0bofrQhRVCEqEJUISoQlQhKhC5UMzBEBLMbAChC0LdrYAgW51kI7zdPBfD61KFNYrELEhZjYAXoyGZNhxJsPNGe4E8gLlZ5t2bEY5rKrdkOCIC1/FiO6T4E2FdWm2hR0w/d3kdxAy7ibBcuooa6pPXtG3gTn3gXKYwu5E54qqjq7i/9Khr/ANQrSTbdQ7+GwDtN/Ie6rHsSAfxJHO7BYeJz8lJNudFChknmCqurFU0HLUuW5+FIzbRqyLulsP5QB9blP0+y6UvDIocTjxJPlkFJ7J2Jg5FEkRMq8L9o1rjiCFIHypW4m6znF3a4/S9k5JE+ld0ZYGH/ALQD42v5qYh2XCnqxIP5Rf40Nhjbo0eCo6WR2rj4onQDkAK0yCzAuo7Ebbhyy5JY2dI3cqrqSAo4kA6C9vjWTpW2NjmAnI6GbGzGwgOIFyCNVS9yt7Qsc0mNxBJzKqKbk2AuSFHK7DWlYJsIJeV39r7JL5mR0sYAtroL9pVwh3mwzYc4gSgRAlSSCCGFu7bjfUaeNMidhbiXDdsypbP8Ph62vdxuo1t+YVMZeHEJHKbJIyAK3DUd69tRyqnxIFrg5pobFkc1+CRhLdQCb+NrKV2/t+LCKDJcs5skai7OeGg8yPjWkswZqk6OglqiSzJozLjoFDjfCQYqLDSYRo2lK2vIpIDG1yAOVibX5Vl8Q4ODS3VPHZMZpXVMctw3+UjPx9EbsLeYYnETQrGQIbguW0NmyjS2l7E8eVXjnxuItol63ZhpYY5HOuX7raZXQUW+Ec0WLZVkRYFN3BW5JuoyX0vpfXwrP4jE12VrJh2yHwTwsJDi/dnbjnyXu52JCYF5zJPMt3f+LbNZNCFGYgDQnjUwHDGXZqu0o3SVohs1pyHVyGfdffwT2z99cNN2YTtC8jZQmXVdbXaxsq873qzalrrADNZ1Gx6iDEX2sM7317N58FH7M3gviMTJJjEbDxnLk7IrlLMQnetrwI0Jv4VmybrFxdl2Jmp2eRFFEyGz3Z3xXvYZ5bkRu7vLBjGdciIQQEVipd9CScttAAB159KtHKyU2cAsK/Zc1EAbkjeRcAcrqy5PhTBauTdJlDKUcBlIsQedZqVRN4NjnDvpcxt6rf8A5PiPmKEKKoQlQhKhCVCE1NLYUIV43M2H2a9q4/iONB91enmefwoQrb6o8akIQ8sCsQWAa3C+tSY2usSNEBxGhXVaKqA25tVcLC0zq7KtrhACddLm5FhfnWckmBt7JqjpXVUoiaQCeP2VEJt2HGYDESKCFCSKyta4OW/LSxBBvWXSiSJxTxoZaKujjcc7tII7VVt1tt/YtnKcueWeZ+yj6+olz4XHvrCOXo4+ZK6+0KP42veSbMY0Yj52HNe754nHYdIS+LPaylrxxgKiWy6AjvNYkC5om6RtruzKjZTKOfpCIRhYNTmTrru3JzaWM+1bQXBSyFMPGArDNYysqi4ZuJudPjzNDnY5AxxyCrDAaWg+KibeR2+18IJ3DkpXeMYTD4PFLh1iVxGEbIBcBzlAY+OvE1pL0bYyGpLZzamasidMXEXuL33Z5XUNsXBBNiTSKl3mDXIFyQHyD3AAn4ms2ttATxT1RPj2y0PdZrTvyGl/qosbvTy7MhMSM1pZWeOxDG+VVYA+t3V+dU6JxjBA3lON2lTx7Ql6RwsQ0B2oy1GStOxcCs0sTy4bFM0du/iWASOw9hBbOb2t3eh0tW0bcThdp71w6ucwxuZHKyx3MGZ7Tb1K63w2LiWxkGLgRZRHl/hlgLFWJvqQLG/HkRVponl4e0XV9m19KKOSlnJbiubgX3D6WUTgjLNttTOFV0UnKhzBQIzlF7C572viaybd0/W1T1R0UWxgIr2cdTkTnn9ERu/sbHYaXEqsUZ7bhM0gCrq2thdm9a9rDhVmRStJAGqxrq+gqWROLndT8oHZv0GnNC7P3bxabPxMPYntZJUt3k7yDib5uoP9VVEMmAi29bTbUpH7Qjnx9VrTuOR+yrINmyxbJ7BEJm7HKVBHrOe/re2lzW5Y4Q4QM1x2VMUm0unebNxXvyGiW6GzmwmzzmQiUiSRlt3idco04mwUVMTSyLTNG0altXXYsXVuADusoDdbASw7MxjmNxLJnAUqQ1goF7EX4sxrCJrmxONs11a+phn2nCA4YG2zvlrf2CkPRi0H2UAZTMpdnOXVbmwBa2ndtpfrWtKWhvNI7eEpqy4/KbWz17ldAQRobimgQdFwyCMiuHFVcEBN4nDLNG0b8D8QeRHiKzUrOsfg2ikaN+Kn3EciPAihCHoQlQhcu1qEI7dPZv2ifMwvHHZj4n2R+vu8aELU4EsL1KFyTc3qwChULczbc8+NxPayXijVgBoFXv2BA8g2tKwSOc4klek2vRwU9NC2JvWdnzOXuV1JtmbGJiJYpTh8LCGAZQO0lZVudT6q8OGutBe6QFwNgPNUbSRUcscL2h8jiL30aCdLbz25J/0doZsC/bM0navIGzknSyrbXyq9MMUZvvWe23dDXDogG4QLWy5qkbJw2ISXE7PjBLSkRseSqjXLnwKX87ilGtdcsHYvQ1k1O6KKud+UXA4kjTuKtO825spbDHCMv/p0RArGxBRswbgbknj5UxJTE2wblxNn7ZhjjkZUgnGSSRzFiNQndobpy4kxy4nEjtVOoRLoo0ICA21vcknjfwrQ0j32Ljmlo9uRUzHxQR9U8Tn2n23KW2ruvhcS/aSQkubXIZlzW62Otbupo3G7khT7YrIGYInEDuP1RuG2VDFH2axRJHe5BAIuOZvxPiakNhYLJeSepmfjcSTxXkm14IxYzRi3JbG3uFXa4H5Gk9gulnkN/iPA7SB9UFNvTAOBkfyUj/VatRDUn5Yj32H1KWdW0TfmmHdc/QFBSb4L7MLn8zqPpep+Drjoxo7XewKyO1dmt/O49jfchMHe+Q+rAnvkY/RasNn1x1LB3k+gWZ23s7cJD3N/yTK7YlDl1wmHWRuLWfMeHE6E8B8KzFBMHXMkd+w+6YO2onMDeilLRuyt4JS70YoHWKAHoRL/ANVbt2bUnMSN8D7pR23aNpsYnjvHsuRvVijoI8OSfCX6Zqt+zagavb4H3VRt6jJsIn+I9kDtP0kfZjlmEBfQdlF2jSeAtfKp8CQaQlxxmwe09gK7FO+OUYjG9vaQnW3q2vKufDbJypa4M0gDEflLKR86rjcr4Gpjcn0oNi+1WbD5XjUNeNtCL5To/AgkczfXpVmdJIcLG3Pgs5nxQtxyOsONrqzPvTBIpR1lAYEG6qdDx9Vqs+CptZ0Lrci0+t1lDtKjDg5k7bjiHD6hHYDa+HC5UkUDo1x9RVWsLBYtcO0FbmpbM64ka7scPdSCYlW9VlbyINGJh0KvZw3LrhWbhZSCobe/Z/aRdqo70fHxT/Y6/GqqVSaEJUIQeNlsKELTNztl9jh0UjvN33825e4WHuqUKwTHgKAhBbVxQihlkPBEZvgCamQ4WkramiMszIxvIHmss3JxJMGJhjR5J8QShIFljUqRmduAsWY24m1IxE2LQLkr1+2GBlTHNI4BjLEDeSDoB6nJTmwd0MQkTQYmYDDkkmOM6sT1Yr3V4G3OwreOmfo45cFy6/bVO6UTwM64/M72vruvwVl2BsxMJD2MRdhctdyCbnjwAAFNxwCNtlwa2vkq5TI4Z8lX/ShjZYdn4hsOwSY5CxQgSZMwDnTXQc+QvVJJIwcIIufFUYyRwxOBsPBUrc70cYbG4SPFQY3ELiSP4jAr3JOLKRYPx55teNQG3UklF4/bG2dlAriV+1YccMQgu4Hi1jbT74/mqkgcRbER2frdSwtBvYHtQuG37gn9bGSIT7M2Zf8AMl0+dMU0FBrKHOP8xJHgLDyXOrJNqH+C5gH8rQD4m/1Xu0dvYaOMyyTpIOAWN1dmNuAsTl8WbQfKuqamjgb+5aL8guK2h2jUvtUPcBvu6/gLqlT7343EPlw47IcliAv/ADOdb/AeFcqevldm51gvR0OxIycMMeI8T6k5DyUph9i7RPekxzRk8u1cn4A2rmO2jnlcr0Ef4fuM7dzb+yO+xY9R3dpFvzLf/VepbtSQcfFXf+GYXfq0e6jNoNtS2X7VccO5lQ+8qoJrY7RLx1iVk38KlhvEG+FvRCYfdKIjNPO5c6nKAdfEte9Kuq3X6oXVb+HWgdYknlYDzBKMhw+Kw/8A7bGMVHsSarbpY3X5VtFXOabi47FhU/hVsrbXB5OHqPZCbZ3lxrBY5WTDxsQryQqRcHiWIJYgD2Ra9uFOOrXzixddeek2AdnHGYwL79R47vJbbuJuNg8DGskIE0jAHt2AJIbUZLaItumvUmpa0LElUb0lb5TYzEjZmz2uCcsrqbZyL5lzco1AuxHGxHAawbuNgjJoxFG7D3djwcXZRd4mxlktrIw+iDWy+86mu5R07YRc6ryO1Kp9U7C35R5o37IelP8ASBcf4dyRwho6QI+HKblw2UFjpbnVHljh1gD2reGOVruo4t7D7KW3Lx5LMt9G0AvexGqn3qfnXNraWIR4o2gdgsvQ7PqJ2zdFM8uBGV/vtVziIOh1B0PiDxrjLvrONq4PsZnj+6dPEcVPwtQhC0IQ+ycN22Kij5FrnyXvH6W99CFs2FWpQvL3JPWrNCgofH4NJkMcgujWuLkXsb2NuVS5ocLFaRSvidjYbEb01FEkShIkVFHBVAA+Aq7IwAsZpnON3G54lRm29tRYZQZSS7epGou7e7kPGqyTtYQ0Zk6Aaoipy8F7jZo1JyAVWxW2MXPzGHQ+xHq/8z8vdW8ezZps53YRwGvefZIVG2oIOrSsxn/U75e5uvihcPgsrZrXOoJbW9+IN+II5V1IaGlhaWsYM9+/xXCm2jXVDw+SQ5btB4DJVXbGBn2RKMfgLrAxCzRG+QEnQEc0JvY8VOl9a5FTD0TsjkvSUVSZ4+sLELVNy988PtKLNGcsgA7SFj3lv/rX8Q99uFZA3TRCZ296O9n4olpMOEc8Xi7hPicujHzBoLQpusM9JW6MezsXHFE7ujor98jMLsVIuAOmlZuFlpF1nAHiEZhAIlyoMo524+81y3EuOa+oRU0MEeFgsB93KFfbDN/hI8njwHxPGr9CB8xsuedpB4/+NE5/O1m+Jt5JzCbTZjlZHRrc+HxqHxgZg3W1LWGZ/RyROY7mMvFGGc9azsujhCbLVKslmoQgtrI7JkRQxbQk8F8a0iLQbkrl7Wjmlg6GJgdiyz0HNDpvrtBcKuASQrGmZe4D2hBJ7pbjlHhbSuhjFr3yXz74aUyGMNJcMrAXQ2782Mwjs8BWNmXKSwjPdJuQMwNuAqgna03BTw2HVyCz2gD+YgeqmJN9tpRjMZYXAtcBIja/WwHOtm1khNsRSVRsAQxl5DCBrhINrrSNxNt/b8N2jKqyIxjkC8L2BVgDqAQeHUGulT1JeLO1Xm6uhaw3YMlYvslM9Ikvh0vsdHSq3w4URsLDlJXyq2QNdSVK8CLAaAcD4WsOOpq0jwW2K36MtcHDcrxGda4ThYrvA3CrG/WHs8cn3lKnzU/sflVVKrFCEb6Ooc2Jd/uJ82I/QGhC1NdEPlUoTEMoI0INtD4GtS0jVUD2uvY6Ls0KUHi5RGryHUIpb4AmqzS9HEXcASphixyBvE2VKw+BZmM0usr6kn2QeCjoALU5s+mELMb83nU+g5BcnalU6pf0bMo26D1PElPzxrGjyObIis7Hoqgk/KnpJwxt1z4aTG4NWQ4/e3HY6Qrhc0MQ4LG2U2/HINSfAWHhXDqKwnN57l6vZ+xy/KJoy1J9/QKOxmx8Uynt8Wp6q85b43NK/Eg6Aldj9hSNF3PaPH1soyDDvA4eLFRo44MkhUjyYVcScisXbMaP+vH/AFK3YH0obVhX/EinUcSyqx95Qq3xq4k3JZ9DI1pcLOA1LSD9M/JQyYqXHTNi8U5dybDSyi3AKOAUdB9aXnkI6oXc/D+zWS//ACH52OQtlfjzspOk17Oy8dwouxAA6mpAJNgqSSRxNxPIA55ISHasTvkVhwuD18NedaGFwFyFz4dr0s03RMduvfceXajSKzXTXlClK9GqgmwuUFJtRVZtGKLlBkUEqCeRI0HxrYQOIuuLLt2mjnMTtBbMZi/6cfZR6qTNKYicrx3DDqLfO4PxrTRgDtxXOaHPrJn0xOF7Lhw0uLeoXuzNi5hmlBYtaw71x56/KiSa2TUbO2IHt6WrzuNDe47TfyRm8OCEWHtlC3KgC3Qg/pWcDsT0zthsEVA5kbQPlGQ5g+i0/wBCGwlTAGfL/EndrsfuRnKoHhfMa6sOWa+fzjFktD+yUz0iW6EJfZajpFPQhVna0Mi42MIT31AAIcoDaQa2sB5DxJF7GmY3gxG/pfcqmLNWq1rVy5NU8zRRe+kV8MG+7IP8wI/aqKyotCFNejFP8c+KD/UaELRn9T4fUVI1QqriyUkBBKkseFtdQLfP5Guq0gsseC4paQ8uHFScWNccRf5GlzE3cm2TvGuaeklR1ZWBswKnyOhrGSDE0tOYKZjqA1wcMiFHnB2538aZZIcIukXwjESNFTPS9LJFsyTs10kdI5G+6h1+bBV/mrGpeSLJmliAN1lW6uItCyg2OY5uuvD+/CuNUDrgr6J+HejfSlu8ON+/Q+ncu02NCDfLc+JJ/WqmZ/FPN2JRNNyy55kn1Q2N2JHkYove4i5IA51dk7ri6Srdg03QvMTetqLk2H32ILdzDatKxsFuP3v4VpUO/KFzPw/SgOdVPNg3Lt435BSuBxpkdsoHZqLX6nw8KwewNbnqu9RV7qudwiH7puV+J5cvvejwKxXXUTJgJWnY9gZlKkKHLKqkjunutc5eNjxpuOWNrc143alBVz1RLblvEkADsz9L33KdgwuIXA/ZHGECanMYQ0tybjv3FiOAPGo+MbuCpH+HnH5pM+QuPEkfRPbvYFC8cEhJzDsw4J0c6I3iM1rjofCsLhzu1emc2SmpRhNywC994Gv6LjDYFnk7LRXuRZjbvC/d8yRYeJqttyaknayPpNRrlw49yGaO6nQ24X8xU6K7wHAsO8KPg3XkjZsNiZZIQwWUKLmNwQMrgGwY62vyItTksrmgEDVeDoNlxVGNjnHG06C2nHTj6Jvebb2I7cdpKJbKO8URbi5AByAD38ahoEoxEZpieom2Q8QROu35rEccrX7ty52PjxiJWVsSMIBFIysbEM6i6qSbZc3D3eNWbA0a5per29UTuBYcAG4WNzxuR5Kf3R3Nxe1uzknkWPDLzuC7W0bKo1udRmawHK9aRwtboufWbRmqQA/Qbhx49q3/AGfgUhiSKJQscahVXoBoPPzpkLnFEWqVC8NCFXMfCWx0TLfuooY629Z7gkCwI/XlxphpAiIP3kqEdZTUnKk3rZqE3mW+Dl8Mh+DD/eqKVndCFOejFu7MPxJ9DQhaJ7Hwqd6FX9tYcDs3PKRfmRrTsTybjkk3x2z5qSGHrPGr9GvRAKMZVujC67KoxFTgQe2tkJiYJYJB3JVKnwvwI8QbH3VV2YVgLL5dx2Bn2dimimUhlNiOTryZTzB4g/70pIzELFdbZ9c6kmEjcxvHEfpuU5hdq4VgC0hXqrCknQyDQL2Me26V7bhwHbkU42K+0TR4fCPCGZXJeQkL3VLZb24mxtWkUBOb1zq/bhjsKdwcd51twCreM2wrQ5QozN62mgPMjxrRsJD7kpOs21FLRiJrBidrlkOJHM+SsWxMCFwaPzYk/H+/lSsz7yELvbFaI6ZjBvGI9pz+iIjIB1qll2CjDtGwsKpgWHQXOah8ft5FNiSzfdUXNbsgcc0hUbVpKZ2C+J3BuZ9lZNxNlvi8REVBCqVkckeqAQbHxJFv+1WZGXPwqNo7RZFRdIQQXiwByNyN/ZvWuybsYVpHlMILuyuxu3rKbggX0N+PWugadhNyF4hu1KpsbYw/IAjdod3twRuE2XDHfs4o0ucxyqBr14ceNWbExugS8tVNLbG8ndmSmtt7EhxSZJkDD2TwZT1VhqpqzmBwsVSGeSF+OMkHksW3h2RBs3Ew7Rw8gxuHjkaGVGZHKSFHAUkC1tb6i4I8RWQaG6LSaokqDikNz6K3jZ7Ej7POqK4SUnDw5mlzgHtHIyhQeAQGyrbxpiOqhiFizEfvtUNoZpW48Qa3mbaffBPx7HLB3bKJc0LPiHTsnSKPNdhY2VwOYIBHEHW+jJ45uphI1sOZ5+iynpXQdbG13Ybq0bpbXOIhOY5nQgFrWzqwDRyWsMudCCRyYMOVZuaWOLHahZghwuN6m6rdSuZGABJ0A1Pu41YKFC4RozLnEbRliQC2mclRID3XIAyljZgDfpWzsWG17+m77sqC11JSesKUdqtQhd5TbBy+OUfMVVSs5oQpL0ZzWlmTqqt/SSD/AKhQhaZDqpFShBbRhzxHS/A2Jt876aVtG6zlm9twncI+ZFOmoHA3F+dvfQciQpbmE7aoUpWoQlQpQm0dlw4hck8SSr0dQw91+FQQhVDbno52UsbythAMovaN5FueAAAa1ybAedVLQpuVV8Dujh44i8C4Vszle2kDMsZGpCNIG7Q37q5U5G5Y2pkthgA6YG+tvvTxupiZNO60WfsoreHc37RDIVaGSeNDIrRKyM+VczIy9moa6i4PEEAcDphLPTyfwwQeG7/lMPoaqFuKUZdyitzsWs+E7D247keIrjVLCyXFuK9bsipDoWO3t6p9D4eYTcilTY1UFemaQRdNsLixqVDmhwIO9ReNxH2cdyNQugB6k3+ludbsb0mpzXArqh2zW/uYmhuQ7Sb9+VtTqtq9C2KSXZ+cACQyuJLdRbL7spHxNOwxhgK8ltGvkrJA9+WVrDTn4ozfXY+LFsVgcTMJYzm+zm7xy3sAmTTKPHxPDjWhG9c9WrAyO0aGRQkhVS6g3CsQMwB52NWCEBvZs6bEYSWHDyiGSQZQ5B0BIzDTUXW4uOF6goWY+kgL2WG2NhE/wwJpxHdhGiBmOrak6s+uvq9aoeCsFJekPZT4bDwrhlX7KsaxsQe8MpBQ3uCQSB14nwtlN1W9X9V1dkNimqG9NmdACLt0OvfZP+j3AshdZpY5IpYkKINQM1yyvpobHhc8atBIYwMTtbW4rLa4p5Zi+FlrGx3DIcO5SW7WN/js4lEzPCQzqhVP4UncWMHiiiVlB52NX2w91O0uY2xsNTfvPNcmI3bcm/3uU/8AbOP1NePZUyh5e43J47uY7FcvC8beKJCFkJuRfRWa3LUKCbeJr0VBVySt6wsOJIAvwzOfoszKy9rprYnZZyY4lVWzZHWTMDqBot+5oBoB7NjwrqT1LGuEbn9Y7t/H7Klo4BS66saxOq1UZvq+XCgfedflc/pUIVBoQm9ycRkxkfR8yH3gkfMChC17DPrUoXeXUj+9f7PwqQUKL2ScjPCfZN18Qf7B99MSdYB6yZkS1SZrJaJVKFyzAVk+VrNVNl52g8vOqioZvNu3Lz0RZRG9VzClsus0OreqCHDLm8MwW9bCxIUKrba2j2ez0xKyHElHy9ooEajvMCY1IICj1QSDcAdTea1gbJcttplr3nnxTFCXy/uWvABvc6X5eyjfR/tHGy4mPti7xOkjB3vY5CFIWxynoQRfpwNK073OviFxxXS21R09PhEBs7eL3v4k2494WS7Ww8mDxUrxeos0qi3ILIy2Pw41R2GQlhRDHUUTGVbM2uGfDXQ+GRViwe0Y8Ul1NpBxU0g+N0Zz0Xr6CujnbijOW8bx2+6ZZbULqpjF4YSIUPP5HlV2vLTcJaspWVULon6HyO4qL3Y3rxWy5n7FlsTZ43BKNbgSAQQbcCCONdFrri4XzOogdDI6J+oKu0/p0xBSyYWFX+8WdgP5dPrV8RWOEIKf0ll1Pa4vHMx9nDrh4EHgCc7n31F0Ku43eHEyZpYJ8YiJxMmKLknThlRQKoXgEBORUc0kL5mgYW6n2Wl+iDCrBhTi5O/NiixZmJJyKxAFzzLBmJ56dKTq6t0DmhovfVc2WUM1U7jcGssZgMgWPKUjZycuX2UY+y66DXRgBY3uAW+ItJGbHQgrSnqCyRssZ03eh7Uth7Lh2bh3BlWWVypCq0d1a1rrmIvY3PDWwFiacp6cB95CPPd53W9bVPqHYi3Pl+v3yT2zIZBmkdnLOqoomdSwRSzEmwGUuzerYWVF0BuKU2rURSdXE0eWnK5KQfia3C3Mp6SJj7a/P9q4l6dv5x5+yWMcztSFUcUDLITHKxexMXZlRcCwKuGyyDvcbkDoa9KxsdLFaVrcGWIuDjmd7SAW6aZX4rMQuOWRV63XwBjQsTfjzJ7zaubtqdaSowyaQ1IN7dUZWyHLs9U7BG9os4qwYaP510Uwq/v/ADgoiA6htR/KbVNskKlVCFE7OlyTxt911PzqRqhbTE3MUKUWxuL8x9P7/WgKEBtABSJRe6ixAte1/HlxvWjJG5sJVHD8y6TaUbC4a46ik5q+GJ5Y45jkgOBXDbVivYNdugB/awqj9owNZivflYqBI0nDfNCS44cSdfpXl55pqiTGTbs4cPvVa9KxgQpxrvol7deX+9QxzohhDj2An6LEyPk+Ud6FxuznaNhmue6yq1gCyMHQangWUA+Bp/Z88kUoxNwtPE28irNiLTcuuhY8e8kLRBgxcM4jjjIEMJJjjQ9GGU5hxBv0r0teXiNssQNtDxJtn3Z/REbzG8ZXsb25KE3EwU8Mcs2KLRwQKXjJsLWZjIAOOtvpako2ueANAM/MFdjaVRFO/FDe7tcuFrfYWfTP2hZmHrszMD+MliPiawc67i5e8pKUR0rIXi9hYj6qv43ZDxt2kBOnIcR5dR4UwyYOFnrztbsSanf09ET2bx2cRy+qdwe8XszCx+8B9RxFQ+n3sV6P8RgdSqbY8QPqNR3eCmoXBAINwdQaWORsV6lkjZGh7DcHeoTe/AZSko4N3T5jUf34U1TPuC1eO/ElP1mzjsPoV7syDDvGLqua1mudb/GiR0jXJvZtPsyogbdoxWzuc7+O9ebVw2HWM2yhrd2x1JojdIXKNqUuzY6d2HCHbrHMlMYVbYJ/En6gVLj++CWpWluxZDxJ+oC27ckBNm4NbKf4IbUA+uzN+tcfalTJHOAy1rbwCvHvDScxdWzZxia65ArEctL+H+1bbOrIpndHIMLjvGV/YqzGNGbQnTsRB6jNH+WwH0rqSUAf+dw70EB2vkVF4rd+YapIG8CLGudJshw0sfL3WDqe/wAryO0X+lvooPHPPD/iRkDqNRST6ENycCO33080pK2siF8OIcWm/lqPBCbMZZZgES8jkcdbW1uOS8ybWv51uY6mRjYQ42GXDI8eIA0voMtEvT1vSyBrRmVokUIACDgo+JrtxRNhjEbdAu4BZGqQoLHlWoUrMtrY7tnaT2Sxy+Q4fv76YqGYA1qzjdiJKBpZaKCc2a/Qg0IWx7ImzRIfCx810P0q7kKThktVULnHRHKcvw6+FJ1lMZmdUkOGljbuUEkDJVNBICQiEJqSSbAcb8dBXMdC6ZuJ3zDLS3nl97kkXvdk0J1cNb1nAv8AcF/noKRe+BnzOueAF/M2H1Vmwu3myXcHs38WN/kLCsDV7o2Dvz9gtREwZnNKTGnhew6DQfKsukmcLYrDgMh5WVjKhzPWYhzuqGZC4lM4NnliLMjMYmAzFDdSQQRe/Ei1+d671HtaaAWIDrcfDmqma4zTW8WGONhaGSaW7C6NdVVXGqFlRVzi9tGuPfrWzNq43AObYdq0jqsLgRlZZcoYFkkXLIjFHU8mHH3HiDzBFbPZhK+q7OrW1cAkGu8cCvapZPoPaGzUlGos3Jhx9/UVpHI5i5tfsuGsb1hZ25w1/UKN2dO2HbspfVJ7rcv+x+VbSNEgxN1XE2fUS7Nl+FqvlOjt3/B8j2q1DDxzwtBIbX1VuhHA0oHOjdiC7O0KUTsLToeHkQovBbHxGEzBYsFOrG95o0cjyvqo8L042rYdxXlDsCcnqOB7bj0P1SxjTyo0ZTCQI1s/YYeNWIGts1s1r+NSakbgmIfwzMT+8eAOVz7ILbMax4YqvDQD43/esorukuuvteOOl2aYmZDIDxv7lbRg4Oyhhi/5cMSHzVFBri7SOKoK+bSu6xReHc3FuNxbz5UgGnG3DrcW7UxR3dKPPstmrkDXvVChtsbaMcqRRR9rIVMhTNlJReOQkWZ+i35UzDAHsL3Gw0vz58uaykls4NaLnVdYHaceJD9n3guUNccyDdWB4MLWKnwqskBYLSDX78ENkubs3LvCbKihYyIgV3FtOAHO3T/akRDHG4lgt9+S2DQ52NwGLjbM9p3qRhSpV1XN+ts9nF2SnvPp5D2v29/hTlJFifiOgWMz7CyqLx5Y4/EE/G1qisN3oh0TVKLZQeKGtCFqO6Tg4cWN76+WYA2+NzerAm+akgI/Y20hKHU6SxMUkHiDYMB91hqPhyq0keGx3FVa6+W9S8T8jVFKA2vs/ONNdOHI/tXNraF0rhLGbPHgfvz3qrhkqpnaM5SDbX+XwtauTLE2frWwvGRG88/scyUpjINku2uLg8aTMZabEWKrj3rgyVIYqF6aeYVo1l1m6UBMPih1rUQlLuqAN6ZfHjrWgpyViaxg3qtb44YSL9riF5I1AnUcXiHB/Fk4fl8q6tP12YHajRek/Du3+gltqN44j3CrUuJGQMveBta3iQP1qAzOxX1GSsb0Ilj6wPuB6r2Ge4JbS17+FiR+lVc2xyV4ajEwufla9+ViR6JjYuyf/EZGeR2jwsWhYC5ZjwCA6FuZ6DzpxoETblfOdvbbbK7G49QZAcefafIJ3F7LxODHA4nDjhLGCSo6OupQ+B06E1V0bZM2pzY34mwMDScbf7hy/Q+KC/8AMMP4vh/vWXw716T/APpKO35vD9Vwu31Y2SN3PQD9rmrCndxWMn4npx8rHHwHurJuzuzPiZo5sXEYcNGQ4RwQ0pHABSAcvViLW63oe9lO0knNeZ2ttp1XYOyA0GufHctOGZ20BLMb2FebcXSPsBdx3DVcOGCSY4hpxOnipbY8KCQqXBmU5cn3TlzX/FoeI08b16Kg2S6G08wz3cBu8Uz0kbAYojnvPH9Pqo//AMZlfBuJFsyB4cQ4NjG5JTMEA1Ud1jqO61xe1elMDGzDCdbEDiNbX47u1I9I4xm+7I8vv6L3AbM7RgvYPh8ihywtZZVIsYWv3kZcwI4Wyi1Q+bCCcQdfzH83MG3erMjubWt78la9B5muc5ybASROZ41mrLySTktSBdQSs8312a6YlXZiY5AMp6ZeKfqPzeddaleOjsNyUlBxXKZ2j7AvfuD6mudUH94mIvlQlYLRQ2NGtCFe9yZ7JGL+uh+Kkj6KfiKvuUqP3txD4PHJiY+Ei95eTZbBgfdlPnrT0DRLGWHcsJLtdcK77I2pHiI1kjOjcuYI4g+IpGRhjdhK3b1m3Ck435GqqFH7W2SsguLBuR/Q/wB/tSlTSNm6wydx91lJFi7VSsbCYCQwIvw6HyNcuojlc4CQZjlrzXJneYvmyUZNtGoZTrmyV3BBS41jzphsICSfUvdvQ5kNa4QsCSuSanCoXeHnKMGHEdeB6gjmCKkZG4WkUjo3h7dQqdvDhPsUwZAThJrsg/5be0nmp4dVIppzBIMQ1X07YG3QxoLs2HUcDxCj9qzmUxwQd5pSoFueY2Ue81nBGb3K723tpM6IQQnJwuSOG4d+9X/7MsEaYeP1Iha/33PrufM/ICqzOxOsvkO0qrp5iBoMgvYpmU3UlT1BtWYySLHuYbtNkQk0jG4UMevZoT8ctD6jBq63auhDPXy5RYj2C/opvAbKxr2tdF8bKPlaq4pZMmAnyHibeS6Uez69+c0mAczc+A9bKx4Ddq2srlj4fualuzHPN5Xdw9z6ALqxQQxDe88XaeA9SexPYra0GHRhGAzBlXKvV2yKWY8Vz90nWxrtUmzmsADG4Rx35C/aTbPNE1USMze27Qe1uxRGBxZjxWdk/ilmgxUaF3OnfjmjBu3Z20sOAPhXQewPiwg9XVpNhyLTuulmuwvuRnoRr2EclYMZsKGVi5DAuoV8rMokUcA4GjefG2lJsqJGANG7TLTsTJia434+aks1tBSxctgElS2pqilDy4i+i8PrUgXQU7ElajJUTG39mDEYd0t3rZk8GGo+PD31aKTA8FVe24ss6xZ1Hgq/Ss5z+8Ksz5QmKyV1FY8a0IVn3Vb/ANMkg4wzm/5XC5vqfnWsedwoKmvSBs/tcIzDVoiJB5cG+Rv7q3pX4ZLcVWUXas12TtGSE3jcrqGsDoSOFxz0v8a12o39xiGoI807sNrH1ZjeLhzT5WWpbtb1x4gBH7snTkfKuPHMHZFPV+y3wdZubVZ1a1MLkJvFYRJVKuoIPI1DgHCzhdQoDFblYZuGdPytcf5gTWRpWflJH3zul5KSmk+eJvd1f/yQo2fcEexMR+ZL/MN+lV+Edud5JR+yKN2gcOw+4P1Qjbhy8pYz55h+hqpppd1vvxWB2JTHR7h3A+oXH/kSb78Xxb/pqnw8/AeJ9lX9hQ/7p/pH+S9G4c3/ADI/i3/TUfDz8G+J9kfsKH/dP9I/yTW19ww2GkjnkuhsRkRnZHGiuoAubXN+oJrengnx4Thz5n1CdpqKKku5r3HlhHuVTdyNxlw2LM006yCENlWGOa4ZgQrSdoirHYG4BPG1dA0Uttwvpcj0OaYM0ZBGfctIw+7mDVBJKSoIv35FGh4ElWtr4E0oKA4sNy48h9lJDZ9EBcs8XH0sjcfhMHho2bs48wR3RSblsovpztw+Naw7PbI4CxOYHimOjghF2MaD2e915g9sxxpGrJeXs4pJREgtGJBcsSTog58TTI2exriYwALkC+ptu7StPinFoDib2BsNBdN4reN8oKRqLyYdQWa4tPe2a1srjukrc6MNa3bStvYnc7+3058lk6Y2yHDzQsEuJD9oXkmfD4hoZI0AGaJluGCXALd5Gv0FXcIsOGwAc24J/wBQPHhkVAx3ve5Bt3J3AbtStB2OIKgFBGXRyXKqxdRqoVDmNye9cjpUSVbRJjjG+9iMr2txzy00spZA4twv7OdlZxEobNYZyApawzEDgCeJrnl+VtyaDV1qfAVmTdXTc0yoLk1CFA7d3hjhXNK1gfVQes/kOnjwrWKF0hyVHPDdUfsydJEWRCGVhcEf38aktw5IvdScYqEIpKoVKyra5Hby24Z2A9xtVSbm6kISoUqO2gtCFYfR3KD28TcGAa3XirfUVIKFeoIv4eR+93cjfiFrXPmPrV753CLZLGMfgTBPJEfYYgeI4qfeLH30/WHpKRxHI+aY2OcFfH3jyKbRiDpoRwryy+hWBFirtunvk4ZYZrsGIVWHEEmwv1FMwzG4aVwNpbIZgMsWVsyPZaGrA8DTxBGq8oM04Gouhei1WxKLLy1TiRZKpuiyVTdRZIioQqhhtgzJ2JOpyu8timbt5LXfvgqQFuo6dK6LqmN2K3IDW2EbsueZ4pRsLxbxPbxTcu67tFiBkjDlI4IFzEhYkIv3iNGa7m9ulSKxoezM2uXH/uPLgMlBpyWuFhwHYj22LLI2IEnZiOdUS6li6IqkZACtuJJzfiOlZfEMaGFt7tueRJ36+XmtOicSb6H6cETs/YeUsZGD54I8OwAsGEecXPmrcKpJUYrYRazi7xt7KzIba8LJ7D7EiVUVruEtk7Q3y5bEWHUWGp18ao+oeSSMr623qwhaABwUjel8S1svNfKqlylNTTIguxAqqFF4vbWhK2VRxdyAB7zUgEmwUE2VE27v0q3GH/iv/wAxh3R+RTq3mdPA07FSb3+CydLwVKmxTyuXkYs54k8T/t4U+0ACwS5Vu3A2nLHIyLrFleRwfZyj1h48BbnelqwAMxb1tDcutuWsYKZXUMhDKwuCOYNJOBBsVqM0TLIFUseABPw1PyrNykLI3csSTxJJPv1qisvKEIPHLpQhdbp4zssXGTwYlD/NoP8ANloCFrAq6lUD0lbPtLHOo0cFG811X4i/9NMtdippGcifvwWtGcNZC7+YDxy9VTiK88V9ECe2e9pUPR1PwIqWZOHaqVAxQuHI/RbXLEzRkK2R7EK1gbEE2uOY8K7VwHZ6L5sBdqqGA3/yOYsZEY5FJVmS5W443XiPdem30NxiiOXNZtmOjgrbs/asM4vFIrj8J1HmDqPhST4ns+YLVrmu0RYcdazVl0HqVCWepuhK9F0JXouhKpxIXlRcosvDUXKE08yjiRQhCTbXQcLnyqEILEbTkPRB48fhx+VSAShRb4tb6Xkbrx+Q0H8x91aCPiq3VN2ru3jcS5MkylQTkVjaw5d1QVU+VOMmjYLALIscVTp8OY3ZG9ZWKnzBsabab5rJTWxNhtNcl1jARn73EqvEgDl4n50vLVBhs0XPl2X48lqyEuFzkFZ91cN2UErPYdpEx1vchiFQADXUZj43HQ2TqZDJLhbuy78r8v8AhbxMDGXdv/VHbpbfGGkEMjDs2JzEEZY2P3baZeR5X1605LBibcajxP6pZsmeauO9eMyYd+r9xff63yvXM1zTCzuoUpUITU63FCFDTCxoQtb3c2kJ4Ef2rWbwYet89fIirBC53nwHbYaRLXNsy/mXUfHUe+tIzYkcQR4iys04Xtdwc0+BBWd9ir4YEL341Ylsw5NwYH8JBA8DauPa4XuMbmVFr5OIyty1HeM+0JraWyxHH2ynS62Xj6wY3VuYBFrEXF+fEhbbNaU9SZH9E4cc+zLMfr4aLYMO11v4k/Ek11narwDchZUT0mbD0GKQcLLKB04K36H3dK6FFN/0z3LGVn5lTYMC+UPG3ey5+6GGUZmXVxopuOdgLjWt31TGvwO/RVERIuEZht88bB3TJnt7MozfPRvnUupYX528FUPeN60LdPeEYyLN3RIukiC4t0I490/vXNqKfonW3Jhjy4KazHx+VL4eavdeGU9T8DRhKLpuXGZQSzAAaknQAeN6kMccgi4UbJvThx//AEw//Yv71f4eX/SVXpGcUFiN8sMvHFR/y3P+kGpFNMfyqOlbxUTi/SBhBwklk/KhH+q1aCjk32Cjpm7kNsrfSPETdmsMgBBsxu+viqDujxvUvpMDbk+ihstzaynjJIeAyDqePwX9W91YdUff39Fpmufsg9q7eB4f0jQ++pLyiyZTHIzCNe8DcErwXQkA+YB4Vh0zXOwjP6aeq16JwGI5J2NCi5AxY+zfkPHqB156CtY2YRmclm91zcLOtt7GbDYgNKDJEz5sw0z63Knox/7eHRD8cZDMil7BrutopdkJE0hTJ2gN1HE2H8OFOZ5FyNBYDSkmZ2aw6HLvOZ9vFMOyuXD73D3QmIxbC6Fs737zA6DQaLboO7flYgV0IoGDMBKvkc7IrjCQl2CquYkhQOpPAVu5wA+9FmBvVs2/ObxwZ84gQIW6t7R8hoB5Vw5HBziQnGggZqKqislQheEUIUXjoqEKY3G2v2M3ZsbJJYa8A3I+/h8OlCFpUouPiPiCK0bqFDtCsXnJR5ACRqynxFyLGuQ4WNl9Ejs9jXHgD5Kf2jIHwPq2ACW6aZAx4esWY6Hlrci1WcbtXPp24KzXj627gBrxyte60bZEmaJD1VT8VU/rXVOYB5Lxz24ZHt4Er3av+DL3O07j9z72h7vvqASDcKtr6rHdn7UeJVkiVFb1lymSw4BgQxYMGGhBI4A8QKpJVukNn7t66LdmOEQkabg7s/ropiTC4XGpmgaOGUAlsPI2Uaceyf2V56Bl/CK2hqXx/Ie5ISwWPWHf96qB3e2q0Eolgita6nPPow5g5Y7Wv4VFRtEuGFwTlLsiaVvSM07VfsJv2hH8WFk6mNlkHyyv/lpVtSw8leTZVSz8t+xPQ79YNj60oH3mhlC+85dPfWvSM0ulfhprXwHwKPm2/hQgc4iHK2gOdTc9AAbk+FXusbLLd7NiRIxmi7SOBiLBomXvMbWRWszA3FgB8qfZXWbZwzWBhzyVZxuHMbshIJUkEjh/fhyp8G4B4rFXHdzcXMolxRKJa4jGhtxu59kW5cfEUjPVhtw3x3LZkV9VZGfsQi4eIRxXvoAC55Dhc3PPiR0Gtcaaokc4Hd9eX3u4J+OFgBB1+iUeOnOgUMT7ethfQWX7vG1+IW/MVVsshyAvz/Th/wA71Lo4xmT3frx/4RC4OR2DSOQtwwQcrMSAbcdLfE9KuI3uN3HuVC9jRZo70Rh0VBkjAJACk8hb7x5nw468r3phkTWABYveXG5RUMVr8yeJ6/sPCrk3VV1iMOHGUgEXBsRfgbjTre2tQb7jZAtvVG3swU0TXY50a4ElhcXNwnD+HbwsDxroUwZawS8pdfNQuGS+lNFwGqzAurrsLDDDQ/amHfYFcOpHXjIR5cPDzrn1U35N+/27vqt427/D3UdekFslQhKhCVCExiI7ihCiJksaELRtzdv9ugjc/wAVLXv7agjvDxA4/GpBQqJtqPLPKPxt8zeudMP3ju0r3ez3YqWM/wAo+iaj2g6xtHe6MLWOuXUE5fu3IFZ33JgwMLxJbMcN+7PxWibrbaF4cO2hbDxSIetgVdfPu3+PSu22MmBsg7F4Ks6tXKz+Yq0VmslRd5d0EQPPAwUXzNE18pJPsEaoSTwsR5VjJAHnLVdGj2lJTC2reHss+2ngSj9+PViFA9m56nrwqjo3MGuXFNNqIZZC4x9Z1gAcm57+1dvEbZcoJHIcNPOkr53XpSA2KxAOWm5NJGV4oV+nyNqknndVgwbmlp4bvLL1XcmZSQbgjiKqmAQRcIWPHtDKk8JTtUOlxfNfukEA3I4/CmYXFpzXD2pDFM27CMQ3DU523cOxER7bxTTNiJMsjhSoMsd1Qa37NQwCX62v41t01jkuY3ZTi0kkgDiLet0NNgHXDwYsRZQ7HqU7pBQ6kkBu8LE2NtONdymmMrS12q8/I3CRZalu9ttMbEXCFbHKysARewJsfaFITQ4DY5rZj75hc7Q3gwsTZZJUzDl6xHwBtQ2B7swFOMDeoXHb+4ZR/DV5D4DKPi2vyrVtK865KhkG5R2y99xLLlxAEcZ9UqTYH8Z4keOg6irvpsIu3VVElzmr0gAAta3K3D3UotU4tCE8gqVC7mhRkKOuYMLZev8AfXlU9JgNxqjDiVai3PSKUvIw+zIM1j6zH7jdQPnp7mHVFhf830WYZu3fVC7V2gZ5Mx0UaKv3RSBzWyDoQlQhKhCVCF4RQhBYyC9CEDDM0Th0JVlNwRyP98qEKzPg02gplhsmKAvLETo/LMvT+79aXlhxZt1Xc2btboQIpc27jw9x9FVZoypKsCGBsQeIPjSS9WxwcLjMFHbXxDIuBlQ2ZY2sehSV7fWvUbNAfTWK+fbYGGvktyK1bYO1VxMCSrpm0YfdYesPj8iKTljMbi0rBrri6e2lhO1jZL8Rp5ggjh4iqA2N1JWfbyYB0GIaburIAIxcm0l1N17tgAVLAgi9zpoBSzxgxO1H39ldGkxTujhBsb5n17tyqBxNzZ9H+TeI8eopMsyu3ReqgnLXCKbJ3kez23LnCNGMREMQzLAzWdgfV0Nr6aC9teVaRMa/IpbaFRNS9douD5Hs+i0rscE7kMmHMZVWWRZlIJUZQGGYENbgRcEXuQeLZijO5eabtCqbo8+W9VvfTYeFVCYVymwYBGUrIwP+GupcOVBJIsAO8b60YBe6j42UsLCdTe++/JRkOxolxBiKsShYlZAWFwhbKxv3xZdBw8daszCXYbef6eqJS/oukLyb5fed7dyv3ZjE4UKQqB1ysMoIFrqQoOg1GnTSt2uwOvwSRFws/wB8MNicIBGkhGFOiZAFt1DldSx6km9dCAskzI63NYPBbluVNNMlZpVVC9BqqlW/dHesw2imJMXBW5x/uv0paaDFm3VaMfbIrS4WBAIIIIuCOBB4EUlZbLuOW+ii/U8h7+dUx3Nm/orYbZlEl1QM7EAc2PSpyab71W5PYqltna5nNhcRg6Dr4n9uVUJUqOqEJUISoQlQhKhCVCF4woQgMXhulCEHDK8bh0JVlNwRxFCFbIcXh9ogJPaHE2ssg4P0Hj+U+41lJEH9q6FFtGWmNhm3gfTggt5N2cQmHhATtOyMuYproxDKbcevlXU2Y9sbCxxzSm1Zmz1BlYMiAmPR9tsQS5GYdnJ61/ZYeq3lwB93Stq0XFyNN6Vhz0K1VHB1BvXMa4OFwtyCMih9o4NZo2ikF1YWPh0I6EGxHlQQCLFSx7mODm5ELFtu4FoJXhmA7uubgCp9Vx/ehuKRdGWOyXrIK6KritIBYfNy5j9FH9iTGVkDdmRdWNswHFWZb5gvRiACPnoYXtAkASja6CZrqV7stzj69m47xqgxgxl7uUta2ZTYe/W/1qOksb3PYrGhe5mHAwm3zAkd5GiuvotwcQllkbLnZeyjvxbKAZyt+PrKD5EcjTMTXFmMhcWvDGTdGzcAO07z4q6tsGHMzBbFhlYiwJXjlzWzWv41ZrQ03CUubW3I1IwoAUAACwA5AcKsoQ+NwqSoySKGRhYg8/286lri03Cgi4sVke9e7T4R7i7Qse63T8LeP1+IrqRTCQc0s5uFV+1aqq9FQpT6Rm+uluv7VmXj8uasGHfkrruNi5iRGqPJh7m5JsEJ6HgR+H+ynPECMUhseHH1WrJLZNCvWKxyQqCxt91RxNug/WlS62QV9Tcqs7Q2i8x72ijgo+p6mqKUPQhKhCVCEqEJUISoQlQhKhC8IoQg8Rhb0IUdLCRQhWPYO+UsNklvLH599fI8x4H40IurJPs7A7RBZbZ+bL3ZB+YEd73g+dMRVUkeQNxwKo6JrlM7PwRjjVXYuyi3aDQsBwzC+rW48b8axkZG92JuS0a9zRY5ohmb2SD1B0+lVcHjRWBaVEbw7HixKjtYrul+zcrmynlcA95SQLqdDQJAD1mm33wRhuOqVjG0sLNHM4fN2oJYsL34+sDx1+hrvsnhcwEHI5fokzG8G1kLJinPrG/5lU/6ganoIXbgoxOCQx0mdZM7Z0tlb7tuFuQGp04amr9G0Nw2y4Kt9613c/edcZHZrLOg76jgfxL4Hpy+FciogMR5Jlj8Sn5DbjSxNtVdDviF+8OF+NVL2jerYHcEHjAsiFGjLqwsQRoRzvfhw+lDZSCC0FBjBycVmG9G7DYZsyhniZrIRqR+Frc+Njbl1rpxTOkO4JZzGtGea42du1ipeEfZKeb6fL1vlVXuib85ufvuUguPyiytWz9z8PCM87dofxaL/TxPvJ8qwfVu0bkpEX+pGz7cAGWBdBoGIsB+Vf3+FKkk5laqNsSSzEljxJqELuhCVCEqEJUISoQlQhKhCVCEqEJUISoQmZYQaEIGbB9KEIYBkIZSQRwIJBHkRwoQrDszfXER2ElpV/Fo39Q4+8GhSrNgt88NJbOTGfxrcf1C4+NqkEjRRkpuDEo4vHIGH4WB/erY0W5qA3t3VXGBTn7ORdA+W9x91u8L66jpr1piCpEeRFx98lR0ZOd1UpfR3iV9TERt55x+hrY1FM75mfRQOlGhQT7hY4G4MJ/n/dK06emItn5+6qOlBv7LvBbobRidXQxKym4OcfovA8x41Uy0p1v5ovL92WgYaLuL2saCSwzWOYX52JF7edc0xQg5acwmOkk+ynRpwCj+/dUjCNAqkuOqblktqzWHiQB/fvqcXJRbmorFbbgT2sx/Dc/Ph86guJU2Ci8RvBI2kaBR1Op/YfOqoQDIznM7Fj1P6dKEJ5UtQhdUISoQlQhKhCVCEqEJUISoQlQhKhCVCEqEJUITb0IQc9CEC9CE3QhP7J/xloQtbwfqL5UKyeNChNtQhNtQhMyUITbUIWf7yf4lChBwUIR8VCEQKEL2hCVCEqEJUISoQlQhKhCV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0" name="AutoShape 6" descr="data:image/jpeg;base64,/9j/4AAQSkZJRgABAQAAAQABAAD/2wCEAAkGBxQTEhUUExQWFhUXGBcXGBgYGBceHRoeGB0XGhgeGhwcHCggGBwlGxwYITEhJSkrLi4uGCAzODMsNygtLisBCgoKDg0OGxAQGy0kICQsLCw0LCwsLCwsLywsLCwsLCwsLCwsLCwsLCwsLCwsLCwsLCwsLCwsLCwsLCwsLCwsLP/AABEIAOEA4QMBEQACEQEDEQH/xAAcAAABBQEBAQAAAAAAAAAAAAAEAAMFBgcCAQj/xABFEAACAQIDBQQHBgQEBAcBAAABAgMAEQQSIQUGMUFREyJhcQcyQoGRobEUUmJywdEjgpLwM6Ky4UNT0vEVFiQ0Y5PCRP/EABsBAAIDAQEBAAAAAAAAAAAAAAAEAQIDBQYH/8QAQREAAQMCAwQIBAMHAwQDAQAAAQACAwQREiExBUFRYRMicYGRocHRFDKx8AZC4RUjM2KSotJSU/FDcoLCJJOyFv/aAAwDAQACEQMRAD8AJoQlQhKhCVCEqEJUISoQlQheqLmw1PQUIUnhN3539jKOrG3y4/KhCl8Puf8Afk9yj9T+1CFIxbr4deKs35mP6WqUIuPY8A4RJ8AfrQhPrgoxwjT+lf2oQkcKn3E/pH7UITbbOhPGKM/yL+1CENLsDDn/AIQHkWH0NQhAz7pQn1XdfgR9L/OhCjcTulKPUZX8NVPz0+dCFDYvAyRf4iMviRp8eBoQh6EJUISoQlQhKhCVCEqEJUISoQlQhKhCVCEqEJUISoQncLhnkbLGpY+H6ngPfQhWbZu6HAzN/Kv6n9qEKyYLZ0cQsiBfEDU+Z4mpQncVOkalpGVFHNiAPias1jnGwCgkDVVbaXpEwMVwHaUjlGpt/U1lPuNPxbLnfqLdvtqsHVUY33VbxvpZP/BwwHjI5PyUD608zYw/M7wH39Eu6u4BNw727RliExkw+HiZsisyEBm6C+Y+86VhNHSQydEGve4ZkDd9OI0utoumkZjJDRzUdtXb21osQMO8zdo1soRYyGDcCpC8KZhFBJCZgMhre+Xn2WtruWUgqGyCO+Z0+93NN7zbb2jhJuyfGOzZFckBbd6+nDl1qaFlPVRl/RgWNtb7gfVRUmSFwGK9xfS28j0UdFv5jwf/AHDHzWM//mmzs6nP5fMrAVMvFSmH9J2NQ2dYX65kIP8AlYfSsDsqncLtJ8Qr/FyNyKmcD6V1Ok2HI8Y2B+TAfWlX7G/0u8Vq2tG8KzbM34wUxsJsjdJAU+Z7p+NIy7OnjztfszTDamN29WEMGGhDKfeD+hpItI1WwN1FY7d2CTUDs26pw968PhaqqVWtp7vSxXNs6feXl5jiPmKEKIoQlQhKhCVCEqEJUISoQlQhKhCVCEqELy9CFY9jbrNJZprovJfaPn936+VCFcsJgkjXKihR0H69TUoQO3d4sNhFvNIAeSDVj5KNfedKYgpZZj1B37lm+VrPmKzXb3pSme64ZBEv3msz/wDSvz867cGyGNzkNzw3ffgkZKwn5clTtpnESMWnMrsNSzlmsG4EE6AHlanIJqaw6ItzyAFgSRrlrcb1nLFMCcYOXh7KS3Q3dXFuyvKiDI51JzAgaG1rZQeOtK7SrpKewY0jMZkdUjUi/ErWkp2SXLiDloNRzQG3NkfZ5TEGL5eLZbA/l1Nx486aoKp1VH0hAAuRYG+nHIZ8uFuKwq42QODbnS+Yt4feqn92NlSPAHkbPErkx4dplRWYe02Y91fIXNcjadRGycsjFnHJz7ZgEaDibWz7r8H6JhdFicbjcN3f37u9H4vF5MQzzydpiZI1VWhyZIA1wVQk2uB7XK5pUU8ssJETLRsNyHXu8gDVrRpawAH1C1M8UcgD3dZwytawHaTxvmUP6QlhmMckbB37ONCVdSBlBuCoF7+N7U3sRlRGejc0htr5tOtgNchuS+0JYC3EHAuvbIjS5Kid1ooEkvikDRgZgLNmv7IFiAR1vpXQ2lDUPwiAm5yNiLWtqb5g8LZpSjqYW36S3K+ZvyS3sjhkndsOllY5s2Y65tT3bAJY6W8KjZUE7IsMhIAuA2wyA0z3i2m7tRXVUJd1bEnPEDrfluPFH7L3RifDPM8wRhGxEb20NwM/duxXppSNRtOZs/RNsQHgXF+tp1RfK+49m7c5DSxGPG64u0nPdz7FVZcCQSLg+IvY/EA1347uaCQRyNr99iR5rkPlY11gb8x+qM2VtLE4Y3hldPAHunzU6H4VSWljlHXF/qrMqi3Qq/bC9JJNlxcdv/kjBt/MnEe4nyrjVGx98R7j7p6LaDTk9X3AY+OVQ8Tq69VP16HwNcaSF8Rs8WT7JGvF2m6B2ru/FNcraOTqBofzD9R86yV1TNoYCSFssi26HkfEHnQhDUISoQlQhKhCVCEqEJUISoQlGjMwVAWY6AChCvW727SxWeSzSfJfy+PjQhWCV1jUsxCqBckkAAdSTwq7WlxsBmoJAFys43p9IDtePB90cDKRqfyKeH5j8Odd+j2QB1pvD39lyKjaYGUfis9kwruxZ2ZmOpZiST5k6mu42NrRYBct1UTmSnsNgLMDlB8GFwfdzqssYewtuRzGRUMrMDsVgeRzCte2NoyYiGOIwgKqrqoZe8NNANLAWsDXn6ejipJTK+YCxNrkZt53tmeI9SuvLXS1EfRxwudcC9gcnctcgovCbBl1yjiLGxGoPEaGnJdrbOfa7w6xuLAuz45ApSOg2iL2YW3FjcgZd5UtgN0pbNeMNdSq5s9lJI1Fl42v8ayftqmJGAO1ubMIv42WjdmVf5y3Swu7TwupjDbnsCpMUXdvoVuD3ba6C+ve1ub86wdta4IAfn2Df2ns3LZuzXXBJbl2nd2d66i3LcBRePQAf4Y1s2e57wueR8Kh213EkiM/1Dhbn29qgbKNheQf0njfj3Ihd1pQSQyagA3QHhm5lib68fAdKwdtOQgARf32/wDXkths4A36X+y//shJ9yZWy3Ze6oUeQ4X60N2zVNvaFuZv/EP+Cq7Y8LrXmdll8g/zTJ3Ck6r8f9qv+3av/Zb/APYf8FT9hwf7zv6B/muDuNMOFunrCg7amdbHA3I3+e+Y3/IrDY0bb4Z3C4t8m7+pMPuPP92/kU/6q2G3ZN8P9w9gsv2G3dP/AGH3KEm3OnH/AAXPlkP0erjb43xO8W+6g7Ddumb3hw9EDNu5KvGGX/6pD/pU1qNuwfma4f8Ajf6Eqn7Fqdz2H/yt9QF7gIZsO+eItG3O4Kg+BDAAjzqJNrbPmbhkPi0j0Us2ZtGI3YAexzT6q/7A3iE1kkASTwIKt5Hl5GuFUGlxfuZWuHC4v4b114BU2tNE5p42y8d3epvFYdJVKSDMp+XiDyNYLZUfbmxGw5v60Z9Vv0bofrQhRVCEqEJUISoQlQhKhC5UMzBEBLMbAChC0LdrYAgW51kI7zdPBfD61KFNYrELEhZjYAXoyGZNhxJsPNGe4E8gLlZ5t2bEY5rKrdkOCIC1/FiO6T4E2FdWm2hR0w/d3kdxAy7ibBcuooa6pPXtG3gTn3gXKYwu5E54qqjq7i/9Khr/ANQrSTbdQ7+GwDtN/Ie6rHsSAfxJHO7BYeJz8lJNudFChknmCqurFU0HLUuW5+FIzbRqyLulsP5QB9blP0+y6UvDIocTjxJPlkFJ7J2Jg5FEkRMq8L9o1rjiCFIHypW4m6znF3a4/S9k5JE+ld0ZYGH/ALQD42v5qYh2XCnqxIP5Rf40Nhjbo0eCo6WR2rj4onQDkAK0yCzAuo7Ebbhyy5JY2dI3cqrqSAo4kA6C9vjWTpW2NjmAnI6GbGzGwgOIFyCNVS9yt7Qsc0mNxBJzKqKbk2AuSFHK7DWlYJsIJeV39r7JL5mR0sYAtroL9pVwh3mwzYc4gSgRAlSSCCGFu7bjfUaeNMidhbiXDdsypbP8Ph62vdxuo1t+YVMZeHEJHKbJIyAK3DUd69tRyqnxIFrg5pobFkc1+CRhLdQCb+NrKV2/t+LCKDJcs5skai7OeGg8yPjWkswZqk6OglqiSzJozLjoFDjfCQYqLDSYRo2lK2vIpIDG1yAOVibX5Vl8Q4ODS3VPHZMZpXVMctw3+UjPx9EbsLeYYnETQrGQIbguW0NmyjS2l7E8eVXjnxuItol63ZhpYY5HOuX7raZXQUW+Ec0WLZVkRYFN3BW5JuoyX0vpfXwrP4jE12VrJh2yHwTwsJDi/dnbjnyXu52JCYF5zJPMt3f+LbNZNCFGYgDQnjUwHDGXZqu0o3SVohs1pyHVyGfdffwT2z99cNN2YTtC8jZQmXVdbXaxsq873qzalrrADNZ1Gx6iDEX2sM7317N58FH7M3gviMTJJjEbDxnLk7IrlLMQnetrwI0Jv4VmybrFxdl2Jmp2eRFFEyGz3Z3xXvYZ5bkRu7vLBjGdciIQQEVipd9CScttAAB159KtHKyU2cAsK/Zc1EAbkjeRcAcrqy5PhTBauTdJlDKUcBlIsQedZqVRN4NjnDvpcxt6rf8A5PiPmKEKKoQlQhKhCVCE1NLYUIV43M2H2a9q4/iONB91enmefwoQrb6o8akIQ8sCsQWAa3C+tSY2usSNEBxGhXVaKqA25tVcLC0zq7KtrhACddLm5FhfnWckmBt7JqjpXVUoiaQCeP2VEJt2HGYDESKCFCSKyta4OW/LSxBBvWXSiSJxTxoZaKujjcc7tII7VVt1tt/YtnKcueWeZ+yj6+olz4XHvrCOXo4+ZK6+0KP42veSbMY0Yj52HNe754nHYdIS+LPaylrxxgKiWy6AjvNYkC5om6RtruzKjZTKOfpCIRhYNTmTrru3JzaWM+1bQXBSyFMPGArDNYysqi4ZuJudPjzNDnY5AxxyCrDAaWg+KibeR2+18IJ3DkpXeMYTD4PFLh1iVxGEbIBcBzlAY+OvE1pL0bYyGpLZzamasidMXEXuL33Z5XUNsXBBNiTSKl3mDXIFyQHyD3AAn4ms2ttATxT1RPj2y0PdZrTvyGl/qosbvTy7MhMSM1pZWeOxDG+VVYA+t3V+dU6JxjBA3lON2lTx7Ql6RwsQ0B2oy1GStOxcCs0sTy4bFM0du/iWASOw9hBbOb2t3eh0tW0bcThdp71w6ucwxuZHKyx3MGZ7Tb1K63w2LiWxkGLgRZRHl/hlgLFWJvqQLG/HkRVponl4e0XV9m19KKOSlnJbiubgX3D6WUTgjLNttTOFV0UnKhzBQIzlF7C572viaybd0/W1T1R0UWxgIr2cdTkTnn9ERu/sbHYaXEqsUZ7bhM0gCrq2thdm9a9rDhVmRStJAGqxrq+gqWROLndT8oHZv0GnNC7P3bxabPxMPYntZJUt3k7yDib5uoP9VVEMmAi29bTbUpH7Qjnx9VrTuOR+yrINmyxbJ7BEJm7HKVBHrOe/re2lzW5Y4Q4QM1x2VMUm0unebNxXvyGiW6GzmwmzzmQiUiSRlt3idco04mwUVMTSyLTNG0altXXYsXVuADusoDdbASw7MxjmNxLJnAUqQ1goF7EX4sxrCJrmxONs11a+phn2nCA4YG2zvlrf2CkPRi0H2UAZTMpdnOXVbmwBa2ndtpfrWtKWhvNI7eEpqy4/KbWz17ldAQRobimgQdFwyCMiuHFVcEBN4nDLNG0b8D8QeRHiKzUrOsfg2ikaN+Kn3EciPAihCHoQlQhcu1qEI7dPZv2ifMwvHHZj4n2R+vu8aELU4EsL1KFyTc3qwChULczbc8+NxPayXijVgBoFXv2BA8g2tKwSOc4klek2vRwU9NC2JvWdnzOXuV1JtmbGJiJYpTh8LCGAZQO0lZVudT6q8OGutBe6QFwNgPNUbSRUcscL2h8jiL30aCdLbz25J/0doZsC/bM0navIGzknSyrbXyq9MMUZvvWe23dDXDogG4QLWy5qkbJw2ISXE7PjBLSkRseSqjXLnwKX87ilGtdcsHYvQ1k1O6KKud+UXA4kjTuKtO825spbDHCMv/p0RArGxBRswbgbknj5UxJTE2wblxNn7ZhjjkZUgnGSSRzFiNQndobpy4kxy4nEjtVOoRLoo0ICA21vcknjfwrQ0j32Ljmlo9uRUzHxQR9U8Tn2n23KW2ruvhcS/aSQkubXIZlzW62Otbupo3G7khT7YrIGYInEDuP1RuG2VDFH2axRJHe5BAIuOZvxPiakNhYLJeSepmfjcSTxXkm14IxYzRi3JbG3uFXa4H5Gk9gulnkN/iPA7SB9UFNvTAOBkfyUj/VatRDUn5Yj32H1KWdW0TfmmHdc/QFBSb4L7MLn8zqPpep+Drjoxo7XewKyO1dmt/O49jfchMHe+Q+rAnvkY/RasNn1x1LB3k+gWZ23s7cJD3N/yTK7YlDl1wmHWRuLWfMeHE6E8B8KzFBMHXMkd+w+6YO2onMDeilLRuyt4JS70YoHWKAHoRL/ANVbt2bUnMSN8D7pR23aNpsYnjvHsuRvVijoI8OSfCX6Zqt+zagavb4H3VRt6jJsIn+I9kDtP0kfZjlmEBfQdlF2jSeAtfKp8CQaQlxxmwe09gK7FO+OUYjG9vaQnW3q2vKufDbJypa4M0gDEflLKR86rjcr4Gpjcn0oNi+1WbD5XjUNeNtCL5To/AgkczfXpVmdJIcLG3Pgs5nxQtxyOsONrqzPvTBIpR1lAYEG6qdDx9Vqs+CptZ0Lrci0+t1lDtKjDg5k7bjiHD6hHYDa+HC5UkUDo1x9RVWsLBYtcO0FbmpbM64ka7scPdSCYlW9VlbyINGJh0KvZw3LrhWbhZSCobe/Z/aRdqo70fHxT/Y6/GqqVSaEJUIQeNlsKELTNztl9jh0UjvN33825e4WHuqUKwTHgKAhBbVxQihlkPBEZvgCamQ4WkramiMszIxvIHmss3JxJMGJhjR5J8QShIFljUqRmduAsWY24m1IxE2LQLkr1+2GBlTHNI4BjLEDeSDoB6nJTmwd0MQkTQYmYDDkkmOM6sT1Yr3V4G3OwreOmfo45cFy6/bVO6UTwM64/M72vruvwVl2BsxMJD2MRdhctdyCbnjwAAFNxwCNtlwa2vkq5TI4Z8lX/ShjZYdn4hsOwSY5CxQgSZMwDnTXQc+QvVJJIwcIIufFUYyRwxOBsPBUrc70cYbG4SPFQY3ELiSP4jAr3JOLKRYPx55teNQG3UklF4/bG2dlAriV+1YccMQgu4Hi1jbT74/mqkgcRbER2frdSwtBvYHtQuG37gn9bGSIT7M2Zf8AMl0+dMU0FBrKHOP8xJHgLDyXOrJNqH+C5gH8rQD4m/1Xu0dvYaOMyyTpIOAWN1dmNuAsTl8WbQfKuqamjgb+5aL8guK2h2jUvtUPcBvu6/gLqlT7343EPlw47IcliAv/ADOdb/AeFcqevldm51gvR0OxIycMMeI8T6k5DyUph9i7RPekxzRk8u1cn4A2rmO2jnlcr0Ef4fuM7dzb+yO+xY9R3dpFvzLf/VepbtSQcfFXf+GYXfq0e6jNoNtS2X7VccO5lQ+8qoJrY7RLx1iVk38KlhvEG+FvRCYfdKIjNPO5c6nKAdfEte9Kuq3X6oXVb+HWgdYknlYDzBKMhw+Kw/8A7bGMVHsSarbpY3X5VtFXOabi47FhU/hVsrbXB5OHqPZCbZ3lxrBY5WTDxsQryQqRcHiWIJYgD2Ra9uFOOrXzixddeek2AdnHGYwL79R47vJbbuJuNg8DGskIE0jAHt2AJIbUZLaItumvUmpa0LElUb0lb5TYzEjZmz2uCcsrqbZyL5lzco1AuxHGxHAawbuNgjJoxFG7D3djwcXZRd4mxlktrIw+iDWy+86mu5R07YRc6ryO1Kp9U7C35R5o37IelP8ASBcf4dyRwho6QI+HKblw2UFjpbnVHljh1gD2reGOVruo4t7D7KW3Lx5LMt9G0AvexGqn3qfnXNraWIR4o2gdgsvQ7PqJ2zdFM8uBGV/vtVziIOh1B0PiDxrjLvrONq4PsZnj+6dPEcVPwtQhC0IQ+ycN22Kij5FrnyXvH6W99CFs2FWpQvL3JPWrNCgofH4NJkMcgujWuLkXsb2NuVS5ocLFaRSvidjYbEb01FEkShIkVFHBVAA+Aq7IwAsZpnON3G54lRm29tRYZQZSS7epGou7e7kPGqyTtYQ0Zk6Aaoipy8F7jZo1JyAVWxW2MXPzGHQ+xHq/8z8vdW8ezZps53YRwGvefZIVG2oIOrSsxn/U75e5uvihcPgsrZrXOoJbW9+IN+II5V1IaGlhaWsYM9+/xXCm2jXVDw+SQ5btB4DJVXbGBn2RKMfgLrAxCzRG+QEnQEc0JvY8VOl9a5FTD0TsjkvSUVSZ4+sLELVNy988PtKLNGcsgA7SFj3lv/rX8Q99uFZA3TRCZ296O9n4olpMOEc8Xi7hPicujHzBoLQpusM9JW6MezsXHFE7ujor98jMLsVIuAOmlZuFlpF1nAHiEZhAIlyoMo524+81y3EuOa+oRU0MEeFgsB93KFfbDN/hI8njwHxPGr9CB8xsuedpB4/+NE5/O1m+Jt5JzCbTZjlZHRrc+HxqHxgZg3W1LWGZ/RyROY7mMvFGGc9azsujhCbLVKslmoQgtrI7JkRQxbQk8F8a0iLQbkrl7Wjmlg6GJgdiyz0HNDpvrtBcKuASQrGmZe4D2hBJ7pbjlHhbSuhjFr3yXz74aUyGMNJcMrAXQ2782Mwjs8BWNmXKSwjPdJuQMwNuAqgna03BTw2HVyCz2gD+YgeqmJN9tpRjMZYXAtcBIja/WwHOtm1khNsRSVRsAQxl5DCBrhINrrSNxNt/b8N2jKqyIxjkC8L2BVgDqAQeHUGulT1JeLO1Xm6uhaw3YMlYvslM9Ikvh0vsdHSq3w4URsLDlJXyq2QNdSVK8CLAaAcD4WsOOpq0jwW2K36MtcHDcrxGda4ThYrvA3CrG/WHs8cn3lKnzU/sflVVKrFCEb6Ooc2Jd/uJ82I/QGhC1NdEPlUoTEMoI0INtD4GtS0jVUD2uvY6Ls0KUHi5RGryHUIpb4AmqzS9HEXcASphixyBvE2VKw+BZmM0usr6kn2QeCjoALU5s+mELMb83nU+g5BcnalU6pf0bMo26D1PElPzxrGjyObIis7Hoqgk/KnpJwxt1z4aTG4NWQ4/e3HY6Qrhc0MQ4LG2U2/HINSfAWHhXDqKwnN57l6vZ+xy/KJoy1J9/QKOxmx8Uynt8Wp6q85b43NK/Eg6Aldj9hSNF3PaPH1soyDDvA4eLFRo44MkhUjyYVcScisXbMaP+vH/AFK3YH0obVhX/EinUcSyqx95Qq3xq4k3JZ9DI1pcLOA1LSD9M/JQyYqXHTNi8U5dybDSyi3AKOAUdB9aXnkI6oXc/D+zWS//ACH52OQtlfjzspOk17Oy8dwouxAA6mpAJNgqSSRxNxPIA55ISHasTvkVhwuD18NedaGFwFyFz4dr0s03RMduvfceXajSKzXTXlClK9GqgmwuUFJtRVZtGKLlBkUEqCeRI0HxrYQOIuuLLt2mjnMTtBbMZi/6cfZR6qTNKYicrx3DDqLfO4PxrTRgDtxXOaHPrJn0xOF7Lhw0uLeoXuzNi5hmlBYtaw71x56/KiSa2TUbO2IHt6WrzuNDe47TfyRm8OCEWHtlC3KgC3Qg/pWcDsT0zthsEVA5kbQPlGQ5g+i0/wBCGwlTAGfL/EndrsfuRnKoHhfMa6sOWa+fzjFktD+yUz0iW6EJfZajpFPQhVna0Mi42MIT31AAIcoDaQa2sB5DxJF7GmY3gxG/pfcqmLNWq1rVy5NU8zRRe+kV8MG+7IP8wI/aqKyotCFNejFP8c+KD/UaELRn9T4fUVI1QqriyUkBBKkseFtdQLfP5Guq0gsseC4paQ8uHFScWNccRf5GlzE3cm2TvGuaeklR1ZWBswKnyOhrGSDE0tOYKZjqA1wcMiFHnB2538aZZIcIukXwjESNFTPS9LJFsyTs10kdI5G+6h1+bBV/mrGpeSLJmliAN1lW6uItCyg2OY5uuvD+/CuNUDrgr6J+HejfSlu8ON+/Q+ncu02NCDfLc+JJ/WqmZ/FPN2JRNNyy55kn1Q2N2JHkYove4i5IA51dk7ri6Srdg03QvMTetqLk2H32ILdzDatKxsFuP3v4VpUO/KFzPw/SgOdVPNg3Lt435BSuBxpkdsoHZqLX6nw8KwewNbnqu9RV7qudwiH7puV+J5cvvejwKxXXUTJgJWnY9gZlKkKHLKqkjunutc5eNjxpuOWNrc143alBVz1RLblvEkADsz9L33KdgwuIXA/ZHGECanMYQ0tybjv3FiOAPGo+MbuCpH+HnH5pM+QuPEkfRPbvYFC8cEhJzDsw4J0c6I3iM1rjofCsLhzu1emc2SmpRhNywC994Gv6LjDYFnk7LRXuRZjbvC/d8yRYeJqttyaknayPpNRrlw49yGaO6nQ24X8xU6K7wHAsO8KPg3XkjZsNiZZIQwWUKLmNwQMrgGwY62vyItTksrmgEDVeDoNlxVGNjnHG06C2nHTj6Jvebb2I7cdpKJbKO8URbi5AByAD38ahoEoxEZpieom2Q8QROu35rEccrX7ty52PjxiJWVsSMIBFIysbEM6i6qSbZc3D3eNWbA0a5per29UTuBYcAG4WNzxuR5Kf3R3Nxe1uzknkWPDLzuC7W0bKo1udRmawHK9aRwtboufWbRmqQA/Qbhx49q3/AGfgUhiSKJQscahVXoBoPPzpkLnFEWqVC8NCFXMfCWx0TLfuooY629Z7gkCwI/XlxphpAiIP3kqEdZTUnKk3rZqE3mW+Dl8Mh+DD/eqKVndCFOejFu7MPxJ9DQhaJ7Hwqd6FX9tYcDs3PKRfmRrTsTybjkk3x2z5qSGHrPGr9GvRAKMZVujC67KoxFTgQe2tkJiYJYJB3JVKnwvwI8QbH3VV2YVgLL5dx2Bn2dimimUhlNiOTryZTzB4g/70pIzELFdbZ9c6kmEjcxvHEfpuU5hdq4VgC0hXqrCknQyDQL2Me26V7bhwHbkU42K+0TR4fCPCGZXJeQkL3VLZb24mxtWkUBOb1zq/bhjsKdwcd51twCreM2wrQ5QozN62mgPMjxrRsJD7kpOs21FLRiJrBidrlkOJHM+SsWxMCFwaPzYk/H+/lSsz7yELvbFaI6ZjBvGI9pz+iIjIB1qll2CjDtGwsKpgWHQXOah8ft5FNiSzfdUXNbsgcc0hUbVpKZ2C+J3BuZ9lZNxNlvi8REVBCqVkckeqAQbHxJFv+1WZGXPwqNo7RZFRdIQQXiwByNyN/ZvWuybsYVpHlMILuyuxu3rKbggX0N+PWugadhNyF4hu1KpsbYw/IAjdod3twRuE2XDHfs4o0ucxyqBr14ceNWbExugS8tVNLbG8ndmSmtt7EhxSZJkDD2TwZT1VhqpqzmBwsVSGeSF+OMkHksW3h2RBs3Ew7Rw8gxuHjkaGVGZHKSFHAUkC1tb6i4I8RWQaG6LSaokqDikNz6K3jZ7Ej7POqK4SUnDw5mlzgHtHIyhQeAQGyrbxpiOqhiFizEfvtUNoZpW48Qa3mbaffBPx7HLB3bKJc0LPiHTsnSKPNdhY2VwOYIBHEHW+jJ45uphI1sOZ5+iynpXQdbG13Ybq0bpbXOIhOY5nQgFrWzqwDRyWsMudCCRyYMOVZuaWOLHahZghwuN6m6rdSuZGABJ0A1Pu41YKFC4RozLnEbRliQC2mclRID3XIAyljZgDfpWzsWG17+m77sqC11JSesKUdqtQhd5TbBy+OUfMVVSs5oQpL0ZzWlmTqqt/SSD/AKhQhaZDqpFShBbRhzxHS/A2Jt876aVtG6zlm9twncI+ZFOmoHA3F+dvfQciQpbmE7aoUpWoQlQpQm0dlw4hck8SSr0dQw91+FQQhVDbno52UsbythAMovaN5FueAAAa1ybAedVLQpuVV8Dujh44i8C4Vszle2kDMsZGpCNIG7Q37q5U5G5Y2pkthgA6YG+tvvTxupiZNO60WfsoreHc37RDIVaGSeNDIrRKyM+VczIy9moa6i4PEEAcDphLPTyfwwQeG7/lMPoaqFuKUZdyitzsWs+E7D247keIrjVLCyXFuK9bsipDoWO3t6p9D4eYTcilTY1UFemaQRdNsLixqVDmhwIO9ReNxH2cdyNQugB6k3+ludbsb0mpzXArqh2zW/uYmhuQ7Sb9+VtTqtq9C2KSXZ+cACQyuJLdRbL7spHxNOwxhgK8ltGvkrJA9+WVrDTn4ozfXY+LFsVgcTMJYzm+zm7xy3sAmTTKPHxPDjWhG9c9WrAyO0aGRQkhVS6g3CsQMwB52NWCEBvZs6bEYSWHDyiGSQZQ5B0BIzDTUXW4uOF6goWY+kgL2WG2NhE/wwJpxHdhGiBmOrak6s+uvq9aoeCsFJekPZT4bDwrhlX7KsaxsQe8MpBQ3uCQSB14nwtlN1W9X9V1dkNimqG9NmdACLt0OvfZP+j3AshdZpY5IpYkKINQM1yyvpobHhc8atBIYwMTtbW4rLa4p5Zi+FlrGx3DIcO5SW7WN/js4lEzPCQzqhVP4UncWMHiiiVlB52NX2w91O0uY2xsNTfvPNcmI3bcm/3uU/8AbOP1NePZUyh5e43J47uY7FcvC8beKJCFkJuRfRWa3LUKCbeJr0VBVySt6wsOJIAvwzOfoszKy9rprYnZZyY4lVWzZHWTMDqBot+5oBoB7NjwrqT1LGuEbn9Y7t/H7Klo4BS66saxOq1UZvq+XCgfedflc/pUIVBoQm9ycRkxkfR8yH3gkfMChC17DPrUoXeXUj+9f7PwqQUKL2ScjPCfZN18Qf7B99MSdYB6yZkS1SZrJaJVKFyzAVk+VrNVNl52g8vOqioZvNu3Lz0RZRG9VzClsus0OreqCHDLm8MwW9bCxIUKrba2j2ez0xKyHElHy9ooEajvMCY1IICj1QSDcAdTea1gbJcttplr3nnxTFCXy/uWvABvc6X5eyjfR/tHGy4mPti7xOkjB3vY5CFIWxynoQRfpwNK073OviFxxXS21R09PhEBs7eL3v4k2494WS7Ww8mDxUrxeos0qi3ILIy2Pw41R2GQlhRDHUUTGVbM2uGfDXQ+GRViwe0Y8Ul1NpBxU0g+N0Zz0Xr6CujnbijOW8bx2+6ZZbULqpjF4YSIUPP5HlV2vLTcJaspWVULon6HyO4qL3Y3rxWy5n7FlsTZ43BKNbgSAQQbcCCONdFrri4XzOogdDI6J+oKu0/p0xBSyYWFX+8WdgP5dPrV8RWOEIKf0ll1Pa4vHMx9nDrh4EHgCc7n31F0Ku43eHEyZpYJ8YiJxMmKLknThlRQKoXgEBORUc0kL5mgYW6n2Wl+iDCrBhTi5O/NiixZmJJyKxAFzzLBmJ56dKTq6t0DmhovfVc2WUM1U7jcGssZgMgWPKUjZycuX2UY+y66DXRgBY3uAW+ItJGbHQgrSnqCyRssZ03eh7Uth7Lh2bh3BlWWVypCq0d1a1rrmIvY3PDWwFiacp6cB95CPPd53W9bVPqHYi3Pl+v3yT2zIZBmkdnLOqoomdSwRSzEmwGUuzerYWVF0BuKU2rURSdXE0eWnK5KQfia3C3Mp6SJj7a/P9q4l6dv5x5+yWMcztSFUcUDLITHKxexMXZlRcCwKuGyyDvcbkDoa9KxsdLFaVrcGWIuDjmd7SAW6aZX4rMQuOWRV63XwBjQsTfjzJ7zaubtqdaSowyaQ1IN7dUZWyHLs9U7BG9os4qwYaP510Uwq/v/ADgoiA6htR/KbVNskKlVCFE7OlyTxt911PzqRqhbTE3MUKUWxuL8x9P7/WgKEBtABSJRe6ixAte1/HlxvWjJG5sJVHD8y6TaUbC4a46ik5q+GJ5Y45jkgOBXDbVivYNdugB/awqj9owNZivflYqBI0nDfNCS44cSdfpXl55pqiTGTbs4cPvVa9KxgQpxrvol7deX+9QxzohhDj2An6LEyPk+Ud6FxuznaNhmue6yq1gCyMHQangWUA+Bp/Z88kUoxNwtPE28irNiLTcuuhY8e8kLRBgxcM4jjjIEMJJjjQ9GGU5hxBv0r0teXiNssQNtDxJtn3Z/REbzG8ZXsb25KE3EwU8Mcs2KLRwQKXjJsLWZjIAOOtvpako2ueANAM/MFdjaVRFO/FDe7tcuFrfYWfTP2hZmHrszMD+MliPiawc67i5e8pKUR0rIXi9hYj6qv43ZDxt2kBOnIcR5dR4UwyYOFnrztbsSanf09ET2bx2cRy+qdwe8XszCx+8B9RxFQ+n3sV6P8RgdSqbY8QPqNR3eCmoXBAINwdQaWORsV6lkjZGh7DcHeoTe/AZSko4N3T5jUf34U1TPuC1eO/ElP1mzjsPoV7syDDvGLqua1mudb/GiR0jXJvZtPsyogbdoxWzuc7+O9ebVw2HWM2yhrd2x1JojdIXKNqUuzY6d2HCHbrHMlMYVbYJ/En6gVLj++CWpWluxZDxJ+oC27ckBNm4NbKf4IbUA+uzN+tcfalTJHOAy1rbwCvHvDScxdWzZxia65ArEctL+H+1bbOrIpndHIMLjvGV/YqzGNGbQnTsRB6jNH+WwH0rqSUAf+dw70EB2vkVF4rd+YapIG8CLGudJshw0sfL3WDqe/wAryO0X+lvooPHPPD/iRkDqNRST6ENycCO33080pK2siF8OIcWm/lqPBCbMZZZgES8jkcdbW1uOS8ybWv51uY6mRjYQ42GXDI8eIA0voMtEvT1vSyBrRmVokUIACDgo+JrtxRNhjEbdAu4BZGqQoLHlWoUrMtrY7tnaT2Sxy+Q4fv76YqGYA1qzjdiJKBpZaKCc2a/Qg0IWx7ImzRIfCx810P0q7kKThktVULnHRHKcvw6+FJ1lMZmdUkOGljbuUEkDJVNBICQiEJqSSbAcb8dBXMdC6ZuJ3zDLS3nl97kkXvdk0J1cNb1nAv8AcF/noKRe+BnzOueAF/M2H1Vmwu3myXcHs38WN/kLCsDV7o2Dvz9gtREwZnNKTGnhew6DQfKsukmcLYrDgMh5WVjKhzPWYhzuqGZC4lM4NnliLMjMYmAzFDdSQQRe/Ei1+d671HtaaAWIDrcfDmqma4zTW8WGONhaGSaW7C6NdVVXGqFlRVzi9tGuPfrWzNq43AObYdq0jqsLgRlZZcoYFkkXLIjFHU8mHH3HiDzBFbPZhK+q7OrW1cAkGu8cCvapZPoPaGzUlGos3Jhx9/UVpHI5i5tfsuGsb1hZ25w1/UKN2dO2HbspfVJ7rcv+x+VbSNEgxN1XE2fUS7Nl+FqvlOjt3/B8j2q1DDxzwtBIbX1VuhHA0oHOjdiC7O0KUTsLToeHkQovBbHxGEzBYsFOrG95o0cjyvqo8L042rYdxXlDsCcnqOB7bj0P1SxjTyo0ZTCQI1s/YYeNWIGts1s1r+NSakbgmIfwzMT+8eAOVz7ILbMax4YqvDQD43/esorukuuvteOOl2aYmZDIDxv7lbRg4Oyhhi/5cMSHzVFBri7SOKoK+bSu6xReHc3FuNxbz5UgGnG3DrcW7UxR3dKPPstmrkDXvVChtsbaMcqRRR9rIVMhTNlJReOQkWZ+i35UzDAHsL3Gw0vz58uaykls4NaLnVdYHaceJD9n3guUNccyDdWB4MLWKnwqskBYLSDX78ENkubs3LvCbKihYyIgV3FtOAHO3T/akRDHG4lgt9+S2DQ52NwGLjbM9p3qRhSpV1XN+ts9nF2SnvPp5D2v29/hTlJFifiOgWMz7CyqLx5Y4/EE/G1qisN3oh0TVKLZQeKGtCFqO6Tg4cWN76+WYA2+NzerAm+akgI/Y20hKHU6SxMUkHiDYMB91hqPhyq0keGx3FVa6+W9S8T8jVFKA2vs/ONNdOHI/tXNraF0rhLGbPHgfvz3qrhkqpnaM5SDbX+XwtauTLE2frWwvGRG88/scyUpjINku2uLg8aTMZabEWKrj3rgyVIYqF6aeYVo1l1m6UBMPih1rUQlLuqAN6ZfHjrWgpyViaxg3qtb44YSL9riF5I1AnUcXiHB/Fk4fl8q6tP12YHajRek/Du3+gltqN44j3CrUuJGQMveBta3iQP1qAzOxX1GSsb0Ilj6wPuB6r2Ge4JbS17+FiR+lVc2xyV4ajEwufla9+ViR6JjYuyf/EZGeR2jwsWhYC5ZjwCA6FuZ6DzpxoETblfOdvbbbK7G49QZAcefafIJ3F7LxODHA4nDjhLGCSo6OupQ+B06E1V0bZM2pzY34mwMDScbf7hy/Q+KC/8AMMP4vh/vWXw716T/APpKO35vD9Vwu31Y2SN3PQD9rmrCndxWMn4npx8rHHwHurJuzuzPiZo5sXEYcNGQ4RwQ0pHABSAcvViLW63oe9lO0knNeZ2ttp1XYOyA0GufHctOGZ20BLMb2FebcXSPsBdx3DVcOGCSY4hpxOnipbY8KCQqXBmU5cn3TlzX/FoeI08b16Kg2S6G08wz3cBu8Uz0kbAYojnvPH9Pqo//AMZlfBuJFsyB4cQ4NjG5JTMEA1Ud1jqO61xe1elMDGzDCdbEDiNbX47u1I9I4xm+7I8vv6L3AbM7RgvYPh8ihywtZZVIsYWv3kZcwI4Wyi1Q+bCCcQdfzH83MG3erMjubWt78la9B5muc5ybASROZ41mrLySTktSBdQSs8312a6YlXZiY5AMp6ZeKfqPzeddaleOjsNyUlBxXKZ2j7AvfuD6mudUH94mIvlQlYLRQ2NGtCFe9yZ7JGL+uh+Kkj6KfiKvuUqP3txD4PHJiY+Ei95eTZbBgfdlPnrT0DRLGWHcsJLtdcK77I2pHiI1kjOjcuYI4g+IpGRhjdhK3b1m3Ck435GqqFH7W2SsguLBuR/Q/wB/tSlTSNm6wydx91lJFi7VSsbCYCQwIvw6HyNcuojlc4CQZjlrzXJneYvmyUZNtGoZTrmyV3BBS41jzphsICSfUvdvQ5kNa4QsCSuSanCoXeHnKMGHEdeB6gjmCKkZG4WkUjo3h7dQqdvDhPsUwZAThJrsg/5be0nmp4dVIppzBIMQ1X07YG3QxoLs2HUcDxCj9qzmUxwQd5pSoFueY2Ue81nBGb3K723tpM6IQQnJwuSOG4d+9X/7MsEaYeP1Iha/33PrufM/ICqzOxOsvkO0qrp5iBoMgvYpmU3UlT1BtWYySLHuYbtNkQk0jG4UMevZoT8ctD6jBq63auhDPXy5RYj2C/opvAbKxr2tdF8bKPlaq4pZMmAnyHibeS6Uez69+c0mAczc+A9bKx4Ddq2srlj4fualuzHPN5Xdw9z6ALqxQQxDe88XaeA9SexPYra0GHRhGAzBlXKvV2yKWY8Vz90nWxrtUmzmsADG4Rx35C/aTbPNE1USMze27Qe1uxRGBxZjxWdk/ilmgxUaF3OnfjmjBu3Z20sOAPhXQewPiwg9XVpNhyLTuulmuwvuRnoRr2EclYMZsKGVi5DAuoV8rMokUcA4GjefG2lJsqJGANG7TLTsTJia434+aks1tBSxctgElS2pqilDy4i+i8PrUgXQU7ElajJUTG39mDEYd0t3rZk8GGo+PD31aKTA8FVe24ss6xZ1Hgq/Ss5z+8Ksz5QmKyV1FY8a0IVn3Vb/ANMkg4wzm/5XC5vqfnWsedwoKmvSBs/tcIzDVoiJB5cG+Rv7q3pX4ZLcVWUXas12TtGSE3jcrqGsDoSOFxz0v8a12o39xiGoI807sNrH1ZjeLhzT5WWpbtb1x4gBH7snTkfKuPHMHZFPV+y3wdZubVZ1a1MLkJvFYRJVKuoIPI1DgHCzhdQoDFblYZuGdPytcf5gTWRpWflJH3zul5KSmk+eJvd1f/yQo2fcEexMR+ZL/MN+lV+Edud5JR+yKN2gcOw+4P1Qjbhy8pYz55h+hqpppd1vvxWB2JTHR7h3A+oXH/kSb78Xxb/pqnw8/AeJ9lX9hQ/7p/pH+S9G4c3/ADI/i3/TUfDz8G+J9kfsKH/dP9I/yTW19ww2GkjnkuhsRkRnZHGiuoAubXN+oJrengnx4Thz5n1CdpqKKku5r3HlhHuVTdyNxlw2LM006yCENlWGOa4ZgQrSdoirHYG4BPG1dA0Uttwvpcj0OaYM0ZBGfctIw+7mDVBJKSoIv35FGh4ElWtr4E0oKA4sNy48h9lJDZ9EBcs8XH0sjcfhMHho2bs48wR3RSblsovpztw+Naw7PbI4CxOYHimOjghF2MaD2e915g9sxxpGrJeXs4pJREgtGJBcsSTog58TTI2exriYwALkC+ptu7StPinFoDib2BsNBdN4reN8oKRqLyYdQWa4tPe2a1srjukrc6MNa3bStvYnc7+3058lk6Y2yHDzQsEuJD9oXkmfD4hoZI0AGaJluGCXALd5Gv0FXcIsOGwAc24J/wBQPHhkVAx3ve5Bt3J3AbtStB2OIKgFBGXRyXKqxdRqoVDmNye9cjpUSVbRJjjG+9iMr2txzy00spZA4twv7OdlZxEobNYZyApawzEDgCeJrnl+VtyaDV1qfAVmTdXTc0yoLk1CFA7d3hjhXNK1gfVQes/kOnjwrWKF0hyVHPDdUfsydJEWRCGVhcEf38aktw5IvdScYqEIpKoVKyra5Hby24Z2A9xtVSbm6kISoUqO2gtCFYfR3KD28TcGAa3XirfUVIKFeoIv4eR+93cjfiFrXPmPrV753CLZLGMfgTBPJEfYYgeI4qfeLH30/WHpKRxHI+aY2OcFfH3jyKbRiDpoRwryy+hWBFirtunvk4ZYZrsGIVWHEEmwv1FMwzG4aVwNpbIZgMsWVsyPZaGrA8DTxBGq8oM04Gouhei1WxKLLy1TiRZKpuiyVTdRZIioQqhhtgzJ2JOpyu8timbt5LXfvgqQFuo6dK6LqmN2K3IDW2EbsueZ4pRsLxbxPbxTcu67tFiBkjDlI4IFzEhYkIv3iNGa7m9ulSKxoezM2uXH/uPLgMlBpyWuFhwHYj22LLI2IEnZiOdUS6li6IqkZACtuJJzfiOlZfEMaGFt7tueRJ36+XmtOicSb6H6cETs/YeUsZGD54I8OwAsGEecXPmrcKpJUYrYRazi7xt7KzIba8LJ7D7EiVUVruEtk7Q3y5bEWHUWGp18ao+oeSSMr623qwhaABwUjel8S1svNfKqlylNTTIguxAqqFF4vbWhK2VRxdyAB7zUgEmwUE2VE27v0q3GH/iv/wAxh3R+RTq3mdPA07FSb3+CydLwVKmxTyuXkYs54k8T/t4U+0ACwS5Vu3A2nLHIyLrFleRwfZyj1h48BbnelqwAMxb1tDcutuWsYKZXUMhDKwuCOYNJOBBsVqM0TLIFUseABPw1PyrNykLI3csSTxJJPv1qisvKEIPHLpQhdbp4zssXGTwYlD/NoP8ANloCFrAq6lUD0lbPtLHOo0cFG811X4i/9NMtdippGcifvwWtGcNZC7+YDxy9VTiK88V9ECe2e9pUPR1PwIqWZOHaqVAxQuHI/RbXLEzRkK2R7EK1gbEE2uOY8K7VwHZ6L5sBdqqGA3/yOYsZEY5FJVmS5W443XiPdem30NxiiOXNZtmOjgrbs/asM4vFIrj8J1HmDqPhST4ns+YLVrmu0RYcdazVl0HqVCWepuhK9F0JXouhKpxIXlRcosvDUXKE08yjiRQhCTbXQcLnyqEILEbTkPRB48fhx+VSAShRb4tb6Xkbrx+Q0H8x91aCPiq3VN2ru3jcS5MkylQTkVjaw5d1QVU+VOMmjYLALIscVTp8OY3ZG9ZWKnzBsabab5rJTWxNhtNcl1jARn73EqvEgDl4n50vLVBhs0XPl2X48lqyEuFzkFZ91cN2UErPYdpEx1vchiFQADXUZj43HQ2TqZDJLhbuy78r8v8AhbxMDGXdv/VHbpbfGGkEMjDs2JzEEZY2P3baZeR5X1605LBibcajxP6pZsmeauO9eMyYd+r9xff63yvXM1zTCzuoUpUITU63FCFDTCxoQtb3c2kJ4Ef2rWbwYet89fIirBC53nwHbYaRLXNsy/mXUfHUe+tIzYkcQR4iys04Xtdwc0+BBWd9ir4YEL341Ylsw5NwYH8JBA8DauPa4XuMbmVFr5OIyty1HeM+0JraWyxHH2ynS62Xj6wY3VuYBFrEXF+fEhbbNaU9SZH9E4cc+zLMfr4aLYMO11v4k/Ek11narwDchZUT0mbD0GKQcLLKB04K36H3dK6FFN/0z3LGVn5lTYMC+UPG3ey5+6GGUZmXVxopuOdgLjWt31TGvwO/RVERIuEZht88bB3TJnt7MozfPRvnUupYX528FUPeN60LdPeEYyLN3RIukiC4t0I490/vXNqKfonW3Jhjy4KazHx+VL4eavdeGU9T8DRhKLpuXGZQSzAAaknQAeN6kMccgi4UbJvThx//AEw//Yv71f4eX/SVXpGcUFiN8sMvHFR/y3P+kGpFNMfyqOlbxUTi/SBhBwklk/KhH+q1aCjk32Cjpm7kNsrfSPETdmsMgBBsxu+viqDujxvUvpMDbk+ihstzaynjJIeAyDqePwX9W91YdUff39Fpmufsg9q7eB4f0jQ++pLyiyZTHIzCNe8DcErwXQkA+YB4Vh0zXOwjP6aeq16JwGI5J2NCi5AxY+zfkPHqB156CtY2YRmclm91zcLOtt7GbDYgNKDJEz5sw0z63Knox/7eHRD8cZDMil7BrutopdkJE0hTJ2gN1HE2H8OFOZ5FyNBYDSkmZ2aw6HLvOZ9vFMOyuXD73D3QmIxbC6Fs737zA6DQaLboO7flYgV0IoGDMBKvkc7IrjCQl2CquYkhQOpPAVu5wA+9FmBvVs2/ObxwZ84gQIW6t7R8hoB5Vw5HBziQnGggZqKqislQheEUIUXjoqEKY3G2v2M3ZsbJJYa8A3I+/h8OlCFpUouPiPiCK0bqFDtCsXnJR5ACRqynxFyLGuQ4WNl9Ejs9jXHgD5Kf2jIHwPq2ACW6aZAx4esWY6Hlrci1WcbtXPp24KzXj627gBrxyte60bZEmaJD1VT8VU/rXVOYB5Lxz24ZHt4Er3av+DL3O07j9z72h7vvqASDcKtr6rHdn7UeJVkiVFb1lymSw4BgQxYMGGhBI4A8QKpJVukNn7t66LdmOEQkabg7s/ropiTC4XGpmgaOGUAlsPI2Uaceyf2V56Bl/CK2hqXx/Ie5ISwWPWHf96qB3e2q0Eolgita6nPPow5g5Y7Wv4VFRtEuGFwTlLsiaVvSM07VfsJv2hH8WFk6mNlkHyyv/lpVtSw8leTZVSz8t+xPQ79YNj60oH3mhlC+85dPfWvSM0ulfhprXwHwKPm2/hQgc4iHK2gOdTc9AAbk+FXusbLLd7NiRIxmi7SOBiLBomXvMbWRWszA3FgB8qfZXWbZwzWBhzyVZxuHMbshIJUkEjh/fhyp8G4B4rFXHdzcXMolxRKJa4jGhtxu59kW5cfEUjPVhtw3x3LZkV9VZGfsQi4eIRxXvoAC55Dhc3PPiR0Gtcaaokc4Hd9eX3u4J+OFgBB1+iUeOnOgUMT7ethfQWX7vG1+IW/MVVsshyAvz/Th/wA71Lo4xmT3frx/4RC4OR2DSOQtwwQcrMSAbcdLfE9KuI3uN3HuVC9jRZo70Rh0VBkjAJACk8hb7x5nw468r3phkTWABYveXG5RUMVr8yeJ6/sPCrk3VV1iMOHGUgEXBsRfgbjTre2tQb7jZAtvVG3swU0TXY50a4ElhcXNwnD+HbwsDxroUwZawS8pdfNQuGS+lNFwGqzAurrsLDDDQ/amHfYFcOpHXjIR5cPDzrn1U35N+/27vqt427/D3UdekFslQhKhCVCExiI7ihCiJksaELRtzdv9ugjc/wAVLXv7agjvDxA4/GpBQqJtqPLPKPxt8zeudMP3ju0r3ez3YqWM/wAo+iaj2g6xtHe6MLWOuXUE5fu3IFZ33JgwMLxJbMcN+7PxWibrbaF4cO2hbDxSIetgVdfPu3+PSu22MmBsg7F4Ks6tXKz+Yq0VmslRd5d0EQPPAwUXzNE18pJPsEaoSTwsR5VjJAHnLVdGj2lJTC2reHss+2ngSj9+PViFA9m56nrwqjo3MGuXFNNqIZZC4x9Z1gAcm57+1dvEbZcoJHIcNPOkr53XpSA2KxAOWm5NJGV4oV+nyNqknndVgwbmlp4bvLL1XcmZSQbgjiKqmAQRcIWPHtDKk8JTtUOlxfNfukEA3I4/CmYXFpzXD2pDFM27CMQ3DU523cOxER7bxTTNiJMsjhSoMsd1Qa37NQwCX62v41t01jkuY3ZTi0kkgDiLet0NNgHXDwYsRZQ7HqU7pBQ6kkBu8LE2NtONdymmMrS12q8/I3CRZalu9ttMbEXCFbHKysARewJsfaFITQ4DY5rZj75hc7Q3gwsTZZJUzDl6xHwBtQ2B7swFOMDeoXHb+4ZR/DV5D4DKPi2vyrVtK865KhkG5R2y99xLLlxAEcZ9UqTYH8Z4keOg6irvpsIu3VVElzmr0gAAta3K3D3UotU4tCE8gqVC7mhRkKOuYMLZev8AfXlU9JgNxqjDiVai3PSKUvIw+zIM1j6zH7jdQPnp7mHVFhf830WYZu3fVC7V2gZ5Mx0UaKv3RSBzWyDoQlQhKhCVCF4RQhBYyC9CEDDM0Th0JVlNwRyP98qEKzPg02gplhsmKAvLETo/LMvT+79aXlhxZt1Xc2btboQIpc27jw9x9FVZoypKsCGBsQeIPjSS9WxwcLjMFHbXxDIuBlQ2ZY2sehSV7fWvUbNAfTWK+fbYGGvktyK1bYO1VxMCSrpm0YfdYesPj8iKTljMbi0rBrri6e2lhO1jZL8Rp5ggjh4iqA2N1JWfbyYB0GIaburIAIxcm0l1N17tgAVLAgi9zpoBSzxgxO1H39ldGkxTujhBsb5n17tyqBxNzZ9H+TeI8eopMsyu3ReqgnLXCKbJ3kez23LnCNGMREMQzLAzWdgfV0Nr6aC9teVaRMa/IpbaFRNS9douD5Hs+i0rscE7kMmHMZVWWRZlIJUZQGGYENbgRcEXuQeLZijO5eabtCqbo8+W9VvfTYeFVCYVymwYBGUrIwP+GupcOVBJIsAO8b60YBe6j42UsLCdTe++/JRkOxolxBiKsShYlZAWFwhbKxv3xZdBw8daszCXYbef6eqJS/oukLyb5fed7dyv3ZjE4UKQqB1ysMoIFrqQoOg1GnTSt2uwOvwSRFws/wB8MNicIBGkhGFOiZAFt1DldSx6km9dCAskzI63NYPBbluVNNMlZpVVC9BqqlW/dHesw2imJMXBW5x/uv0paaDFm3VaMfbIrS4WBAIIIIuCOBB4EUlZbLuOW+ii/U8h7+dUx3Nm/orYbZlEl1QM7EAc2PSpyab71W5PYqltna5nNhcRg6Dr4n9uVUJUqOqEJUISoQlQhKhCVCF4woQgMXhulCEHDK8bh0JVlNwRxFCFbIcXh9ogJPaHE2ssg4P0Hj+U+41lJEH9q6FFtGWmNhm3gfTggt5N2cQmHhATtOyMuYproxDKbcevlXU2Y9sbCxxzSm1Zmz1BlYMiAmPR9tsQS5GYdnJ61/ZYeq3lwB93Stq0XFyNN6Vhz0K1VHB1BvXMa4OFwtyCMih9o4NZo2ikF1YWPh0I6EGxHlQQCLFSx7mODm5ELFtu4FoJXhmA7uubgCp9Vx/ehuKRdGWOyXrIK6KritIBYfNy5j9FH9iTGVkDdmRdWNswHFWZb5gvRiACPnoYXtAkASja6CZrqV7stzj69m47xqgxgxl7uUta2ZTYe/W/1qOksb3PYrGhe5mHAwm3zAkd5GiuvotwcQllkbLnZeyjvxbKAZyt+PrKD5EcjTMTXFmMhcWvDGTdGzcAO07z4q6tsGHMzBbFhlYiwJXjlzWzWv41ZrQ03CUubW3I1IwoAUAACwA5AcKsoQ+NwqSoySKGRhYg8/286lri03Cgi4sVke9e7T4R7i7Qse63T8LeP1+IrqRTCQc0s5uFV+1aqq9FQpT6Rm+uluv7VmXj8uasGHfkrruNi5iRGqPJh7m5JsEJ6HgR+H+ynPECMUhseHH1WrJLZNCvWKxyQqCxt91RxNug/WlS62QV9Tcqs7Q2i8x72ijgo+p6mqKUPQhKhCVCEqEJUISoQlQhKhC8IoQg8Rhb0IUdLCRQhWPYO+UsNklvLH599fI8x4H40IurJPs7A7RBZbZ+bL3ZB+YEd73g+dMRVUkeQNxwKo6JrlM7PwRjjVXYuyi3aDQsBwzC+rW48b8axkZG92JuS0a9zRY5ohmb2SD1B0+lVcHjRWBaVEbw7HixKjtYrul+zcrmynlcA95SQLqdDQJAD1mm33wRhuOqVjG0sLNHM4fN2oJYsL34+sDx1+hrvsnhcwEHI5fokzG8G1kLJinPrG/5lU/6ganoIXbgoxOCQx0mdZM7Z0tlb7tuFuQGp04amr9G0Nw2y4Kt9613c/edcZHZrLOg76jgfxL4Hpy+FciogMR5Jlj8Sn5DbjSxNtVdDviF+8OF+NVL2jerYHcEHjAsiFGjLqwsQRoRzvfhw+lDZSCC0FBjBycVmG9G7DYZsyhniZrIRqR+Frc+Njbl1rpxTOkO4JZzGtGea42du1ipeEfZKeb6fL1vlVXuib85ufvuUguPyiytWz9z8PCM87dofxaL/TxPvJ8qwfVu0bkpEX+pGz7cAGWBdBoGIsB+Vf3+FKkk5laqNsSSzEljxJqELuhCVCEqEJUISoQlQhKhCVCEqEJUISoQmZYQaEIGbB9KEIYBkIZSQRwIJBHkRwoQrDszfXER2ElpV/Fo39Q4+8GhSrNgt88NJbOTGfxrcf1C4+NqkEjRRkpuDEo4vHIGH4WB/erY0W5qA3t3VXGBTn7ORdA+W9x91u8L66jpr1piCpEeRFx98lR0ZOd1UpfR3iV9TERt55x+hrY1FM75mfRQOlGhQT7hY4G4MJ/n/dK06emItn5+6qOlBv7LvBbobRidXQxKym4OcfovA8x41Uy0p1v5ovL92WgYaLuL2saCSwzWOYX52JF7edc0xQg5acwmOkk+ynRpwCj+/dUjCNAqkuOqblktqzWHiQB/fvqcXJRbmorFbbgT2sx/Dc/Ph86guJU2Ci8RvBI2kaBR1Op/YfOqoQDIznM7Fj1P6dKEJ5UtQhdUISoQlQhKhCVCEqEJUISoQlQhKhCVCEqEJUITb0IQc9CEC9CE3QhP7J/xloQtbwfqL5UKyeNChNtQhNtQhMyUITbUIWf7yf4lChBwUIR8VCEQKEL2hCVCEqEJUISoQlQhKhCV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4" name="AutoShape 10" descr="data:image/jpeg;base64,/9j/4AAQSkZJRgABAQAAAQABAAD/2wCEAAkGBxQREhMUExQUFRQXGRgXGBgXFxkZFhgeFxgXHRYXGBUfHCggGBslHBgYITEiJykrLi8uGx8zODMsNygtLisBCgoKDg0OGxAQGywkHSQsLCwsLTcsLCwsLCw0LCw0LCwsLC8sLCwvLCwsLCwsLCwsLCwsLCwsLCwsLCwsLCwsLP/AABEIAOgA2QMBIgACEQEDEQH/xAAbAAEAAgMBAQAAAAAAAAAAAAAABQYDBAcCAf/EAFEQAAIBAwIDBAYDCgsDDQEAAAECAwAEERIhBTFBBhMiURQyQmFxgSNSkQcVJDNykqGxwdEWQ1NUYoKTwtLT8MPU4TREVWNzg4SUoqOy4vEX/8QAGAEBAQEBAQAAAAAAAAAAAAAAAAIDAQT/xAAjEQEBAAICAgEEAwAAAAAAAAAAAQIRITEDEkEiUWFxEzJS/9oADAMBAAIRAxEAPwDtNKUoFKUoFKUoFKUoFVft7ITEkQW4bW2T3DBHGjHNiy4BLDr0q0VWe0vEpI5VVIHl8GcgqACSdt/cAfnQUT705/5vxM/G6A/2tZIuAO20bXdkeZkedZA4HsBTqweufcasn34u+lmfnMo/2ZrTvlF1pXiUMUUA3UyTKy68YA0mNRnSW3z05VzLp3HtAcU7LsY2DXkt8dvwZplRZNxzIUkafX5ezUba9j2UhvQEtwOcy3biSIdZFOgDUo338qtsPCLCE95YraNdL+KAKjJOx8SgkDSW6VmNxxVsh4bLQdmHeSklT6wH0Y3xmvPutVbXh1l7XHJ2/wDHr/jrMvB5DvFYWEsZ3SUu7GRfZkJG3iGG2ON6nEThw5Wsw+NjOv64hQxX5/5L6MkH8UskUocKNgGHegA+7A6Vp49ozQo4PddLDhw/qyH9tdL7N3UssCm4VFmBZXCZ07HwkZ33XSfjmqabTi5/jbQfCF/2y1P9kVvEeRbp4nBAZe7TRgggNnxHOQV+ytULPSlKBSlKBSlKBSlKBSlKBSlKBSlKBSlKBSlKBVE7T9oGiuXRGtsLpB7ydEYHSMgqTkVv8T+6JYQbNcR55aVOt/zEBP24qOPaXh7nWx8TeI5Qht98EcwcdOlBGfwrm6SWQ/78H9Qr7YtNxGXu5biNY1Uv+DTSpISMAZZdOVwx2z5VJN2o4eo/+h/dUNxniNpxMLbW8Dzurd4VDtBsoK51jnu42/dXMunZ2lb3s56IjXEU85kjGV72W5mTJ28UIcl+fIDNRP8ACS/I/Gx/Lhl/+vFa3Duy8dnKlzJYNEkRDNL6VLMyDkSIdPj2OMDferUvbOwPqmdvhaXX+VWP6aftqr2O4UB+KtfnoP6zUfc3TQOYreeRIU2RYrXvEAwDhZNQDb55cuXSsUfY7Vhk4ZYaDupZ2JwdwSnowwcdM1uQcfTh49Ga1CtGT4YQO7GvxjTnH1vLnmqw7Tl01BxO4/lr0/C1jH65KluzHFZFuFEnpbh/BmSKJUUsRgkrITzAHLrWD/8AoCfzd/npH7axSfdDQYzAwGRk5XYZ57eVaodKpWrY8RinQPE6SIeTIwZftHL51tUClKUClKUClKUClKUClKUClKUClKUCtDjjkQsqkhpPo1I5gvsSPgMt8q36i7l9dwq9Il1H8p8hfsUP9tBpcB7LW9tgQwxR+9UAY/FsZPzqnXJfvJNNmjeNvE0smW8R8WAMDPPFdRgaohBFHEjysqggHJ94HLz50FC/COlnb/N5TX2CzvXkTultrZzka0R2bGkkqcsNjp/QKmZ+1qSSXMFrHqngj73TJlO8GP4sYyegzy8Q+UdDxuSX703SFjBcOY7hFGdDspQYYDKqG15ORsBnnWeWePS5jW6/B74D8IutcW2tQgQlc+IBgdSnHUHNe/vdaD+c/wDm7n/NqKvrOf0bisGtxIZg9s5kwxQsh0JIW2AClcZHP31r/dEgmu4YxaviTTEGIkCaSDlyWz+rNYXLnhpInYOzdxINSX0qofVVUtzpHsrqaIs2BgZJJPUmoe7sL2GWRFkgkCkYeaBGlOUUnLKFG2cDbkK0/RpUvrifLmCO2PdgMT3kg8W0YOS2Mjluay8P4jcxQcKhY6727lPeGQHKxLnVlQRh1Qpz+qRV+PObTni9FOI9JLYfC2WvLQ8SIIa4j0nZgIFGR7Qz02qxWfaCN3vgV+hsmCyTkqqE48YAzuykEEfDzAqaTu5I9SEMpXUCNwQRkH4Eb5rfbLSJvvua2+oy2xktZvrwMY/tUeFh7iKtnDZGaNdeNYGlsctQ2OPcefzraSSsONLnyYZ+Y2P6CPsroy0pSgUpSgUpSgUpSgUpSgUpSgUpSg+E4qs2F1qLyfyjFvlyT/0gH51J9o7jRCQDhn8A8xnmR8Bk1XrVWmYwxHQFGHlA2TYaUX+mQQf6I3PNQeWyTdJNpG54+cyQ2oSa6SNpBGXC8sYH5RJG3v3I68743a/fiyimjkaORCIbiKVyvcyKfXwcYAPQDOMbZBFWvi/CEPo50vDdwMoieLGZFByysTzUgnLHPrHnkqd6G3GvWwDysxY6QAinG7BfrYG7nfaspbm04xQXCeAsrwXDn8IjQxmc6kRwR/IbM43J8RUA7gVLW9hGg0LqI3OhAI4yTucRRgDf35rPJJkkZ1sADkhhHls43218s4BGxBGqpS24ZqAZ3OMeoAAu/RgRvjGx0g7nJNXMMZwm5ZVDGBVOAsaHyyqN+sGvjA741beTttnzOdqnZ7WKJAAg06go1ZZVLHCsQSdtRA28+nOtNEj069CYwGI0JuBEpIHh6sw+2qtkTpDuoO2Wz7pO8P5pZv1V4iV0OpHUlejAow/rD/DVrewiYbxge4bY93hxWjc8DGPA2N84bcc8kL9X44J8q7ZL2S2Khd8Gie3W0IaCBp1nmQetNggsplJ8WcA557DyrcfiLpNd3tyWjtYVFta2qMuZDgEOVGcMeQ8hnOynOwzbZYZTGxJ8LDGcjfIA54bcAZJG1YdJUhlGSpBCkZKkYIIzz/XUXH/Kpl91q4XxBikPfqIppIw5jLAsvIEEe4kb469DtUlO+wb6pB+XJv0E/ZVJsrjxvMqGe9lJVdYGiJSOnQLjPyHTfNns5CoWOR1d9I1Fc4zyI/1+6uY+Td1XcsNcxLUrDaPlR5jwn4jas1aIKUpQKUpQKUpQKUpQKUpQKUrzI+kEnkBn7KCl9sb5mmWKMamAwB01NzY+5VyT8ffXqxt44VzE0iMvrq3iMhJ3z0LMT8PcAKoPFuMQT3Mhku57SQOe7dQREfPU2PEOhBIHh+NXexWVUVZZe+dBjWFCam9ptI5aQQo95Y15s5fJnr4bY6wx38tp2JLEkajkuxOFRRuRnoijmeprMlk8iMIwNGMAsSpkbkdRAJUD3cvyt0wh1DpHqAy4VgD4i2CwRTnYqAzfJjsUGbKgCgAAAAYAGwAHIAdBXompxGP5Q9rhXzKuloozq5FCsrbtke9DnIB55zzre4c7Yxg6RsGPtD2djuTjAJPPGa+raqJWlyxZlVcZ8ICaiNvPLnetkmoxw1du3JjuoRIjIeTAg457jmPfUPYRTZVZEwB67YXSSMbqRISQSBsVG3w33p+KIjlDnUMbDG+oqB182UZO2/OvH33jwT4jhtBAAznOCMZ3wds8viKq4y9uS6SFafFJiqgaXKtszKMlRtnYb77jI5c69W18rsyDOpcEg468iME5B8x8Oe1bOaqzcceBApUqyqQfW22OOX2dPKoPiXCzEdaklNsbZKknrjcgk8/25LT9HlAGDvnbGM58xjrXOJHe1PlTHiU6XG+R0z1B8j/x869WtxGMSyu7PnCQoCN/eev+ufKstymG2zkknY6gOWUL4x1AGdySOZLkaNvctDKCjaQ42YjOAee3u2PwzWXlwmU9o08eWrqrfwa4YsVdSjMqvpbn1B+e2alqqVtKkcgbvnmkz4iR4QvUAdP9cqttV4s/aOZ4+tKUpWiClKUClKUClKUClKUContTOyW0mgZdhpUeZbYD7alqqn3RXT0dVe59FXUGM+M92VIKELkZOvSPnXMrqOztEw2aIq5iZTEobDDKsUxjn1LY+2t638OTnJQdeRbOBq9xkYk+6oTgEzmNs8UXiMTSRrtGEMenU5yQSTkKOflU5BFq7tGGdT7+WEALat+oZ/mBWXhw9ZV+TL2e4bWcBsxIVBSUZkw5dQGzshyc4XcjOkk+salbBhIBKCGVgGTY5GoZ3yT59Mda3Ca8wRBAFUAAcgK09edo9uNPHejVpyNWNWnPixnGcc8ZB3rHcxMxUq5UDmB7W42+wEfPbFYOLcHS4wTqSRfUkQ6ZE+DeXuO1Q0vG5rI4vV1xdLqNTgf9tGPV/KG1cuVl56JN9NjBcDBkJIBLdCdUa41ZIzhTkeTtXyRtzhn1EuQoznCPggbYA+kjAXyAwdsVN2tysqq8bK6MMhlIKke4jnWhc5N1F5CNx9slu39w125cbjknPLwEbOFMh3OGZmGQzBT0I29YHA6+RzJW0OgY1M3LBbc7ADc9Ttn51lY457VWbntgruYrKM3co2JU4gjP/WT4Iz/RXJpcpCY2rQxCgliABuSTgAeZPQVAJdrJI7WqtJ3mnU52gJUY1D2pDgAbeE4G9YrbgjSnvL6Tv2BBESjTbIee0e+sjbxOT7sVNrcAchgeVTZcu1bk6YDwtmR9Ts0hGxyABjOAoxheZGcHGo1XLqMMNt99Q2xzJDbdAdzjyIq8oAdwaqnFYCrtkba9vg6+LfqAAg6VpJrhNrUtpZ3TCzQQxjwlmA1kjzU+HlVx4POHiUhg2MrkcjpOM/MAH51z24mZCSlmbxyFbSHCacg6iSdsZAHKprgHaZYIyLuH0N2YssOpXwMAagy42OnqAc5ry4fRnd9N8vqxi60rS4ZxSK4XVE4bHMdRnOMjpnG1btemXbApSldClKUClKUClKUCqt23MuF7m1ju3xtFLpCesuWOo42q01S/und0Lcm4lmhhC+J4TiT8ZGAo2PMsM7VOf9Xce0bYxTKq9/Z21o5aQhYNOlgsXhLFfaBLfI1I3oDAIZRGSDjVg+szKTp5nfSux9oZ6VVeyD2vdabSK7jTv11Ncg4k7yN11oc49lQflVq4jA06KkekM4OCxOFKeNMgDcZYZ3FThzi7l2l0kMgQNpD7Fk1Hbfc8stvyBx796kRUULWbUhJhOk7YV1IB2ODqPTpjB/SJQV3CXXLmWvh6FfJIwQQRkHmDX0V6zVpUi+7Ky2rmbhjiMscvbOfweTzwv8W3vXHIct63TxDSstw7JriVgVRwya1GDDq9YszNgHT0G2dq3u03ATeKqd9LCufGYjpZ13+jLcwCf2+dQsPYGzIktlj0RaY3GliG1r3qB9XU6WPOsM8LvhrjlNcsVt2bu+I+LiMvdwnf0SElU+E0nrSHzGw2q42dhHAixxIqIowAoAA+QqO7H8JuLVXjnuDcKDiIsPGqY5O3tHP6vfgTco3rTCanScruo7iMGUOzHmcKcE4ycA561RRfyJLpkWCQ91JI8Ucj95baIy6iaQnRhiNGSF3IwCM10O9hMkboCy6lI1L6ykjGpc9eo94qrWfYru4jAbi4e3KsjRFLdVYOpDFikauW3zq1ZJ3JNWl87K9oC+hGKkspcYgng0jK+Ed6fpubbr5ZwBUh2lkGs7exu238pCAOeeRPTHOsMfZ4h0ea5uLgx5MayCIBSVKliURSzaSRkk8ztWHjT/SHfJACsMjmSjg45jI2H5NdcV3jVzAiI1xdz2iEY7yDOsnU2E2UkqRk7D2RWPs5FYySuy3Rv1KAa7qFpHQgnwKDoIGCDvtvtzNboe529Ea2EukbXGdDq2SVAHNvVPyNa8F7eR3DG4s4kfuwMWsUsithj427o6uuBq5Y2515fJfqrfDqOg9nrSKNAYlRQ4OdCaF8LbYTUces3XrUxVV7HcaM8s0RRk7lUJDI6HMxYgaH8Q2jzv5jz2tVa+P+rPPspSlaJKUpQKUpQKUpQKhO1CDTGxBIVtwN8g4/Vz+VTdafF4dcTDy3/f8AoJrmU3NOy6u1PN36RDJ3UTqoHeB22JMZDAAe8ZHzrPHKNIYZOCrgDO+TsuBzBYoD8CelVm9khglSe8vppiH1W9jAMMSjeEPGv4w61IBbA2O5zirJYJo8DKyeEMEbZhHIM6T71JKn36j0rHwcTS/Lzdpb77IzMsZyVODkHY4B2X1m2IORt7xW/ATpXOc49rAJ95A2+yqobjuJMl2xgLKRgYB/FycsADltjClcnNTttOqgsCmnPi0nUcnABZs5YnAHLqKr2sz1U643EnX3NeAa8XGvHg05z7WcY68utaoZya1OH/jZD7lH25NaDXkykgkHHtLG2Nj0332x/wAeVYra6k0yMurVkE/RHOAqjGgnOd/nz6YPLOY7FkJry1Vx7u583+VuDyBJHrdcbHp78g1NWqOCxd9QONI0gEeeSOef2V1xmYVo8SmdVAU4dyEXlzPM77bKGb5VIZqr8WvWWZjMgWIDTGXGYmGxcs4z3bEjmQQAoO2Tic7qKk3UutwucEkNt4WGG3IAx0YZI3G1VriMpcsfrHw+8HIQ/EaipH9CtqeckbayoOAjMrYJ2dlkzkqEbnkkas+yRUXcPnwoN/VUAe0RzCjqFycDqa5hb67pZzqIPj0cTKWuuHTXVrk4miOWi07YCqwbGACScDlzq8diOEwC2HdNM0ecxs7sJNLqrhSy4OAXxg+Q8qo/Cr5Gkaazvp7aWIA3VncjYpEB3hSJvVbSCdsnlnTmup9nUYW6FhhnzIw8i5yR8s4qMJ7XdXlddN23t1jGFGM7k5JJPmWO5PTf3VlpStmZSlKBSlKBSlKBSlKBXwjOx5V9pQc2vp5ra8kht44GupVzbPNsF8QW4AYDP1ZNOd8nnjB+2biOX0X0mW9v1LzzPpzEgKorQHG0YIXZPPOdOrFZPuvcKkaJJ4MieFhKhHPK7MPfkYGOtPuW8TtrmzxaRpA2om5VfWDE5znmVI9U8gBjbBrHP6eWmPPCRlAkVSuCp6EZyBzjI+sMn4gnkTlcnAw7ySu+jSCO70DTt4hgjPs+LB662PlXjiN5ClwIkcGSQau5J8Thc5dPJticdcMfPPwEgh0b57YbPRh0OfeAfMHcXjlM5tFlxS9zehGC4z4WduZKqvI4A3JOwHXB8jW2Gqni/kikZ3UyK7g4GO9XAOmMLydRgsAMNjUcHOTL2HExI6eHAljd0ZtnwjxA+AjKA95nfxbbgchPvZlqx3U0mWOxrHYn8Yf6ZH5oA/ZXroajbO6YKTlMd5LqOCMBC+tgMnbIH21eWUnaZNpjNeJp1RSzHAHM18VsgHIORkEciDuCPlWtxRcwyg7ZR/8A4mqcbmr5Vgu5VVTrwRywcb+7fb/WeVV9bzKROryxM+NUbqcnKFtkbeJ8Dy3AbwtX2WUudchACHn7K+XxYjpvk79F0zjbZy7Z9mqIwqhUURgLgLySNRnmPdk+85PLUQIW5lid1t2uZLOaZc2sunCkhh6zkacuegIOMDIyAdzjXFo4I0lnjl9FLqDoUFiCdpZRnaMdAM5yNt96/wAfma2gnjvyt/w+RTNaXBYd5qc+GMEb6vESCMAKD7PhXPPPfEaY465qQZLma4gtLyKH0wNiWeLGqS2TSyasYx3ki4wQNo22GrfraLgADptXNPuScLkYyXdx+OkwTn2QQpVAOgVO6GOmCK6ZWsmoi3ZSlK64UpSgUpSgUpSgUpSgUpSg0OOWvewuOoGR+/7N/lXKl4AYJxdWp7qX2hjKSA80kTqD7sHO+ciuyEVVkssPLGfZbI/JbcH84NTW+KKPKrwLNLaJJLxK9l7oM+D6Mr+TfUAXZsdFz6uDP2V0PSGs1dpZraAPdXTaRFrwcq645kfoznODUlc8JB+PQjYj4Goo8BaK3nit8KtzIJJn8RlOrGvfO45nA82+saxuHrzGky323dccgVm0gHOlx4oznIOlhuMnOQM8sYFY5LU6kfKu6EFWYk6RnfxLg4xkBfAPMHJzmsp0mu2VNS2dlBp0HUussvtKcZAAPMc199a19pitFuXBViHfShwNKAkbHPkOXmKfy67P499NxOIPqJywG3VXXOWzhArMOY5nGw99a1hLNG6nVIY2dm0G33UOS5GsPldxjODvjnUbBxJHNmCzarsM0Sup9kBiGwxUbHnjHwrYt+Ih0meMQFYJWhkJUjS6kAjHdeLmNxkV2+TC9p9Mo27UvErqryGMEmNDpjCAnUEUlNRUZxudgNtsVnikbJKHY+sVyNXkS5PhIGfaIPlWt6LOZTGXiRwneeGPPh8gdhn5V9htFkSCSR5JEkbSQTpC4OBsvwNL5sI7PFlXnvkzoQGZ/qR8hk58UnQE8wNveKw8StphFLKBHJNDhu4Kt3YXm+FBBdsb+R66tqmuI8OUROkYClTrTTtuu4+f76zNqys2MSCPDj2ScefUfDyG+1ZXyZZ8YtPTHGbqjegh5xewENZXqt6VC51MsijBRFPrMSceQGokhcYj7HsasjxNMcW9vqMUCksiDJZmkc7yOTknYDO3Lar1BwsnGQAAMKoAVVHPCqNgKkfQAAiY/GOFP5I8T59xC6f6wrfDCY8/LLLK1I8AtO6hUEYZssw8ixJI+AJIHuxUjQUq0lKUoFKUoFKUoFKUoFKUoFKUoFRl3HpnRujgqfiNwf0Y+dSdaPGV+iZhzTxj+rvQejCDUTaXC6V36D9VZ7XiqsAQQQcYI5H4GuXjtRGuRrwQcHxINxz9qg6JxCxguABKivjkT6w/JYbr8jUJx3s6Z4jGt3IqaVjVXVHVASo2ICv5A5Y7VWf4Wxfyo/PT/FXyDtQkrrHE3eSsVCorR6mIYHA8eOQNTljLHccqm/4L3iXNhMBayLaI0YVZHj1BkKagCjaSBg4yc45isfCOB3cMF5E0Ksbi4e4DCVcDWUOkg7+zz99bInvf5pcfnw/5tfX4ufN/kjn+7Xkt46eiT8peBbl7hZhHEhRBE6tKWB9rIITyZay2nB2VO6eVdAOsBRuCc8mP7utV62uLpi7RwTyIxyHHdqDhVU7O6tsV8qxcQ41JAQLjMBYZUSOmWAO5GGPKqwxlvMTlbJxV7jjQcyWPmxyaySkEH4H9Vc0Ha6L+cR/2i/vo/bGLB+nj/tF/fXqkk6YbdVWECvGjM3ujTHzcgsPsVD86+i5XO5r7w9tQMn1zqHw5L+gCujapSlApSlApSlApSlApSlApSlApSlAry6ggg8iMH516pQUu5+5zbZJh1wMd9UEjxfMoCUY/EVUJOAXoZglvauoJCs2dTAEgM2/rEAE+8mux1Q7ntgkUssRDZjkdT9G55McbhccqCrDgV91s7P7T++snDuF3EE8M81rbRJG6lnVt1BOM7n3/AKasi9t4z5/NHH92tXinaFLtDbp3heTGBHpEh0nWdPeFU5LncjYGuZdV2drE3amD+Uj/ADl/fVU/gaf5lYf2k3+VWhL2bkVWZl4iAASctZ6RgczpmJx543roY4xH9dPzhXl392+tdITgnF4bOLuH9HhZGfMaSDSupi22rB3zncdaiu1d0bto3t7aO7VQVLB18JznTz8sGvPGOFmWaSQQcTYM2dUM0AjOw3QGcED4gVvdm7+OzWRJFuELOGAuXRpMaFGQVdhpyD15g7Vfj37Izk0q3oNz/wBFRfnrXifh90VIHC4twR64/fXRP4Uwea/aKyR9oIpCEXBLeEcuZ2H669DJB2v3P1cfhL3dyTjInuCkR8/oozy9xHxq/IgUADYDYfKvVKBSlKBSlKBSlKBSlKBSlKBSlKBSlKBSlKBXK+3fDrZr2QyB9ZCE6VOPVHl12rqlV3jN7HHKQ/MhT8sY/YaDlhsbIdZR8nra7MW9ut/bNG8pKmQ4bXjBikHXbrV8++sH+hUfxx1uIjHC2lyQQcS7YO/4oh+W2x+NTl1Xce1j4hdo0Ui55ow2Go7qRsuDq+GN65bH2UhPWT58Gb/dql+H8FmjljZ58qrqSPw3fDDbxyFftGK6SHSvNOW3XSP4JLGlvCg5LGijw6OSgepgaPycDHLFUXt/FFJdamuBH9Go06QeRY53Hv8A0VsXfDpjJIVudKl3KjVcbAsSB5cvLapfgMcPdFbgrJIrsNTAsSNiN2GeRrTx27RnJpzv0SH+er+Yn+GrL9zqOP0xQJ0lOlyF0KCMD1gQuRjlz61cTbWR9mL81f3Vt8JtLZZA0KoGwd1ABxjfl78VuzTlKUoFKUoFKUoFKUoFKUoFKUoFKUoFKUoFKUoFc8+6Rw4yTxMsBlPd6SQEOMOxA8TD6x5V0Oqj2444to8JYD6QMPzCv+Og50/C5R/zOT5JF/mipnsZG8V5GZLeSJSsg1MqhSdOQMrK2+x5jpWY9voepQfFgK83HHV4gBFbh5HU68W8sSyAAFSSXdRp8QHPqKnLqu49rxxm4X0ebBx4G3GcjbmNKsc/AH4GuevdHBxdXA+c/wC2zqR4PaTQTxPLHfKgbcyzwNGMg41KkzMd8dDV2PFY+hya82/u21rpnEqYHwrmna6603c2O+AJT1RJpP0aDbELDp5mpD0K6AA0cR5fylj/AIq2uGdoI0iRZQ/eDIbVgsCGPrEbZ+G3lWni7RnJpSm4l/Sn/wDc/wB3roH3MEDxyz5lJLd2BJywoBJX6NDvkDfPq18/hDbH/wDKsvZ6dZIi6eqWOPkBn9Nbs0pSlKBSlKBSlKBSlKBSlKBSlKBSlKBSlKBSlKBUF2nt0cxa9sa8HJHPRnl8KUoIZeHw/WP57fvrFfXsdk8cgLsGDIVXXJ9Ug6RnHI7460pU5Tcdx7Zk4pFxEG2eN9LjJ1xOF8O+5dNPTrWOXsVZ26mYQxDuvpNoo/Y8W2Ez06UpWVx18r9mV+2EXk/9nIP7tar9mrWU940URL+MkxoTltzklc53pStMcPVOV29L2RtB/FQ/mIP1CrlwuyjgiSOJQiAbAcvEST9pJNKVaW1SlKBSlKBSlKBSlKBSlK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8" name="AutoShape 14" descr="data:image/jpeg;base64,/9j/4AAQSkZJRgABAQAAAQABAAD/2wCEAAkGBhQSERUUEhIVFRUVFBQVFBQVFRUUFBUUFRUVFBUUFBQXHCYeFxkjGRQUHy8gJCcpLCwsFR4xNTAqNSYrLCkBCQoKDgwOGg8PGikeHyQpKSwpKSksKSwpKSksLCwsLCwsKSksKSksLCwsLywpLCkpLCwpKSksLCwsLCwsKSksLP/AABEIALcBEwMBIgACEQEDEQH/xAAcAAEAAQUBAQAAAAAAAAAAAAAABQIDBAYHAQj/xABEEAABAwICBgcDCQUIAwAAAAABAAIDBBEhMQUGBxJBURMiYXGBkaFSscEUIzJCYnKC0fAzkqLS4RUkU2NzssLxF0OT/8QAGQEBAAMBAQAAAAAAAAAAAAAAAAIDBAEF/8QAJREBAQACAgICAgEFAAAAAAAAAAECEQMSITEEURNBMiJCYXGB/9oADAMBAAIRAxEAPwDuKIiAvHOAFzwXq5ptP1ld0gpYzZtg6W31icWs7rY+IUcsusTww73TYdK7QYI7iO8zhnu4MH47Y+AKh3bSpDlCwd5cT8FolPhjzXkzifyCzXkybpwYRucu0qf2Yh4OP/JWP/JtR7Mf7p/NadZFztl9pfiw+m5DajUexEfwu/mVQ2pz/wCFF/H/ADLSi1N1c75fbv4sPpvcW1OT60TO4bw9blSVLtThLgJIXsHFwIfbwwNlzVsSoc2yfkyjl4OO/p3uh0hHMwPieHtPEH0PI9hWSuF6v6xyUcwew3abB7ODh+fIrttDWNljbIw3a9ocD2H4rThn2YuXivHf8L6IisUiIiAiIgIiICIiAiIgIiICIiAiIgIiICIiAiIg8K4VrbKX6Snv/ikeDbNHoF3UrgGs0xFfOTn08n+429LKnl/TT8f3WWWYLGcFT/aTQLHNeQTByoborDFX0autYqCUcUdEnRK4V5LU7oXHXgKux0u8CoqbSW7mr9HrCMlzbvn9MarFiuq7KdIl9M+M/wDrfcfdeL28wfNcorZt5xPBdG2Qxm0zuBDR4gk/FT4b/Uq+TJ026QiItjzBERAREQEREBERAREQEREBERAREQEREBERAREQFxna1onoqsTD6MzQT99tmu/4nxXZlqG0/QnT0RcBd0Lt/wDDaz/Qg/hUM5uLeLLrk4jH1ipqmc1jVr7XWPIjA96rfUE4ZrNvT0PNTrtKNVLdIN4qDbG45KkyEFV7T0nX6UBSOpBzWvmoKNqyF3ZYn6uja9uBF1CTUhaVW2rPNW5JSc13e0ZuLscmC7bssotyha85yPc7wB3R7iuGsfivo7Vam6Ojp2jhCzzIBPqVbwzzaz/Jy/pkSqIi0sIipfIACSQABck4AAcSVz/T+04b5jpGh1sDK7Fv4G8e8+SjllMfaeGFzuo6FdR1brDTwm0kzARwvc+QXJqnWeqffeqJLHgDYeQUPK8k53VN5/qNWPxL7tdQr9psDTaNrn9pO6PDj7lHnameEAt98/kucqpV3lyXT42DqVBtNidhJE9na0h48sCtso69krQ6NwcD+sQclwAuPP1Uzq9rXNSvFjvMvi0/A8FLHmv7V8nxpreLtyKM0LrBFUtBY4b3FlxvDw4qTWmXbDZZ4oiIuuCIiAiIgIiICIiAiIgKmRgIIIuCLEHIg5gqpEHzxr5qy6jqnNAO47rRu5sJw8Rax7lrYmXd9qtC19FvEddsjQw8RvYEdxw8guBy4H9ZcFlymrp6HFnbjtfNUQjJrnFWbL1psq7IvmS6x11U8BWxJywuqTdc0bXGo54VsXXpQjN0JRGaojj9pw3uxoxcfAAr6M1a0gJ6aOQZEEW5bpLbei4PqdZoqJDm2Ehp7Ty8l1TZLWb9G5vsSuHg4Nd77rRxeGT5Hn/jd1TI8NBJIAAJJOQAxJKqUFrzIW6Oqi3PoX+RFj6XV7JJuuZ656+vq3GKElsANsMDJbi7s5BQFOd1R9CbrLe+yx3z5r08ZMZqJAygq5FCDkoZ1UsimrCFDwtm6kOgF7FetpM1bbPc4rNp5ATiuo3cYE2WSxrKXna0pTUw5JZs7aR7C9oBbcWINwSD3iy6NqHru6ZwgqDd9vm5PbsLlrvtWF78e/PS5X2yBJWHS6SbFK14vG9rg4XBLbgg4W9yTK4VHLCcuPl3tFiaLrhNEyQWs9oOBuAeIvxxustbZdvKs0IiLoIiICIiAiIgIiICIiDUNqTv7gf9WP4n4Lgda3reJXfdqLCaA24SRk917fFcGrY8Ss3J/Jt4P4sdoXhcvBJwVbRfLxXNLd7Wy5XIyqHNVBdZRsSlXy5W3y4qw+fkqo4ic1zSUqR0dOcuGK63sZm6k7b43Y63Z1guPwmy6dsVkJnqOQiYP4s/erOL2o+R/F1xY+kKNs0T4nfRkY5ju5wLT71kItLA+ZIgYpHxk4scRfK9iRf0V2onvkts2yatGCUVUbfm5SRJbJkud+wOz+8Hc1zyCtWXPHT0ePLtNswuVTJSrO+DkqmqnTRLpJU85WbDUKHjcsqBxKlEalmzXWVA+2ZUfCVeuu7c1tlTVgGSi65wcrz4lbMPNRuSUxbDqHrqaV3RSkmFx7yx3tDsPELr1PUtkaHMcHNIuCMQV8/PoMLtP4TgfDmszQWs89K75p5A4sOLT3tKnhyXHxfTPy8He7nt3pFrOreu8VTZjvm5T9U/RcfsO59hx71soWuZS+mHLG43VeoiLqIiIgIiICIiAiIgg9doQ6hnB4NDv3XNd8FwCvj6xPPFfQWuI/uM/wDpn3hfPlc84dlvEf8Aaz8vts+P6Q85sVVDOOSuTRg4+ixCLKONXZYs7eCsTgFURzFeuZdStiElWWRYqUgp8FiwtWeZbKm1ok8Mdzt0rpewx95KnDNrPQ/1C5jPlddJ2HzDp5G8TTh5/wDrYegB8VdxM3yPTsMjw0EkgAC5JwAAxJJXNtZNrIBLKQXsbdI4YHtaDw71J7WdYvk9H0TTZ8924ZiMWLz44N8SuEGxdZ7nW9lou4/AK21mwxl81sdZpepr3HpZTuAEuLj1GtGJuAtUr6URvPRu3mXwNiD4g5f0WTV6Qx3IwWM9m5JcebzxPoFjSbwFyMPRV3y0zcV09VdZbHqLaAcWlZlLPwKquLRjUpA26k4YwFg0xWU1644zGlVgrEEiqbOuOssuXoVkyck6Wy5pLbIEaxa+EZ8R6q66tDWqPklLzdRy8JTz7ZlBWYgE25HkeGK6rqTrS6fehlN5GNDmv9tmAJP2gSO+648IzxW+bLqM/KXPLwQ2JwAv1gS5mJacbWvip8dsyijmxxuF26miItzzBERAREQEREBERBH6wQ71LM3nE/8A2k/BfOtS89IQBfdc4W7jwX0hpNwEMhOXRvv+6V8x1EhDiRxWfl9tfx/VeSEEmwt2ZrHkssmOS4x/X5qzI/sUdLtscShVjHJeEAq6yLtR3wrYAMTmqHPVx5NsbKMnqrAgYn0ChcLtbjySRcra4bu6Bj6BbvsP0xHBUVL5nhjBTtxPZI0BoGZJvkFzRzlNavwW61sXWseQH5q7fSMtx/Jlpvuu2nYq6p6QdLutYGMHVbkSS7jmT6BR9I6COJ7Ww2LsDLffl7d0mw8AArQa0Z2VmVu9gPJVXlq6cOOtICambc2NxfO1irFS42twWzSUpt14/EgtPmsc0MZ+r/F/RO7twacxxY648RzClGgOFx+S2ijoGMxYwX58VjaV0dfEGxzy/V1y8kruPDlj5RtFVWwKlWuWt9JYnsOKlKGt4FK6lWuVJCpD170iOK+ksrDp7lJXKmGPFRqUZcFMXlSkVEGi9slTo1gUm8iylIhlkxYqYcQvTUGlljnjNixwNuY4tPYRceKtTVdslHV1YXNsUtjsld+oK5k0bZIzdrwCD8O8ZeCyFwjVXXKejNmHejJu6N30T2tP1T2jxBXVNAa9U9VYX6OT2H2F/uuyd71fhyzL37YeThyx8z02NF5deq5QIiICIiAiIgita5d2iqCM+gk9WkfFfOM8RubjLP3L6Y0tSdLBJH7cb2+LmkD1XzjXsIcd4Y3xHI/oeiz8s8tfx74qMuvQQrz4xnl38ljuOOfiq+zRcVZjC8DQFbuVbkupSuaeVMwPaoyZZjgqqbRxlOdhxP5c13t9udd+kXDHvuDeefdxW1UhDRy4DuV6j1ejbiASeZJ9wwUn/Z7GfVGWe8T6KrPOZelvHxXH2jzKTks7Rj7HEZ+aOZ2qhpsqlrLqqjgL+ZWEwYq5F1jgV7PTFvEHuXL9u+2ZRsWTpGkG5dRUFUWnFSFVWXYrJqxC2ytG04zo3h3A4EfFY0dRYixwUlp3rtOGS1hkpaeziFdhO2LNyZ9M23UdXcLJJWt0lVbI4KfpJ94KFmqtllm4yWC6yIoyvIQs2Fq5o2uwOIXs0xWQI1bdGu12eWKxm9x81T0ePA94WQYVkU1JfNVaq3xPaKngDSHN8Ry8VLCgEkYLc7XHerGk2BgwWJQ6XLGlvkuzxdVHKeNx0LUDW2TfbTTkm43Y3OPWDhc7hJzFhYdw5roq4DorSrvlcDhc2miNufXC78tPBlbLPpg+VhMcpZ+xERaGUREQEREBcT2garmnqHv3T0cry5jgOq0nEsPIgk27F2xWaqkZIwskaHNcLFrhcEdyhnj2izjz6Xb5kqTcdX9dqxmQErtGktj8LnEwyujB+q4dIB2A3Bt33WPBsZaD16k2+zGAfMuPuVU461XnmnJ2Ui8npcMQV33RWzyjgH7LpHe1Kd/+H6I8ln1eqNJKLPpovwtDD5tsVZ18Kfy+XzE+nN7c1sGj6UNaAtv2g6hQ0bGzRSGzn7oidiQbEkh3KwyPMYrRvlOGCzZzzqtnHnubjYGztAtgrhhD/gtaZUlSFLV2tioWLZV+eEtNlhTm5sFMss/MjK6xpomDG913qj3e0NJutuSrvybeOCjptJ4qum0jYgqNkWS1draAhRxnIFlsssoey61yqZif13pZr05vftFVmR7lrM7LFbXXR2A7lAyUhe6zRck2ACv4rpl55v0xKd9jfhxCmqKchbPqrseq6mxe3oYzb5yQWJHNjPpO7Mh2rpWnNkcHyER0rbTxbz2SG29K4gbzZDlZwAA4Cw7b2ZY9vSnDPp4rlMFVdZkdSoUXY6zmlp4tOBB5LNZIqGtMQ6Q55K7JWjgoN7vgvDUHmuWuyJqOqv2rJZXboWvxzL2WrwVctXWSruka4vcsIHFUw9Z2OQxKzdGaPdUTNjjbcvdbw+AT/aNum27LtXzPUiZw6kNnd7/qDz634RzXaFGau6DZSQNiZwxc72nnN3wHYApNbeLDrHl83J3y2IiK1SIiICIiAiIgIiICIiDke2jSBM0MIyawvPe82Hoz1XNmustu2pz72kZfstjb5MB97itPKyZ+bXpcU1jFcktyqmTWVgrxzlDS3bJk0kQLXVIrCVh2urlkF4vXrJLKyCvS4cFF3aWp6+wsrTpesD24jxWFC7FX3LlSXNNwbrnNH1cvEBdA2N6khrflkzRd1xACMhk6T3gePYoHQWgDXaQ6N1wwAOkI9hjWi3ebtHiu6QQNY1rWANa0BrQMAABYAeC08eO7tg5s9TSuy9RFoZHItrmohua2nbcZ1DBw/wA0Dl7XnzXNKaZfUz2Aggi4OBB4hcW2ibNjTONRStJgJu9gx6E8x/l+7uVOeG/MauLl/trTTiFjyL0RuBVLYSSqLjWqZRcY5WpH7xVcuGClNXtWJ6p1oonOtm7Jo73HAKNmku37YcbLCwGJ/V12DZnqh0EfTyD5x46t8w08ey/u701X2ZMhcJagiR4xawfs28r3+mfTvW9gK3j4rveTJzc251xeoiLUyCIiAiIgIiICIiAiIgIiIOO7X9XnMqBUtBMcga1xH1ZGjdse9oFu4rnS+oaqkZKxzJGhzHCzmuFwR2hck1v2YPje59LG58Rx3Wnfezn1Ti4d1ys+eGruNnFyzXWublUEKQn0cWmzuqfZeCx3k6xVl9E4cFXpf2YoXq9fERmF4op7UlF6vLJo2vwFX3rHgbipKg0e+aRscTC57jYAe88h2qNiW5p1zZhosCOSpIxl3WN+7GAD5uv5LeVH6A0X8mp4ob33GAE83ZuPmSpBbsZqPKzu8rRERSQFS5oIsRnmqkQaJpTZLBJN0kUhhacTGGhzQeO5cjdHZiFbfsggvhNIBys0+q39FHrE++TUNH7L6KM3cx0p5yOw/dbYLaaWkZG0MjY1jRk1oDQPAK8iTGT05crfdeWXqIpIiIiAiIgIiICIiAiIgIiICIiAiIgxqzRsUotLEyS2W+xr7d28FgjVGjGVLCO5jR7kRc6x2ZWfth1Wz6hkzpwL+y5zfcbKDq9jdK76D5WeLXD3AoijcZ9JTkyn7RFXsXcP2U7D99pafS6jptjtUMjG7ueR7wF6i5+OJTmyZ+idjz73nlawcmdZx8TgPVdC0FqzBSNtDHYn6Tzi93e74DBEXZhIjlyZZe0qiIpoCIiAiIgIiICIiAiIgIiICI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42" name="Picture 18" descr="Les 25 objets cultes des 50 dernières anné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6528" y="620688"/>
            <a:ext cx="1941336" cy="262342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18" name="ZoneTexte 17"/>
          <p:cNvSpPr txBox="1"/>
          <p:nvPr/>
        </p:nvSpPr>
        <p:spPr>
          <a:xfrm>
            <a:off x="3497059" y="86865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BlackJack" pitchFamily="2" charset="0"/>
              </a:rPr>
              <a:t>Le tabouret diabolo de tam-tam</a:t>
            </a:r>
            <a:endParaRPr lang="fr-FR" sz="2000" dirty="0">
              <a:latin typeface="BlackJack" pitchFamily="2" charset="0"/>
            </a:endParaRPr>
          </a:p>
        </p:txBody>
      </p:sp>
      <p:pic>
        <p:nvPicPr>
          <p:cNvPr id="1044" name="Picture 20" descr="Les 25 objets cultes des 50 dernières anné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4295579"/>
            <a:ext cx="1153294" cy="23198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20" name="Rectangle 19"/>
          <p:cNvSpPr/>
          <p:nvPr/>
        </p:nvSpPr>
        <p:spPr>
          <a:xfrm>
            <a:off x="3059832" y="486916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fr-FR" dirty="0"/>
              <a:t>Après presque cinquante ans, elle reste l'un des jouets préférés des enfants, et l'un des plus vendus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5796136" y="4437112"/>
            <a:ext cx="1736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BlackJack" pitchFamily="2" charset="0"/>
              </a:rPr>
              <a:t>Sophie la Girafe</a:t>
            </a:r>
            <a:endParaRPr lang="fr-FR" sz="2000" dirty="0">
              <a:latin typeface="BlackJack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91880" y="1412776"/>
            <a:ext cx="51125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Il </a:t>
            </a:r>
            <a:r>
              <a:rPr lang="fr-FR" dirty="0"/>
              <a:t>se vendra à plus de 12 millions d'exemplaires.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Les photos de Brigitte Bardot posant sur l'un de ces tabourets ont sans doute beaucoup contribué à en faire un objet mythique.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http://preprod-img.planet.fr/files/images/article/9/2/9/18929/1330530-inlin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364" name="AutoShape 4" descr="http://preprod-img.planet.fr/files/images/article/9/2/9/18929/1330530-inlin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" name="Image 5" descr="1330530-inl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620688"/>
            <a:ext cx="3333750" cy="247650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4716016" y="836712"/>
            <a:ext cx="11641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BlackJack" pitchFamily="2" charset="0"/>
              </a:rPr>
              <a:t>Le </a:t>
            </a:r>
            <a:r>
              <a:rPr lang="fr-FR" sz="2000" dirty="0" err="1">
                <a:latin typeface="BlackJack" pitchFamily="2" charset="0"/>
              </a:rPr>
              <a:t>K-Way</a:t>
            </a:r>
            <a:endParaRPr lang="fr-FR" sz="2000" dirty="0">
              <a:latin typeface="BlackJack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16016" y="1303600"/>
            <a:ext cx="38164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/>
              <a:t>L'imperméable que l'on range dans une pochette banane à accrocher autour de la taille est aujourd'hui devenu culte et s'arrache sur Internet comme un objet de collection.</a:t>
            </a:r>
          </a:p>
        </p:txBody>
      </p:sp>
      <p:pic>
        <p:nvPicPr>
          <p:cNvPr id="15366" name="Picture 6" descr="Les 25 objets cultes des 50 dernières anné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399946"/>
            <a:ext cx="3240782" cy="20385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4067944" y="4469050"/>
            <a:ext cx="15584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BlackJack" pitchFamily="2" charset="0"/>
              </a:rPr>
              <a:t>La Renault 4L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59632" y="4941168"/>
            <a:ext cx="4355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/>
              <a:t>Distribuée et produite pendant 30 ans, la 4L détient toujours le record de la voiture française la plus vendue dans le monde, avec 8 millions d'exemplaires.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preprod-img.planet.fr/files/images/article/9/2/9/18929/1330532-inl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6"/>
            <a:ext cx="3333750" cy="240030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4716016" y="404664"/>
            <a:ext cx="18549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BlackJack" pitchFamily="2" charset="0"/>
              </a:rPr>
              <a:t>Le mange-disque</a:t>
            </a:r>
          </a:p>
        </p:txBody>
      </p:sp>
      <p:sp>
        <p:nvSpPr>
          <p:cNvPr id="6" name="Rectangle 5"/>
          <p:cNvSpPr/>
          <p:nvPr/>
        </p:nvSpPr>
        <p:spPr>
          <a:xfrm>
            <a:off x="4716016" y="836712"/>
            <a:ext cx="42484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/>
              <a:t>Dans les années 70, cet appareil portable, qui permettait d'emmener sa musique avec soi, a continué à être fabriqué par la marque de jouet </a:t>
            </a:r>
            <a:r>
              <a:rPr lang="fr-FR" dirty="0" err="1" smtClean="0"/>
              <a:t>Lansay</a:t>
            </a:r>
            <a:r>
              <a:rPr lang="fr-FR" dirty="0" smtClean="0"/>
              <a:t>.</a:t>
            </a:r>
            <a:r>
              <a:rPr lang="fr-FR" dirty="0"/>
              <a:t> </a:t>
            </a:r>
            <a:r>
              <a:rPr lang="fr-FR" dirty="0" smtClean="0"/>
              <a:t> Aujourd'hui</a:t>
            </a:r>
            <a:r>
              <a:rPr lang="fr-FR" dirty="0"/>
              <a:t>, victime de l'avènement des cassettes, puis des CD, il n'est plus commercialisé.</a:t>
            </a:r>
          </a:p>
        </p:txBody>
      </p:sp>
      <p:pic>
        <p:nvPicPr>
          <p:cNvPr id="16388" name="Picture 4" descr="Les 25 objets cultes des 50 dernières anné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221088"/>
            <a:ext cx="2952750" cy="240982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4572000" y="4293096"/>
            <a:ext cx="12634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BlackJack" pitchFamily="2" charset="0"/>
              </a:rPr>
              <a:t>Le Polaroïd</a:t>
            </a:r>
          </a:p>
        </p:txBody>
      </p:sp>
      <p:sp>
        <p:nvSpPr>
          <p:cNvPr id="9" name="Rectangle 8"/>
          <p:cNvSpPr/>
          <p:nvPr/>
        </p:nvSpPr>
        <p:spPr>
          <a:xfrm>
            <a:off x="1259632" y="479715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fr-FR" dirty="0"/>
              <a:t>Les photographies qui en résultent sont immédiatement reconnaissables, grâce à leur cadre </a:t>
            </a:r>
            <a:r>
              <a:rPr lang="fr-FR" dirty="0" smtClean="0"/>
              <a:t>blanc.</a:t>
            </a:r>
            <a:r>
              <a:rPr lang="fr-FR" dirty="0"/>
              <a:t> </a:t>
            </a:r>
            <a:r>
              <a:rPr lang="fr-FR" dirty="0" smtClean="0"/>
              <a:t>L'appareil </a:t>
            </a:r>
            <a:r>
              <a:rPr lang="fr-FR" dirty="0"/>
              <a:t>a rencontré un succès immédiat auprès des utilisateurs, et il est très rapidement devenu culte.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Les 25 objets cultes des 50 dernières anné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6"/>
            <a:ext cx="2160240" cy="25202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3491880" y="548680"/>
            <a:ext cx="21531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BlackJack" pitchFamily="2" charset="0"/>
              </a:rPr>
              <a:t>La pomme à glaçons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3563888" y="112474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fr-FR" dirty="0"/>
              <a:t>Beaucoup de collectionneurs recherchent ce seau à glaçons en forme de pomme devenu culte dans les années 70.</a:t>
            </a:r>
          </a:p>
        </p:txBody>
      </p:sp>
      <p:pic>
        <p:nvPicPr>
          <p:cNvPr id="17412" name="Picture 4" descr="Les 25 objets cultes des 50 dernières anné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3212976"/>
            <a:ext cx="1704975" cy="333375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5652120" y="3501008"/>
            <a:ext cx="14830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BlackJack" pitchFamily="2" charset="0"/>
              </a:rPr>
              <a:t>Le skateboard</a:t>
            </a:r>
          </a:p>
        </p:txBody>
      </p:sp>
      <p:sp>
        <p:nvSpPr>
          <p:cNvPr id="9" name="Rectangle 8"/>
          <p:cNvSpPr/>
          <p:nvPr/>
        </p:nvSpPr>
        <p:spPr>
          <a:xfrm>
            <a:off x="2555776" y="414908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fr-FR" dirty="0"/>
              <a:t>Dans les années 70, le skateboard devient très populaire, avec l'explosion du marché des produits spécialement conçus pour </a:t>
            </a:r>
            <a:r>
              <a:rPr lang="fr-FR" dirty="0" smtClean="0"/>
              <a:t>lui. Aujourd'hui</a:t>
            </a:r>
            <a:r>
              <a:rPr lang="fr-FR" dirty="0"/>
              <a:t>, le skateboard a su conserver son image de produit "jeune", symbole de liberté, même si sa popularité a décru.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Les 25 objets cultes des 50 dernières anné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32656"/>
            <a:ext cx="1944216" cy="280031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3563888" y="548680"/>
            <a:ext cx="16209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BlackJack" pitchFamily="2" charset="0"/>
              </a:rPr>
              <a:t>Le </a:t>
            </a:r>
            <a:r>
              <a:rPr lang="fr-FR" sz="2000" dirty="0" err="1">
                <a:latin typeface="BlackJack" pitchFamily="2" charset="0"/>
              </a:rPr>
              <a:t>Rubik's</a:t>
            </a:r>
            <a:r>
              <a:rPr lang="fr-FR" sz="2000" dirty="0">
                <a:latin typeface="BlackJack" pitchFamily="2" charset="0"/>
              </a:rPr>
              <a:t> cube</a:t>
            </a:r>
          </a:p>
        </p:txBody>
      </p:sp>
      <p:sp>
        <p:nvSpPr>
          <p:cNvPr id="6" name="Rectangle 5"/>
          <p:cNvSpPr/>
          <p:nvPr/>
        </p:nvSpPr>
        <p:spPr>
          <a:xfrm>
            <a:off x="3563888" y="10527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fr-FR" dirty="0"/>
              <a:t>Il s'agit du jouet le plus répandu dans le monde, avec 300 millions d'exemplaires écoulés.</a:t>
            </a:r>
          </a:p>
        </p:txBody>
      </p:sp>
      <p:pic>
        <p:nvPicPr>
          <p:cNvPr id="18436" name="Picture 4" descr="http://preprod-img.planet.fr/files/images/article/9/2/9/18929/1330539-inl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573016"/>
            <a:ext cx="3333750" cy="305752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8" name="ZoneTexte 7"/>
          <p:cNvSpPr txBox="1"/>
          <p:nvPr/>
        </p:nvSpPr>
        <p:spPr>
          <a:xfrm>
            <a:off x="4139952" y="3789040"/>
            <a:ext cx="1337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BlackJack" pitchFamily="2" charset="0"/>
              </a:rPr>
              <a:t>Le walkman</a:t>
            </a:r>
            <a:endParaRPr lang="fr-FR" sz="2000" dirty="0">
              <a:latin typeface="BlackJack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6144" y="4293096"/>
            <a:ext cx="4139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Avec </a:t>
            </a:r>
            <a:r>
              <a:rPr lang="fr-FR" dirty="0"/>
              <a:t>le lancement des premiers CD, la marque crée </a:t>
            </a:r>
            <a:r>
              <a:rPr lang="fr-FR" dirty="0" smtClean="0"/>
              <a:t>ce </a:t>
            </a:r>
            <a:r>
              <a:rPr lang="fr-FR" dirty="0"/>
              <a:t>nouvel appareil, </a:t>
            </a:r>
            <a:r>
              <a:rPr lang="fr-FR" dirty="0" smtClean="0"/>
              <a:t>permettant </a:t>
            </a:r>
            <a:r>
              <a:rPr lang="fr-FR" dirty="0"/>
              <a:t>à celui qui le possède d'écouter ses disques en se promenant.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preprod-img.planet.fr/files/images/article/9/2/9/18929/1330542-inl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0648"/>
            <a:ext cx="3286125" cy="317182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4572000" y="692696"/>
            <a:ext cx="14093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BlackJack" pitchFamily="2" charset="0"/>
              </a:rPr>
              <a:t>Le vélo BMX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0" y="1196752"/>
            <a:ext cx="4176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/>
              <a:t>Plus qu'un simple vélo avec des pneus à crampons, le BMX désigne aussi un sport, celui des terrains à bosses.</a:t>
            </a:r>
          </a:p>
        </p:txBody>
      </p:sp>
      <p:pic>
        <p:nvPicPr>
          <p:cNvPr id="19460" name="Picture 4" descr="Les 25 objets cultes des 50 dernières anné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64117" y="3894173"/>
            <a:ext cx="3500371" cy="270317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3203848" y="4005064"/>
            <a:ext cx="21675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BlackJack" pitchFamily="2" charset="0"/>
              </a:rPr>
              <a:t>Le canapé convertible</a:t>
            </a:r>
          </a:p>
        </p:txBody>
      </p:sp>
      <p:sp>
        <p:nvSpPr>
          <p:cNvPr id="9" name="Rectangle 8"/>
          <p:cNvSpPr/>
          <p:nvPr/>
        </p:nvSpPr>
        <p:spPr>
          <a:xfrm>
            <a:off x="1331640" y="4437112"/>
            <a:ext cx="3995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/>
              <a:t>Esthétique et fonctionnel, le canapé-lit d'Ikea trouve ainsi rapidement sa place chez les jeunes couples et les </a:t>
            </a:r>
            <a:r>
              <a:rPr lang="fr-FR" dirty="0" smtClean="0"/>
              <a:t>étudiants.</a:t>
            </a:r>
            <a:r>
              <a:rPr lang="fr-FR" dirty="0"/>
              <a:t> </a:t>
            </a:r>
            <a:r>
              <a:rPr lang="fr-FR" dirty="0" smtClean="0"/>
              <a:t> Avec </a:t>
            </a:r>
            <a:r>
              <a:rPr lang="fr-FR" dirty="0"/>
              <a:t>un prix accessible, le canapé convertible d'Ikea devient un produit phare de la marque, et le symbole de toute une génération.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Les 25 objets cultes des 50 dernières années"/>
          <p:cNvPicPr>
            <a:picLocks noChangeAspect="1" noChangeArrowheads="1"/>
          </p:cNvPicPr>
          <p:nvPr/>
        </p:nvPicPr>
        <p:blipFill>
          <a:blip r:embed="rId2" cstate="print"/>
          <a:srcRect l="2154" t="10714" r="3053" b="3307"/>
          <a:stretch>
            <a:fillRect/>
          </a:stretch>
        </p:blipFill>
        <p:spPr bwMode="auto">
          <a:xfrm>
            <a:off x="1259632" y="476672"/>
            <a:ext cx="3168352" cy="187220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860032" y="476672"/>
            <a:ext cx="19062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BlackJack" pitchFamily="2" charset="0"/>
              </a:rPr>
              <a:t>La Renault Espace</a:t>
            </a:r>
          </a:p>
        </p:txBody>
      </p:sp>
      <p:sp>
        <p:nvSpPr>
          <p:cNvPr id="6" name="Rectangle 5"/>
          <p:cNvSpPr/>
          <p:nvPr/>
        </p:nvSpPr>
        <p:spPr>
          <a:xfrm>
            <a:off x="4860032" y="836712"/>
            <a:ext cx="41044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/>
              <a:t>Cette voiture révolutionne l'automobile en y intégrant un nouveau concept : le monospace. Si les ventes n'ont pas beaucoup décollé au départ, elles ont explosé dans les années qui ont suivi.</a:t>
            </a:r>
          </a:p>
        </p:txBody>
      </p:sp>
      <p:pic>
        <p:nvPicPr>
          <p:cNvPr id="20484" name="Picture 4" descr="http://preprod-img.planet.fr/files/images/article/9/2/9/18929/1330545-inl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8490" y="3861048"/>
            <a:ext cx="3535372" cy="252526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1331640" y="4615968"/>
            <a:ext cx="39959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/>
              <a:t>Cet ordinateur facile à utiliser, compact et silencieux se destine au grand public qui souhaite un appareil qui mêle technologie de pointe et format accessible.</a:t>
            </a:r>
          </a:p>
        </p:txBody>
      </p:sp>
      <p:sp>
        <p:nvSpPr>
          <p:cNvPr id="9" name="Rectangle 8"/>
          <p:cNvSpPr/>
          <p:nvPr/>
        </p:nvSpPr>
        <p:spPr>
          <a:xfrm>
            <a:off x="4283968" y="4109010"/>
            <a:ext cx="8659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BlackJack" pitchFamily="2" charset="0"/>
              </a:rPr>
              <a:t>L'iMac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preprod-img.planet.fr/files/images/article/9/2/9/18929/1330546-inl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6"/>
            <a:ext cx="2736304" cy="230631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4283968" y="1268760"/>
            <a:ext cx="4320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/>
              <a:t>Le Trivial </a:t>
            </a:r>
            <a:r>
              <a:rPr lang="fr-FR" dirty="0" err="1"/>
              <a:t>Pursuit</a:t>
            </a:r>
            <a:r>
              <a:rPr lang="fr-FR" dirty="0"/>
              <a:t> devient alors un jeu culte.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Il existe aujourd'hui dans 33 pays et 19 langues différentes, avec une multitude de déclinaisons et même une version vidéo.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83968" y="692696"/>
            <a:ext cx="19255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BlackJack" pitchFamily="2" charset="0"/>
              </a:rPr>
              <a:t>Le Trivial </a:t>
            </a:r>
            <a:r>
              <a:rPr lang="fr-FR" sz="2000" dirty="0" err="1">
                <a:latin typeface="BlackJack" pitchFamily="2" charset="0"/>
              </a:rPr>
              <a:t>Pursuit</a:t>
            </a:r>
            <a:endParaRPr lang="fr-FR" sz="2000" dirty="0">
              <a:latin typeface="BlackJack" pitchFamily="2" charset="0"/>
            </a:endParaRPr>
          </a:p>
        </p:txBody>
      </p:sp>
      <p:pic>
        <p:nvPicPr>
          <p:cNvPr id="21508" name="Picture 4" descr="http://preprod-img.planet.fr/files/images/article/9/2/9/18929/1330548-inl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077072"/>
            <a:ext cx="3333750" cy="2362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1331640" y="4581128"/>
            <a:ext cx="4139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/>
              <a:t>Très populaire pour sa petite taille, sa facilité à manœuvrer et à se garer, la Smart est idéale pour conduire en ville. Elle est donc aujourd'hui très appréciée dans les grandes métropoles européennes comme Londres, Paris ou Rome.</a:t>
            </a:r>
          </a:p>
        </p:txBody>
      </p:sp>
      <p:sp>
        <p:nvSpPr>
          <p:cNvPr id="9" name="Rectangle 8"/>
          <p:cNvSpPr/>
          <p:nvPr/>
        </p:nvSpPr>
        <p:spPr>
          <a:xfrm>
            <a:off x="4139952" y="4149080"/>
            <a:ext cx="1098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BlackJack" pitchFamily="2" charset="0"/>
              </a:rPr>
              <a:t>La Smart 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Personnalisé 3">
      <a:dk1>
        <a:sysClr val="windowText" lastClr="000000"/>
      </a:dk1>
      <a:lt1>
        <a:sysClr val="window" lastClr="FFFFFF"/>
      </a:lt1>
      <a:dk2>
        <a:srgbClr val="575F6D"/>
      </a:dk2>
      <a:lt2>
        <a:srgbClr val="F73F9F"/>
      </a:lt2>
      <a:accent1>
        <a:srgbClr val="F73F9F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82</TotalTime>
  <Words>623</Words>
  <Application>Microsoft Office PowerPoint</Application>
  <PresentationFormat>Affichage à l'écran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Solstice</vt:lpstr>
      <vt:lpstr>Les objets mythiques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objets mythiques </dc:title>
  <dc:creator>Utilisateur Windows</dc:creator>
  <cp:lastModifiedBy>Utilisateur Windows</cp:lastModifiedBy>
  <cp:revision>1</cp:revision>
  <dcterms:created xsi:type="dcterms:W3CDTF">2014-05-04T13:37:47Z</dcterms:created>
  <dcterms:modified xsi:type="dcterms:W3CDTF">2014-05-04T15:00:23Z</dcterms:modified>
</cp:coreProperties>
</file>