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8" r:id="rId4"/>
    <p:sldId id="260" r:id="rId5"/>
    <p:sldId id="261"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5/9/2014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5610" y="1319646"/>
            <a:ext cx="7678882" cy="1879982"/>
          </a:xfrm>
        </p:spPr>
        <p:txBody>
          <a:bodyPr/>
          <a:lstStyle/>
          <a:p>
            <a:pPr>
              <a:spcBef>
                <a:spcPts val="0"/>
              </a:spcBef>
            </a:pPr>
            <a:r>
              <a:rPr lang="fr-FR" dirty="0" smtClean="0">
                <a:solidFill>
                  <a:schemeClr val="accent2">
                    <a:lumMod val="60000"/>
                    <a:lumOff val="40000"/>
                  </a:schemeClr>
                </a:solidFill>
                <a:latin typeface="Segoe Print" panose="02000600000000000000" pitchFamily="2" charset="0"/>
              </a:rPr>
              <a:t>La Peau de Chagrin </a:t>
            </a:r>
            <a:endParaRPr lang="fr-FR" dirty="0">
              <a:solidFill>
                <a:schemeClr val="accent2">
                  <a:lumMod val="60000"/>
                  <a:lumOff val="40000"/>
                </a:schemeClr>
              </a:solidFill>
              <a:latin typeface="Segoe Print" panose="02000600000000000000" pitchFamily="2" charset="0"/>
            </a:endParaRPr>
          </a:p>
        </p:txBody>
      </p:sp>
      <p:sp>
        <p:nvSpPr>
          <p:cNvPr id="4" name="ZoneTexte 3"/>
          <p:cNvSpPr txBox="1"/>
          <p:nvPr/>
        </p:nvSpPr>
        <p:spPr>
          <a:xfrm>
            <a:off x="4810991" y="3678383"/>
            <a:ext cx="2410691" cy="369332"/>
          </a:xfrm>
          <a:prstGeom prst="rect">
            <a:avLst/>
          </a:prstGeom>
          <a:noFill/>
        </p:spPr>
        <p:txBody>
          <a:bodyPr wrap="square" rtlCol="0">
            <a:spAutoFit/>
          </a:bodyPr>
          <a:lstStyle/>
          <a:p>
            <a:r>
              <a:rPr lang="fr-FR" dirty="0" smtClean="0"/>
              <a:t>Honoré de Balzac </a:t>
            </a:r>
            <a:endParaRPr lang="fr-FR" dirty="0"/>
          </a:p>
        </p:txBody>
      </p:sp>
    </p:spTree>
    <p:extLst>
      <p:ext uri="{BB962C8B-B14F-4D97-AF65-F5344CB8AC3E}">
        <p14:creationId xmlns:p14="http://schemas.microsoft.com/office/powerpoint/2010/main" val="240864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8757" y="1184565"/>
            <a:ext cx="9601196" cy="1350818"/>
          </a:xfrm>
        </p:spPr>
        <p:txBody>
          <a:bodyPr>
            <a:normAutofit fontScale="90000"/>
          </a:bodyPr>
          <a:lstStyle/>
          <a:p>
            <a:r>
              <a:rPr lang="fr-FR" sz="8000" b="1" dirty="0" smtClean="0">
                <a:solidFill>
                  <a:srgbClr val="0070C0"/>
                </a:solidFill>
                <a:effectLst>
                  <a:outerShdw blurRad="38100" dist="38100" dir="2700000" algn="tl">
                    <a:srgbClr val="000000">
                      <a:alpha val="43137"/>
                    </a:srgbClr>
                  </a:outerShdw>
                </a:effectLst>
                <a:latin typeface="Segoe Print" panose="02000600000000000000" pitchFamily="2" charset="0"/>
              </a:rPr>
              <a:t>L’objet</a:t>
            </a:r>
            <a:r>
              <a:rPr lang="fr-FR" b="1" dirty="0" smtClean="0">
                <a:solidFill>
                  <a:srgbClr val="0070C0"/>
                </a:solidFill>
                <a:effectLst>
                  <a:outerShdw blurRad="38100" dist="38100" dir="2700000" algn="tl">
                    <a:srgbClr val="000000">
                      <a:alpha val="43137"/>
                    </a:srgbClr>
                  </a:outerShdw>
                </a:effectLst>
                <a:latin typeface="Segoe Print" panose="02000600000000000000" pitchFamily="2" charset="0"/>
              </a:rPr>
              <a:t> </a:t>
            </a:r>
            <a:r>
              <a:rPr lang="fr-FR" b="1" dirty="0">
                <a:solidFill>
                  <a:srgbClr val="0070C0"/>
                </a:solidFill>
                <a:effectLst>
                  <a:outerShdw blurRad="38100" dist="38100" dir="2700000" algn="tl">
                    <a:srgbClr val="000000">
                      <a:alpha val="43137"/>
                    </a:srgbClr>
                  </a:outerShdw>
                </a:effectLst>
              </a:rPr>
              <a:t/>
            </a:r>
            <a:br>
              <a:rPr lang="fr-FR" b="1" dirty="0">
                <a:solidFill>
                  <a:srgbClr val="0070C0"/>
                </a:solidFill>
                <a:effectLst>
                  <a:outerShdw blurRad="38100" dist="38100" dir="2700000" algn="tl">
                    <a:srgbClr val="000000">
                      <a:alpha val="43137"/>
                    </a:srgbClr>
                  </a:outerShdw>
                </a:effectLst>
              </a:rPr>
            </a:br>
            <a:endParaRPr lang="fr-FR" dirty="0">
              <a:solidFill>
                <a:srgbClr val="0070C0"/>
              </a:solidFill>
            </a:endParaRPr>
          </a:p>
        </p:txBody>
      </p:sp>
      <p:sp>
        <p:nvSpPr>
          <p:cNvPr id="4" name="ZoneTexte 3"/>
          <p:cNvSpPr txBox="1"/>
          <p:nvPr/>
        </p:nvSpPr>
        <p:spPr>
          <a:xfrm>
            <a:off x="1295402" y="2743200"/>
            <a:ext cx="4980707" cy="2308324"/>
          </a:xfrm>
          <a:prstGeom prst="rect">
            <a:avLst/>
          </a:prstGeom>
          <a:noFill/>
        </p:spPr>
        <p:txBody>
          <a:bodyPr wrap="square" rtlCol="0">
            <a:spAutoFit/>
          </a:bodyPr>
          <a:lstStyle/>
          <a:p>
            <a:r>
              <a:rPr lang="fr-FR" dirty="0"/>
              <a:t> </a:t>
            </a:r>
          </a:p>
          <a:p>
            <a:r>
              <a:rPr lang="fr-FR" b="1" dirty="0" smtClean="0"/>
              <a:t>	</a:t>
            </a:r>
          </a:p>
          <a:p>
            <a:r>
              <a:rPr lang="fr-FR" b="1" dirty="0"/>
              <a:t>	</a:t>
            </a:r>
            <a:r>
              <a:rPr lang="fr-FR" b="1" u="sng" dirty="0" smtClean="0"/>
              <a:t>Définition</a:t>
            </a:r>
            <a:r>
              <a:rPr lang="fr-FR" dirty="0" smtClean="0"/>
              <a:t> :</a:t>
            </a:r>
            <a:endParaRPr lang="fr-FR" dirty="0"/>
          </a:p>
          <a:p>
            <a:r>
              <a:rPr lang="fr-FR" dirty="0" smtClean="0"/>
              <a:t> </a:t>
            </a:r>
            <a:r>
              <a:rPr lang="fr-FR" b="1" dirty="0" smtClean="0">
                <a:solidFill>
                  <a:srgbClr val="FF0000"/>
                </a:solidFill>
              </a:rPr>
              <a:t>Chose </a:t>
            </a:r>
            <a:r>
              <a:rPr lang="fr-FR" b="1" dirty="0">
                <a:solidFill>
                  <a:srgbClr val="FF0000"/>
                </a:solidFill>
              </a:rPr>
              <a:t>concrète et </a:t>
            </a:r>
            <a:r>
              <a:rPr lang="fr-FR" b="1" dirty="0" smtClean="0">
                <a:solidFill>
                  <a:srgbClr val="FF0000"/>
                </a:solidFill>
              </a:rPr>
              <a:t>perceptible</a:t>
            </a:r>
          </a:p>
          <a:p>
            <a:endParaRPr lang="fr-FR" b="1" dirty="0" smtClean="0"/>
          </a:p>
          <a:p>
            <a:endParaRPr lang="fr-FR" b="1" dirty="0"/>
          </a:p>
          <a:p>
            <a:endParaRPr lang="fr-FR" b="1" dirty="0"/>
          </a:p>
          <a:p>
            <a:r>
              <a:rPr lang="fr-FR" b="1" dirty="0" smtClean="0"/>
              <a:t>L’objet a une destination précise, il est utile.</a:t>
            </a:r>
            <a:endParaRPr lang="fr-FR" b="1" dirty="0"/>
          </a:p>
        </p:txBody>
      </p:sp>
      <p:pic>
        <p:nvPicPr>
          <p:cNvPr id="1026" name="Picture 2" descr="http://www.itespresso.fr/wp-content/uploads/2013/05/jira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3" y="2743200"/>
            <a:ext cx="4426529" cy="331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2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9798" r="9798"/>
          <a:stretch>
            <a:fillRect/>
          </a:stretch>
        </p:blipFill>
        <p:spPr>
          <a:xfrm>
            <a:off x="1049338" y="950913"/>
            <a:ext cx="3063875" cy="4775200"/>
          </a:xfrm>
        </p:spPr>
      </p:pic>
      <p:sp>
        <p:nvSpPr>
          <p:cNvPr id="6" name="ZoneTexte 5"/>
          <p:cNvSpPr txBox="1"/>
          <p:nvPr/>
        </p:nvSpPr>
        <p:spPr>
          <a:xfrm>
            <a:off x="5164282" y="743094"/>
            <a:ext cx="5372100" cy="646331"/>
          </a:xfrm>
          <a:prstGeom prst="rect">
            <a:avLst/>
          </a:prstGeom>
          <a:noFill/>
        </p:spPr>
        <p:txBody>
          <a:bodyPr wrap="square" rtlCol="0">
            <a:spAutoFit/>
          </a:bodyPr>
          <a:lstStyle/>
          <a:p>
            <a:r>
              <a:rPr lang="fr-FR" sz="3600" b="1" dirty="0" smtClean="0">
                <a:solidFill>
                  <a:schemeClr val="accent2">
                    <a:lumMod val="60000"/>
                    <a:lumOff val="40000"/>
                  </a:schemeClr>
                </a:solidFill>
                <a:effectLst>
                  <a:outerShdw blurRad="38100" dist="38100" dir="2700000" algn="tl">
                    <a:srgbClr val="000000">
                      <a:alpha val="43137"/>
                    </a:srgbClr>
                  </a:outerShdw>
                </a:effectLst>
                <a:latin typeface="Segoe Print" panose="02000600000000000000" pitchFamily="2" charset="0"/>
              </a:rPr>
              <a:t>HONORÉ DE BALZAC</a:t>
            </a:r>
            <a:endParaRPr lang="fr-FR" sz="3600" b="1" dirty="0">
              <a:effectLst>
                <a:outerShdw blurRad="38100" dist="38100" dir="2700000" algn="tl">
                  <a:srgbClr val="000000">
                    <a:alpha val="43137"/>
                  </a:srgbClr>
                </a:outerShdw>
              </a:effectLst>
            </a:endParaRPr>
          </a:p>
        </p:txBody>
      </p:sp>
      <p:sp>
        <p:nvSpPr>
          <p:cNvPr id="2" name="ZoneTexte 1"/>
          <p:cNvSpPr txBox="1"/>
          <p:nvPr/>
        </p:nvSpPr>
        <p:spPr>
          <a:xfrm>
            <a:off x="4416137" y="2026228"/>
            <a:ext cx="7117772" cy="3139321"/>
          </a:xfrm>
          <a:prstGeom prst="rect">
            <a:avLst/>
          </a:prstGeom>
          <a:noFill/>
        </p:spPr>
        <p:txBody>
          <a:bodyPr wrap="square" rtlCol="0">
            <a:spAutoFit/>
          </a:bodyPr>
          <a:lstStyle/>
          <a:p>
            <a:pPr marL="285750" indent="-285750">
              <a:buFontTx/>
              <a:buChar char="-"/>
            </a:pPr>
            <a:r>
              <a:rPr lang="fr-FR" dirty="0" smtClean="0"/>
              <a:t>Né le 20 </a:t>
            </a:r>
            <a:r>
              <a:rPr lang="fr-FR" dirty="0"/>
              <a:t>mai 1799 à Tours, décédé le 18 août 1850 à </a:t>
            </a:r>
            <a:r>
              <a:rPr lang="fr-FR" dirty="0" smtClean="0"/>
              <a:t>Paris</a:t>
            </a:r>
          </a:p>
          <a:p>
            <a:pPr marL="285750" indent="-285750">
              <a:buFontTx/>
              <a:buChar char="-"/>
            </a:pPr>
            <a:endParaRPr lang="fr-FR" dirty="0" smtClean="0"/>
          </a:p>
          <a:p>
            <a:pPr marL="285750" indent="-285750">
              <a:buFontTx/>
              <a:buChar char="-"/>
            </a:pPr>
            <a:r>
              <a:rPr lang="fr-FR" dirty="0" smtClean="0">
                <a:solidFill>
                  <a:schemeClr val="accent1">
                    <a:lumMod val="75000"/>
                  </a:schemeClr>
                </a:solidFill>
              </a:rPr>
              <a:t>Écrivain français du courant réalisme </a:t>
            </a:r>
          </a:p>
          <a:p>
            <a:endParaRPr lang="fr-FR" dirty="0"/>
          </a:p>
          <a:p>
            <a:pPr marL="285750" indent="-285750">
              <a:buFontTx/>
              <a:buChar char="-"/>
            </a:pPr>
            <a:r>
              <a:rPr lang="fr-FR" dirty="0"/>
              <a:t>En 1828, </a:t>
            </a:r>
            <a:r>
              <a:rPr lang="fr-FR" dirty="0" smtClean="0"/>
              <a:t>faillite de son imprimerie</a:t>
            </a:r>
          </a:p>
          <a:p>
            <a:endParaRPr lang="fr-FR" dirty="0"/>
          </a:p>
          <a:p>
            <a:pPr marL="285750" indent="-285750">
              <a:buFontTx/>
              <a:buChar char="-"/>
            </a:pPr>
            <a:r>
              <a:rPr lang="fr-FR" dirty="0" smtClean="0">
                <a:solidFill>
                  <a:schemeClr val="accent1">
                    <a:lumMod val="75000"/>
                  </a:schemeClr>
                </a:solidFill>
              </a:rPr>
              <a:t>Entre 1830 et 1856, écriture de la Comédie Humaine</a:t>
            </a:r>
          </a:p>
          <a:p>
            <a:r>
              <a:rPr lang="fr-FR" dirty="0" smtClean="0">
                <a:solidFill>
                  <a:schemeClr val="accent1">
                    <a:lumMod val="75000"/>
                  </a:schemeClr>
                </a:solidFill>
                <a:sym typeface="Wingdings" panose="05000000000000000000" pitchFamily="2" charset="2"/>
              </a:rPr>
              <a:t>     96 œuvres (roman, essai, poésie…)</a:t>
            </a:r>
          </a:p>
          <a:p>
            <a:r>
              <a:rPr lang="fr-FR" dirty="0" smtClean="0">
                <a:solidFill>
                  <a:schemeClr val="accent1">
                    <a:lumMod val="75000"/>
                  </a:schemeClr>
                </a:solidFill>
                <a:sym typeface="Wingdings" panose="05000000000000000000" pitchFamily="2" charset="2"/>
              </a:rPr>
              <a:t>     Exemple : Le père Goriot, Scène de la vie  parisienne, Peau de chagrin … </a:t>
            </a:r>
            <a:endParaRPr lang="fr-FR" dirty="0" smtClean="0">
              <a:solidFill>
                <a:schemeClr val="accent1">
                  <a:lumMod val="75000"/>
                </a:schemeClr>
              </a:solidFill>
            </a:endParaRPr>
          </a:p>
        </p:txBody>
      </p:sp>
    </p:spTree>
    <p:extLst>
      <p:ext uri="{BB962C8B-B14F-4D97-AF65-F5344CB8AC3E}">
        <p14:creationId xmlns:p14="http://schemas.microsoft.com/office/powerpoint/2010/main" val="3565661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l="5213" r="5213"/>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ZoneTexte 4"/>
          <p:cNvSpPr txBox="1"/>
          <p:nvPr/>
        </p:nvSpPr>
        <p:spPr>
          <a:xfrm>
            <a:off x="1984663" y="904009"/>
            <a:ext cx="6483927" cy="584775"/>
          </a:xfrm>
          <a:prstGeom prst="rect">
            <a:avLst/>
          </a:prstGeom>
          <a:noFill/>
        </p:spPr>
        <p:txBody>
          <a:bodyPr wrap="square" rtlCol="0">
            <a:spAutoFit/>
          </a:bodyPr>
          <a:lstStyle/>
          <a:p>
            <a:r>
              <a:rPr lang="fr-FR" sz="3200" dirty="0">
                <a:solidFill>
                  <a:schemeClr val="accent2">
                    <a:lumMod val="60000"/>
                    <a:lumOff val="40000"/>
                  </a:schemeClr>
                </a:solidFill>
                <a:latin typeface="Segoe Print" panose="02000600000000000000" pitchFamily="2" charset="0"/>
              </a:rPr>
              <a:t>La Peau de Chagrin </a:t>
            </a:r>
            <a:endParaRPr lang="fr-FR" sz="3200" dirty="0"/>
          </a:p>
        </p:txBody>
      </p:sp>
      <p:sp>
        <p:nvSpPr>
          <p:cNvPr id="2" name="ZoneTexte 1"/>
          <p:cNvSpPr txBox="1"/>
          <p:nvPr/>
        </p:nvSpPr>
        <p:spPr>
          <a:xfrm>
            <a:off x="800100" y="2015836"/>
            <a:ext cx="7024255" cy="4647426"/>
          </a:xfrm>
          <a:prstGeom prst="rect">
            <a:avLst/>
          </a:prstGeom>
          <a:noFill/>
        </p:spPr>
        <p:txBody>
          <a:bodyPr wrap="square" rtlCol="0">
            <a:spAutoFit/>
          </a:bodyPr>
          <a:lstStyle/>
          <a:p>
            <a:r>
              <a:rPr lang="fr-FR" b="1" u="sng" dirty="0" smtClean="0"/>
              <a:t>Auteur</a:t>
            </a:r>
            <a:r>
              <a:rPr lang="fr-FR" b="1" dirty="0" smtClean="0"/>
              <a:t> : </a:t>
            </a:r>
            <a:r>
              <a:rPr lang="fr-FR" dirty="0" smtClean="0"/>
              <a:t>Honoré de Balzac </a:t>
            </a:r>
          </a:p>
          <a:p>
            <a:r>
              <a:rPr lang="fr-FR" b="1" u="sng" dirty="0" smtClean="0"/>
              <a:t>Date de parution</a:t>
            </a:r>
            <a:r>
              <a:rPr lang="fr-FR" b="1" dirty="0" smtClean="0"/>
              <a:t> </a:t>
            </a:r>
            <a:r>
              <a:rPr lang="fr-FR" dirty="0" smtClean="0"/>
              <a:t>: 1831</a:t>
            </a:r>
          </a:p>
          <a:p>
            <a:r>
              <a:rPr lang="fr-FR" b="1" u="sng" dirty="0" smtClean="0"/>
              <a:t>Genre</a:t>
            </a:r>
            <a:r>
              <a:rPr lang="fr-FR" dirty="0" smtClean="0"/>
              <a:t> : Fantastique </a:t>
            </a:r>
          </a:p>
          <a:p>
            <a:endParaRPr lang="fr-FR" dirty="0"/>
          </a:p>
          <a:p>
            <a:r>
              <a:rPr lang="fr-FR" sz="2000" b="1" u="sng" dirty="0" smtClean="0">
                <a:solidFill>
                  <a:schemeClr val="accent3">
                    <a:lumMod val="75000"/>
                  </a:schemeClr>
                </a:solidFill>
              </a:rPr>
              <a:t>Résumé</a:t>
            </a:r>
            <a:r>
              <a:rPr lang="fr-FR" sz="2000" b="1" dirty="0" smtClean="0">
                <a:solidFill>
                  <a:schemeClr val="accent3">
                    <a:lumMod val="75000"/>
                  </a:schemeClr>
                </a:solidFill>
              </a:rPr>
              <a:t> </a:t>
            </a:r>
            <a:r>
              <a:rPr lang="fr-FR" dirty="0" smtClean="0"/>
              <a:t>:</a:t>
            </a:r>
          </a:p>
          <a:p>
            <a:endParaRPr lang="fr-FR" sz="1400" dirty="0"/>
          </a:p>
          <a:p>
            <a:r>
              <a:rPr lang="fr-FR" sz="1400" dirty="0"/>
              <a:t>Raphaël de Valentin</a:t>
            </a:r>
            <a:r>
              <a:rPr lang="fr-FR" sz="1400" dirty="0" smtClean="0"/>
              <a:t>, jeune écrivain, </a:t>
            </a:r>
            <a:r>
              <a:rPr lang="fr-FR" sz="1400" dirty="0"/>
              <a:t>mène une vie de luxe et qui est désespéré. Il se voit offrir un talisman par un antiquaire dont le pouvoir est d’exhausser le moindre de ses souhaits en échange de sa vie</a:t>
            </a:r>
            <a:r>
              <a:rPr lang="fr-FR" sz="1400" dirty="0" smtClean="0"/>
              <a:t>.</a:t>
            </a:r>
          </a:p>
          <a:p>
            <a:endParaRPr lang="fr-FR" sz="1400" dirty="0"/>
          </a:p>
          <a:p>
            <a:r>
              <a:rPr lang="fr-FR" sz="1400" dirty="0"/>
              <a:t>Dans un premier temps, Raphaël ne se préoccupe pas de cette malédiction. Mais, lorsqu'il constate que ses vœux se réalisent et que la peau de chagrin rétrécit, il en vient à vivre en reclus, en espérant éviter de formuler quelque vœu que ce soit et donc sa survie devient sa seule préoccupation</a:t>
            </a:r>
            <a:r>
              <a:rPr lang="fr-FR" sz="1400" dirty="0" smtClean="0"/>
              <a:t>.</a:t>
            </a:r>
          </a:p>
          <a:p>
            <a:endParaRPr lang="fr-FR" sz="1400" dirty="0"/>
          </a:p>
          <a:p>
            <a:r>
              <a:rPr lang="fr-FR" sz="1400" dirty="0"/>
              <a:t>Il perd ce combat, constatant par ailleurs amèrement que bien que doté d'un pouvoir aussi extraordinaire, il n'en a finalement rien fait, rongé par l'angoisse et le désespoir.</a:t>
            </a:r>
          </a:p>
          <a:p>
            <a:endParaRPr lang="fr-FR" dirty="0" smtClean="0"/>
          </a:p>
          <a:p>
            <a:endParaRPr lang="fr-FR" dirty="0"/>
          </a:p>
        </p:txBody>
      </p:sp>
    </p:spTree>
    <p:extLst>
      <p:ext uri="{BB962C8B-B14F-4D97-AF65-F5344CB8AC3E}">
        <p14:creationId xmlns:p14="http://schemas.microsoft.com/office/powerpoint/2010/main" val="3853623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7226" r="7226"/>
          <a:stretch>
            <a:fillRect/>
          </a:stretch>
        </p:blipFill>
        <p:spPr>
          <a:xfrm>
            <a:off x="1039813" y="1030288"/>
            <a:ext cx="3062287" cy="477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ZoneTexte 1"/>
          <p:cNvSpPr txBox="1"/>
          <p:nvPr/>
        </p:nvSpPr>
        <p:spPr>
          <a:xfrm>
            <a:off x="4468091" y="748145"/>
            <a:ext cx="5216236" cy="8894743"/>
          </a:xfrm>
          <a:prstGeom prst="rect">
            <a:avLst/>
          </a:prstGeom>
          <a:noFill/>
        </p:spPr>
        <p:txBody>
          <a:bodyPr wrap="square" rtlCol="0">
            <a:spAutoFit/>
          </a:bodyPr>
          <a:lstStyle/>
          <a:p>
            <a:pPr algn="ctr"/>
            <a:r>
              <a:rPr lang="fr-FR" sz="3200" dirty="0" smtClean="0">
                <a:solidFill>
                  <a:schemeClr val="accent2">
                    <a:lumMod val="60000"/>
                    <a:lumOff val="40000"/>
                  </a:schemeClr>
                </a:solidFill>
                <a:latin typeface="Segoe Print" panose="02000600000000000000" pitchFamily="2" charset="0"/>
              </a:rPr>
              <a:t>Le Talisman </a:t>
            </a:r>
            <a:endParaRPr lang="fr-FR" sz="3200" dirty="0"/>
          </a:p>
          <a:p>
            <a:endParaRPr lang="fr-FR" b="1" u="sng" dirty="0" smtClean="0"/>
          </a:p>
          <a:p>
            <a:endParaRPr lang="fr-FR" b="1" u="sng" dirty="0"/>
          </a:p>
          <a:p>
            <a:r>
              <a:rPr lang="fr-FR" b="1" u="sng" dirty="0" smtClean="0"/>
              <a:t>Talisman </a:t>
            </a:r>
            <a:r>
              <a:rPr lang="fr-FR" dirty="0" smtClean="0"/>
              <a:t>= </a:t>
            </a:r>
            <a:r>
              <a:rPr lang="fr-FR" dirty="0"/>
              <a:t>objet magique qui porterait des vertus occultes attirant des influences bénéfiques</a:t>
            </a:r>
          </a:p>
          <a:p>
            <a:endParaRPr lang="fr-FR" b="1" u="sng" dirty="0" smtClean="0"/>
          </a:p>
          <a:p>
            <a:endParaRPr lang="fr-FR" b="1" u="sng" dirty="0"/>
          </a:p>
          <a:p>
            <a:r>
              <a:rPr lang="fr-FR" b="1" u="sng" dirty="0" smtClean="0">
                <a:solidFill>
                  <a:schemeClr val="accent1">
                    <a:lumMod val="75000"/>
                  </a:schemeClr>
                </a:solidFill>
              </a:rPr>
              <a:t>Origine de la peau de chagrin</a:t>
            </a:r>
            <a:r>
              <a:rPr lang="fr-FR" b="1" dirty="0" smtClean="0">
                <a:solidFill>
                  <a:schemeClr val="accent1">
                    <a:lumMod val="75000"/>
                  </a:schemeClr>
                </a:solidFill>
              </a:rPr>
              <a:t> </a:t>
            </a:r>
            <a:r>
              <a:rPr lang="fr-FR" b="1" dirty="0" smtClean="0"/>
              <a:t>= </a:t>
            </a:r>
            <a:r>
              <a:rPr lang="fr-FR" dirty="0" smtClean="0"/>
              <a:t>Peau d’onagre (âne sauvage)</a:t>
            </a:r>
          </a:p>
          <a:p>
            <a:endParaRPr lang="fr-FR" dirty="0"/>
          </a:p>
          <a:p>
            <a:r>
              <a:rPr lang="fr-FR" b="1" u="sng" dirty="0" smtClean="0"/>
              <a:t>Pouvoir</a:t>
            </a:r>
            <a:r>
              <a:rPr lang="fr-FR" dirty="0" smtClean="0"/>
              <a:t> = Exhausse tous </a:t>
            </a:r>
            <a:r>
              <a:rPr lang="fr-FR" dirty="0"/>
              <a:t>les souhaits de son propriétaire, </a:t>
            </a:r>
            <a:r>
              <a:rPr lang="fr-FR" dirty="0" smtClean="0"/>
              <a:t>mais rétréci </a:t>
            </a:r>
            <a:r>
              <a:rPr lang="fr-FR" dirty="0"/>
              <a:t>à chaque fois qu'un souhait se </a:t>
            </a:r>
            <a:r>
              <a:rPr lang="fr-FR" dirty="0" smtClean="0"/>
              <a:t>réalise en diminuant l'espérance </a:t>
            </a:r>
            <a:r>
              <a:rPr lang="fr-FR" dirty="0"/>
              <a:t>de vie de son propriétaire.</a:t>
            </a:r>
            <a:endParaRPr lang="fr-FR" dirty="0" smtClean="0"/>
          </a:p>
          <a:p>
            <a:endParaRPr lang="fr-FR" b="1" u="sng" dirty="0"/>
          </a:p>
          <a:p>
            <a:r>
              <a:rPr lang="fr-FR" b="1" u="sng" dirty="0" smtClean="0">
                <a:solidFill>
                  <a:schemeClr val="accent1">
                    <a:lumMod val="75000"/>
                  </a:schemeClr>
                </a:solidFill>
              </a:rPr>
              <a:t>Expression « Avoir la peau </a:t>
            </a:r>
            <a:r>
              <a:rPr lang="fr-FR" b="1" u="sng" dirty="0">
                <a:solidFill>
                  <a:schemeClr val="accent1">
                    <a:lumMod val="75000"/>
                  </a:schemeClr>
                </a:solidFill>
              </a:rPr>
              <a:t>de </a:t>
            </a:r>
            <a:r>
              <a:rPr lang="fr-FR" b="1" u="sng" dirty="0" smtClean="0">
                <a:solidFill>
                  <a:schemeClr val="accent1">
                    <a:lumMod val="75000"/>
                  </a:schemeClr>
                </a:solidFill>
              </a:rPr>
              <a:t>chagrin »</a:t>
            </a:r>
            <a:r>
              <a:rPr lang="fr-FR" dirty="0" smtClean="0">
                <a:solidFill>
                  <a:schemeClr val="accent1">
                    <a:lumMod val="75000"/>
                  </a:schemeClr>
                </a:solidFill>
              </a:rPr>
              <a:t> </a:t>
            </a:r>
            <a:r>
              <a:rPr lang="fr-FR" dirty="0"/>
              <a:t>= Qui s'amenuise, qui ne cesse de diminuer</a:t>
            </a:r>
            <a:r>
              <a:rPr lang="fr-FR" dirty="0" smtClean="0"/>
              <a:t>.</a:t>
            </a:r>
          </a:p>
          <a:p>
            <a:endParaRPr lang="fr-FR" dirty="0"/>
          </a:p>
          <a:p>
            <a:endParaRPr lang="fr-FR" dirty="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163092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l="28506" r="28506"/>
          <a:stretch>
            <a:fillRect/>
          </a:stretch>
        </p:blipFill>
        <p:spPr>
          <a:xfrm>
            <a:off x="6972301" y="1041400"/>
            <a:ext cx="4405744" cy="4775200"/>
          </a:xfrm>
          <a:prstGeom prst="rect">
            <a:avLst/>
          </a:prstGeom>
          <a:ln>
            <a:noFill/>
          </a:ln>
          <a:effectLst>
            <a:softEdge rad="112500"/>
          </a:effectLst>
        </p:spPr>
      </p:pic>
      <p:sp>
        <p:nvSpPr>
          <p:cNvPr id="5" name="ZoneTexte 4"/>
          <p:cNvSpPr txBox="1"/>
          <p:nvPr/>
        </p:nvSpPr>
        <p:spPr>
          <a:xfrm>
            <a:off x="935183" y="1953491"/>
            <a:ext cx="5777345" cy="2769989"/>
          </a:xfrm>
          <a:prstGeom prst="rect">
            <a:avLst/>
          </a:prstGeom>
          <a:noFill/>
        </p:spPr>
        <p:txBody>
          <a:bodyPr wrap="square" rtlCol="0">
            <a:spAutoFit/>
          </a:bodyPr>
          <a:lstStyle/>
          <a:p>
            <a:pPr algn="ctr"/>
            <a:r>
              <a:rPr lang="fr-FR" sz="2800" b="1" dirty="0">
                <a:solidFill>
                  <a:schemeClr val="accent2">
                    <a:lumMod val="60000"/>
                    <a:lumOff val="40000"/>
                  </a:schemeClr>
                </a:solidFill>
                <a:latin typeface="Segoe Print" panose="02000600000000000000" pitchFamily="2" charset="0"/>
              </a:rPr>
              <a:t>Le Pacte avec le </a:t>
            </a:r>
            <a:r>
              <a:rPr lang="fr-FR" sz="2800" b="1" dirty="0" smtClean="0">
                <a:solidFill>
                  <a:schemeClr val="accent2">
                    <a:lumMod val="60000"/>
                    <a:lumOff val="40000"/>
                  </a:schemeClr>
                </a:solidFill>
                <a:latin typeface="Segoe Print" panose="02000600000000000000" pitchFamily="2" charset="0"/>
              </a:rPr>
              <a:t>Diable</a:t>
            </a:r>
          </a:p>
          <a:p>
            <a:endParaRPr lang="fr-FR" dirty="0">
              <a:solidFill>
                <a:schemeClr val="accent2">
                  <a:lumMod val="60000"/>
                  <a:lumOff val="40000"/>
                </a:schemeClr>
              </a:solidFill>
              <a:latin typeface="Segoe Print" panose="02000600000000000000" pitchFamily="2" charset="0"/>
            </a:endParaRPr>
          </a:p>
          <a:p>
            <a:endParaRPr lang="fr-FR" dirty="0" smtClean="0">
              <a:solidFill>
                <a:schemeClr val="accent2">
                  <a:lumMod val="60000"/>
                  <a:lumOff val="40000"/>
                </a:schemeClr>
              </a:solidFill>
              <a:latin typeface="Segoe Print" panose="02000600000000000000" pitchFamily="2" charset="0"/>
            </a:endParaRPr>
          </a:p>
          <a:p>
            <a:r>
              <a:rPr lang="fr-FR" dirty="0" smtClean="0">
                <a:solidFill>
                  <a:schemeClr val="accent2">
                    <a:lumMod val="60000"/>
                    <a:lumOff val="40000"/>
                  </a:schemeClr>
                </a:solidFill>
                <a:latin typeface="Segoe Print" panose="02000600000000000000" pitchFamily="2" charset="0"/>
              </a:rPr>
              <a:t> </a:t>
            </a:r>
            <a:r>
              <a:rPr lang="fr-FR" dirty="0"/>
              <a:t/>
            </a:r>
            <a:br>
              <a:rPr lang="fr-FR" dirty="0"/>
            </a:br>
            <a:r>
              <a:rPr lang="fr-FR" sz="2000" b="1" u="sng" dirty="0" smtClean="0">
                <a:solidFill>
                  <a:schemeClr val="accent3">
                    <a:lumMod val="75000"/>
                  </a:schemeClr>
                </a:solidFill>
              </a:rPr>
              <a:t>Pacte </a:t>
            </a:r>
            <a:r>
              <a:rPr lang="fr-FR" sz="2000" b="1" u="sng" dirty="0">
                <a:solidFill>
                  <a:schemeClr val="accent3">
                    <a:lumMod val="75000"/>
                  </a:schemeClr>
                </a:solidFill>
              </a:rPr>
              <a:t>avec le Diable </a:t>
            </a:r>
            <a:r>
              <a:rPr lang="fr-FR" dirty="0"/>
              <a:t>: </a:t>
            </a:r>
            <a:endParaRPr lang="fr-FR" dirty="0" smtClean="0"/>
          </a:p>
          <a:p>
            <a:r>
              <a:rPr lang="fr-FR" dirty="0"/>
              <a:t>L</a:t>
            </a:r>
            <a:r>
              <a:rPr lang="fr-FR" dirty="0" smtClean="0"/>
              <a:t>e </a:t>
            </a:r>
            <a:r>
              <a:rPr lang="fr-FR" dirty="0"/>
              <a:t>bonheur offert par le Diable contre l'âme de celui qui accepte le marché. </a:t>
            </a:r>
            <a:endParaRPr lang="fr-FR" dirty="0" smtClean="0"/>
          </a:p>
          <a:p>
            <a:r>
              <a:rPr lang="fr-FR" dirty="0"/>
              <a:t/>
            </a:r>
            <a:br>
              <a:rPr lang="fr-FR" dirty="0"/>
            </a:br>
            <a:endParaRPr lang="fr-FR" dirty="0"/>
          </a:p>
        </p:txBody>
      </p:sp>
    </p:spTree>
    <p:extLst>
      <p:ext uri="{BB962C8B-B14F-4D97-AF65-F5344CB8AC3E}">
        <p14:creationId xmlns:p14="http://schemas.microsoft.com/office/powerpoint/2010/main" val="2537351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138</TotalTime>
  <Words>293</Words>
  <Application>Microsoft Office PowerPoint</Application>
  <PresentationFormat>Grand écran</PresentationFormat>
  <Paragraphs>62</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Garamond</vt:lpstr>
      <vt:lpstr>Segoe Print</vt:lpstr>
      <vt:lpstr>Wingdings</vt:lpstr>
      <vt:lpstr>Organique</vt:lpstr>
      <vt:lpstr>La Peau de Chagrin </vt:lpstr>
      <vt:lpstr>L’objet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Peau de Chagrin </dc:title>
  <dc:creator>Sakina B.</dc:creator>
  <cp:lastModifiedBy>Sakina B.</cp:lastModifiedBy>
  <cp:revision>20</cp:revision>
  <dcterms:created xsi:type="dcterms:W3CDTF">2014-05-07T17:45:00Z</dcterms:created>
  <dcterms:modified xsi:type="dcterms:W3CDTF">2014-05-09T04:14:29Z</dcterms:modified>
</cp:coreProperties>
</file>