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61" r:id="rId4"/>
    <p:sldId id="262" r:id="rId5"/>
    <p:sldId id="264" r:id="rId6"/>
    <p:sldId id="267" r:id="rId7"/>
    <p:sldId id="268" r:id="rId8"/>
    <p:sldId id="269" r:id="rId9"/>
    <p:sldId id="270" r:id="rId10"/>
    <p:sldId id="271" r:id="rId11"/>
    <p:sldId id="272" r:id="rId12"/>
    <p:sldId id="273" r:id="rId13"/>
    <p:sldId id="274" r:id="rId14"/>
    <p:sldId id="263" r:id="rId15"/>
    <p:sldId id="258" r:id="rId16"/>
    <p:sldId id="265" r:id="rId17"/>
    <p:sldId id="260" r:id="rId18"/>
    <p:sldId id="266" r:id="rId19"/>
    <p:sldId id="275" r:id="rId20"/>
    <p:sldId id="257"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C297D-D50C-473E-AB07-4C1A07A99DDB}" type="datetimeFigureOut">
              <a:rPr lang="fr-FR" smtClean="0"/>
              <a:t>09/05/2014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D3029-29D4-49C6-A9B6-CF126C1ADF83}" type="slidenum">
              <a:rPr lang="fr-FR" smtClean="0"/>
              <a:t>‹N°›</a:t>
            </a:fld>
            <a:endParaRPr lang="fr-FR"/>
          </a:p>
        </p:txBody>
      </p:sp>
    </p:spTree>
    <p:extLst>
      <p:ext uri="{BB962C8B-B14F-4D97-AF65-F5344CB8AC3E}">
        <p14:creationId xmlns:p14="http://schemas.microsoft.com/office/powerpoint/2010/main" val="2474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BD3029-29D4-49C6-A9B6-CF126C1ADF83}" type="slidenum">
              <a:rPr lang="fr-FR" smtClean="0"/>
              <a:t>1</a:t>
            </a:fld>
            <a:endParaRPr lang="fr-FR"/>
          </a:p>
        </p:txBody>
      </p:sp>
    </p:spTree>
    <p:extLst>
      <p:ext uri="{BB962C8B-B14F-4D97-AF65-F5344CB8AC3E}">
        <p14:creationId xmlns:p14="http://schemas.microsoft.com/office/powerpoint/2010/main" val="449813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A309A6D-C09C-4548-B29A-6CF363A7E532}" type="datetimeFigureOut">
              <a:rPr lang="fr-FR" smtClean="0"/>
              <a:t>09/05/2014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09/05/2014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09/05/2014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09/05/2014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09/05/2014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09/05/2014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AA309A6D-C09C-4548-B29A-6CF363A7E532}" type="datetimeFigureOut">
              <a:rPr lang="fr-FR" smtClean="0"/>
              <a:t>09/05/2014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09/05/2014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09/05/2014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09/05/2014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A309A6D-C09C-4548-B29A-6CF363A7E532}" type="datetimeFigureOut">
              <a:rPr lang="fr-FR" smtClean="0"/>
              <a:t>09/05/2014</a:t>
            </a:fld>
            <a:endParaRPr lang="fr-BE"/>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BE"/>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F4668DC-857F-487D-BFFA-8C0CA5037977}" type="slidenum">
              <a:rPr lang="fr-BE" smtClean="0"/>
              <a:t>‹N°›</a:t>
            </a:fld>
            <a:endParaRPr lang="fr-B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r.wikipedia.org/" TargetMode="External"/><Relationship Id="rId2" Type="http://schemas.openxmlformats.org/officeDocument/2006/relationships/hyperlink" Target="http://sourcefed.com/end-inception-de-coded/" TargetMode="External"/><Relationship Id="rId1" Type="http://schemas.openxmlformats.org/officeDocument/2006/relationships/slideLayout" Target="../slideLayouts/slideLayout2.xml"/><Relationship Id="rId5" Type="http://schemas.openxmlformats.org/officeDocument/2006/relationships/hyperlink" Target="http://sebmagic.over-blog.com/article-inception-explication-detaillee-et-analyse-54785346.html" TargetMode="External"/><Relationship Id="rId4" Type="http://schemas.openxmlformats.org/officeDocument/2006/relationships/hyperlink" Target="http://www.pixelcreation.fr/nc/galerie/voir/inception/inception/09_incep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 y="404665"/>
            <a:ext cx="9151709" cy="571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88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Eames (Tom Hardy)</a:t>
            </a:r>
          </a:p>
        </p:txBody>
      </p:sp>
      <p:sp>
        <p:nvSpPr>
          <p:cNvPr id="3" name="Espace réservé du contenu 2"/>
          <p:cNvSpPr>
            <a:spLocks noGrp="1"/>
          </p:cNvSpPr>
          <p:nvPr>
            <p:ph sz="quarter" idx="13"/>
          </p:nvPr>
        </p:nvSpPr>
        <p:spPr>
          <a:xfrm>
            <a:off x="609600" y="1844824"/>
            <a:ext cx="6194648" cy="4114800"/>
          </a:xfrm>
        </p:spPr>
        <p:txBody>
          <a:bodyPr>
            <a:normAutofit/>
          </a:bodyPr>
          <a:lstStyle/>
          <a:p>
            <a:pPr algn="just"/>
            <a:r>
              <a:rPr lang="fr-FR" sz="2400" dirty="0"/>
              <a:t>Eames est « le faussaire » de l’équipe d’</a:t>
            </a:r>
            <a:r>
              <a:rPr lang="fr-FR" sz="2400" dirty="0" err="1"/>
              <a:t>incepteurs</a:t>
            </a:r>
            <a:r>
              <a:rPr lang="fr-FR" sz="2400" dirty="0"/>
              <a:t> formée par Cobb. Cela signifie qu’il peut dans les rêves prendre l’apparence d’une autre personne</a:t>
            </a:r>
            <a:r>
              <a:rPr lang="fr-FR" sz="2400" dirty="0" smtClean="0"/>
              <a:t>.</a:t>
            </a:r>
          </a:p>
          <a:p>
            <a:pPr algn="just"/>
            <a:r>
              <a:rPr lang="fr-FR" sz="2400" dirty="0" smtClean="0"/>
              <a:t>C'est </a:t>
            </a:r>
            <a:r>
              <a:rPr lang="fr-FR" sz="2400" dirty="0"/>
              <a:t>lui qui prend l'identité, l'apparence, l'attitude et les gestes de l'oncle de Fischer, Browning, afin de lui faire croire que c'est un traître et qu'il doit continuer à les suivre dans le rêve de son oncle. </a:t>
            </a:r>
          </a:p>
        </p:txBody>
      </p:sp>
      <p:pic>
        <p:nvPicPr>
          <p:cNvPr id="4" name="Image 3"/>
          <p:cNvPicPr>
            <a:picLocks noChangeAspect="1"/>
          </p:cNvPicPr>
          <p:nvPr/>
        </p:nvPicPr>
        <p:blipFill>
          <a:blip r:embed="rId2"/>
          <a:stretch>
            <a:fillRect/>
          </a:stretch>
        </p:blipFill>
        <p:spPr>
          <a:xfrm>
            <a:off x="6948264" y="274638"/>
            <a:ext cx="1895475" cy="2828925"/>
          </a:xfrm>
          <a:prstGeom prst="rect">
            <a:avLst/>
          </a:prstGeom>
        </p:spPr>
      </p:pic>
    </p:spTree>
    <p:extLst>
      <p:ext uri="{BB962C8B-B14F-4D97-AF65-F5344CB8AC3E}">
        <p14:creationId xmlns:p14="http://schemas.microsoft.com/office/powerpoint/2010/main" val="34113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Arthur (Joseph Gordon-Levitt)</a:t>
            </a:r>
          </a:p>
        </p:txBody>
      </p:sp>
      <p:sp>
        <p:nvSpPr>
          <p:cNvPr id="3" name="Espace réservé du contenu 2"/>
          <p:cNvSpPr>
            <a:spLocks noGrp="1"/>
          </p:cNvSpPr>
          <p:nvPr>
            <p:ph sz="quarter" idx="13"/>
          </p:nvPr>
        </p:nvSpPr>
        <p:spPr>
          <a:xfrm>
            <a:off x="609600" y="2420888"/>
            <a:ext cx="6122640" cy="4114800"/>
          </a:xfrm>
        </p:spPr>
        <p:txBody>
          <a:bodyPr>
            <a:normAutofit/>
          </a:bodyPr>
          <a:lstStyle/>
          <a:p>
            <a:pPr algn="just"/>
            <a:r>
              <a:rPr lang="fr-FR" sz="2400" dirty="0" smtClean="0"/>
              <a:t>Arthur est un fidèle </a:t>
            </a:r>
            <a:r>
              <a:rPr lang="fr-FR" sz="2400" dirty="0"/>
              <a:t>équipier de Dom Cobb, expert en renseignement, organisation, préparation et logistique de leurs missions</a:t>
            </a:r>
            <a:r>
              <a:rPr lang="fr-FR" sz="2400" dirty="0" smtClean="0"/>
              <a:t>.</a:t>
            </a:r>
          </a:p>
        </p:txBody>
      </p:sp>
      <p:pic>
        <p:nvPicPr>
          <p:cNvPr id="4" name="Image 3"/>
          <p:cNvPicPr>
            <a:picLocks noChangeAspect="1"/>
          </p:cNvPicPr>
          <p:nvPr/>
        </p:nvPicPr>
        <p:blipFill>
          <a:blip r:embed="rId2"/>
          <a:stretch>
            <a:fillRect/>
          </a:stretch>
        </p:blipFill>
        <p:spPr>
          <a:xfrm>
            <a:off x="6876256" y="435162"/>
            <a:ext cx="1895475" cy="2828925"/>
          </a:xfrm>
          <a:prstGeom prst="rect">
            <a:avLst/>
          </a:prstGeom>
        </p:spPr>
      </p:pic>
    </p:spTree>
    <p:extLst>
      <p:ext uri="{BB962C8B-B14F-4D97-AF65-F5344CB8AC3E}">
        <p14:creationId xmlns:p14="http://schemas.microsoft.com/office/powerpoint/2010/main" val="296942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solidFill>
                  <a:srgbClr val="FF0000"/>
                </a:solidFill>
              </a:rPr>
              <a:t>Saito</a:t>
            </a:r>
            <a:r>
              <a:rPr lang="fr-FR" b="1" dirty="0">
                <a:solidFill>
                  <a:srgbClr val="FF0000"/>
                </a:solidFill>
              </a:rPr>
              <a:t> (Ken </a:t>
            </a:r>
            <a:r>
              <a:rPr lang="fr-FR" b="1" dirty="0" err="1">
                <a:solidFill>
                  <a:srgbClr val="FF0000"/>
                </a:solidFill>
              </a:rPr>
              <a:t>Watanabe</a:t>
            </a:r>
            <a:r>
              <a:rPr lang="fr-FR" b="1" dirty="0">
                <a:solidFill>
                  <a:srgbClr val="FF0000"/>
                </a:solidFill>
              </a:rPr>
              <a:t>)</a:t>
            </a:r>
          </a:p>
        </p:txBody>
      </p:sp>
      <p:sp>
        <p:nvSpPr>
          <p:cNvPr id="3" name="Espace réservé du contenu 2"/>
          <p:cNvSpPr>
            <a:spLocks noGrp="1"/>
          </p:cNvSpPr>
          <p:nvPr>
            <p:ph sz="quarter" idx="13"/>
          </p:nvPr>
        </p:nvSpPr>
        <p:spPr>
          <a:xfrm>
            <a:off x="609600" y="2276872"/>
            <a:ext cx="6338664" cy="4114800"/>
          </a:xfrm>
        </p:spPr>
        <p:txBody>
          <a:bodyPr>
            <a:normAutofit/>
          </a:bodyPr>
          <a:lstStyle/>
          <a:p>
            <a:pPr algn="just"/>
            <a:r>
              <a:rPr lang="fr-FR" sz="2400" dirty="0" err="1" smtClean="0"/>
              <a:t>Saito</a:t>
            </a:r>
            <a:r>
              <a:rPr lang="fr-FR" sz="2400" dirty="0" smtClean="0"/>
              <a:t> est </a:t>
            </a:r>
            <a:r>
              <a:rPr lang="fr-FR" sz="2400" dirty="0"/>
              <a:t>un puissant patron de multinationale. </a:t>
            </a:r>
            <a:endParaRPr lang="fr-FR" sz="2400" dirty="0" smtClean="0"/>
          </a:p>
          <a:p>
            <a:pPr algn="just"/>
            <a:r>
              <a:rPr lang="fr-FR" sz="2400" dirty="0" smtClean="0"/>
              <a:t>C’est </a:t>
            </a:r>
            <a:r>
              <a:rPr lang="fr-FR" sz="2400" dirty="0"/>
              <a:t>lui qui engage Cobb et son équipe pour réaliser une inception sur Fisher Jr, son concurrent, afin de le faire démanteler l’empire de son père</a:t>
            </a:r>
            <a:r>
              <a:rPr lang="fr-FR" sz="2400" dirty="0" smtClean="0"/>
              <a:t>.</a:t>
            </a:r>
          </a:p>
        </p:txBody>
      </p:sp>
      <p:pic>
        <p:nvPicPr>
          <p:cNvPr id="4" name="Image 3"/>
          <p:cNvPicPr>
            <a:picLocks noChangeAspect="1"/>
          </p:cNvPicPr>
          <p:nvPr/>
        </p:nvPicPr>
        <p:blipFill>
          <a:blip r:embed="rId2"/>
          <a:stretch>
            <a:fillRect/>
          </a:stretch>
        </p:blipFill>
        <p:spPr>
          <a:xfrm>
            <a:off x="6948264" y="396789"/>
            <a:ext cx="1895475" cy="2828925"/>
          </a:xfrm>
          <a:prstGeom prst="rect">
            <a:avLst/>
          </a:prstGeom>
        </p:spPr>
      </p:pic>
    </p:spTree>
    <p:extLst>
      <p:ext uri="{BB962C8B-B14F-4D97-AF65-F5344CB8AC3E}">
        <p14:creationId xmlns:p14="http://schemas.microsoft.com/office/powerpoint/2010/main" val="41014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solidFill>
                  <a:srgbClr val="FF0000"/>
                </a:solidFill>
              </a:rPr>
              <a:t>Yusuf</a:t>
            </a:r>
            <a:r>
              <a:rPr lang="fr-FR" b="1" dirty="0">
                <a:solidFill>
                  <a:srgbClr val="FF0000"/>
                </a:solidFill>
              </a:rPr>
              <a:t> </a:t>
            </a:r>
            <a:r>
              <a:rPr lang="fr-FR" b="1" dirty="0" smtClean="0">
                <a:solidFill>
                  <a:srgbClr val="FF0000"/>
                </a:solidFill>
              </a:rPr>
              <a:t>(</a:t>
            </a:r>
            <a:r>
              <a:rPr lang="fr-FR" b="1" dirty="0" err="1" smtClean="0">
                <a:solidFill>
                  <a:srgbClr val="FF0000"/>
                </a:solidFill>
              </a:rPr>
              <a:t>Dileep</a:t>
            </a:r>
            <a:r>
              <a:rPr lang="fr-FR" b="1" dirty="0" smtClean="0">
                <a:solidFill>
                  <a:srgbClr val="FF0000"/>
                </a:solidFill>
              </a:rPr>
              <a:t> </a:t>
            </a:r>
            <a:r>
              <a:rPr lang="fr-FR" b="1" dirty="0">
                <a:solidFill>
                  <a:srgbClr val="FF0000"/>
                </a:solidFill>
              </a:rPr>
              <a:t>Rao)</a:t>
            </a:r>
          </a:p>
        </p:txBody>
      </p:sp>
      <p:sp>
        <p:nvSpPr>
          <p:cNvPr id="3" name="Espace réservé du contenu 2"/>
          <p:cNvSpPr>
            <a:spLocks noGrp="1"/>
          </p:cNvSpPr>
          <p:nvPr>
            <p:ph sz="quarter" idx="13"/>
          </p:nvPr>
        </p:nvSpPr>
        <p:spPr>
          <a:xfrm>
            <a:off x="609600" y="2060848"/>
            <a:ext cx="6122640" cy="4114800"/>
          </a:xfrm>
        </p:spPr>
        <p:txBody>
          <a:bodyPr>
            <a:normAutofit/>
          </a:bodyPr>
          <a:lstStyle/>
          <a:p>
            <a:pPr algn="just"/>
            <a:r>
              <a:rPr lang="fr-FR" sz="2400" dirty="0" err="1"/>
              <a:t>Yussuf</a:t>
            </a:r>
            <a:r>
              <a:rPr lang="fr-FR" sz="2400" dirty="0"/>
              <a:t> est « le chimiste » de l’équipe d’</a:t>
            </a:r>
            <a:r>
              <a:rPr lang="fr-FR" sz="2400" dirty="0" err="1"/>
              <a:t>incepteurs</a:t>
            </a:r>
            <a:r>
              <a:rPr lang="fr-FR" sz="2400" dirty="0"/>
              <a:t> formée par Cobb. </a:t>
            </a:r>
            <a:endParaRPr lang="fr-FR" sz="2400" dirty="0" smtClean="0"/>
          </a:p>
          <a:p>
            <a:pPr algn="just"/>
            <a:r>
              <a:rPr lang="fr-FR" sz="2400" dirty="0" smtClean="0"/>
              <a:t>C’est </a:t>
            </a:r>
            <a:r>
              <a:rPr lang="fr-FR" sz="2400" dirty="0"/>
              <a:t>lui qui a mis au point un sédatif assez puissant permettant de réaliser une inception (qui nécessite un sommeil beaucoup plus stable et profond que pour une simple extraction).</a:t>
            </a:r>
          </a:p>
        </p:txBody>
      </p:sp>
      <p:pic>
        <p:nvPicPr>
          <p:cNvPr id="4" name="Image 3"/>
          <p:cNvPicPr>
            <a:picLocks noChangeAspect="1"/>
          </p:cNvPicPr>
          <p:nvPr/>
        </p:nvPicPr>
        <p:blipFill>
          <a:blip r:embed="rId2"/>
          <a:stretch>
            <a:fillRect/>
          </a:stretch>
        </p:blipFill>
        <p:spPr>
          <a:xfrm>
            <a:off x="6796922" y="274639"/>
            <a:ext cx="2028535" cy="3010345"/>
          </a:xfrm>
          <a:prstGeom prst="rect">
            <a:avLst/>
          </a:prstGeom>
        </p:spPr>
      </p:pic>
    </p:spTree>
    <p:extLst>
      <p:ext uri="{BB962C8B-B14F-4D97-AF65-F5344CB8AC3E}">
        <p14:creationId xmlns:p14="http://schemas.microsoft.com/office/powerpoint/2010/main" val="294700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Déroulement du </a:t>
            </a:r>
            <a:r>
              <a:rPr lang="fr-FR" b="1" dirty="0" smtClean="0">
                <a:solidFill>
                  <a:srgbClr val="FF0000"/>
                </a:solidFill>
              </a:rPr>
              <a:t>film</a:t>
            </a:r>
            <a:r>
              <a:rPr lang="fr-FR" b="1" dirty="0">
                <a:solidFill>
                  <a:srgbClr val="FF0000"/>
                </a:solidFill>
              </a:rPr>
              <a:t/>
            </a:r>
            <a:br>
              <a:rPr lang="fr-FR" b="1" dirty="0">
                <a:solidFill>
                  <a:srgbClr val="FF0000"/>
                </a:solidFill>
              </a:rPr>
            </a:br>
            <a:endParaRPr lang="fr-FR"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074091"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81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
            <a:ext cx="7452320" cy="684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2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Le rêve dans inception s’inspire de la théorie de </a:t>
            </a:r>
            <a:r>
              <a:rPr lang="fr-FR" b="1" dirty="0" err="1" smtClean="0">
                <a:solidFill>
                  <a:srgbClr val="FF0000"/>
                </a:solidFill>
              </a:rPr>
              <a:t>freud</a:t>
            </a:r>
            <a:r>
              <a:rPr lang="fr-FR" b="1" dirty="0" smtClean="0">
                <a:solidFill>
                  <a:srgbClr val="FF0000"/>
                </a:solidFill>
              </a:rPr>
              <a:t> </a:t>
            </a:r>
            <a:endParaRPr lang="fr-FR" b="1" dirty="0">
              <a:solidFill>
                <a:srgbClr val="FF0000"/>
              </a:solidFill>
            </a:endParaRPr>
          </a:p>
        </p:txBody>
      </p:sp>
      <p:sp>
        <p:nvSpPr>
          <p:cNvPr id="3" name="Espace réservé du contenu 2"/>
          <p:cNvSpPr>
            <a:spLocks noGrp="1"/>
          </p:cNvSpPr>
          <p:nvPr>
            <p:ph sz="quarter" idx="13"/>
          </p:nvPr>
        </p:nvSpPr>
        <p:spPr>
          <a:xfrm>
            <a:off x="179512" y="1600200"/>
            <a:ext cx="8784976" cy="4114800"/>
          </a:xfrm>
        </p:spPr>
        <p:txBody>
          <a:bodyPr>
            <a:noAutofit/>
          </a:bodyPr>
          <a:lstStyle/>
          <a:p>
            <a:pPr algn="just"/>
            <a:r>
              <a:rPr lang="fr-FR" sz="2200" dirty="0" smtClean="0"/>
              <a:t>Pour </a:t>
            </a:r>
            <a:r>
              <a:rPr lang="fr-FR" sz="2200" dirty="0"/>
              <a:t>Sigmund Freud et selon le principe du déterminisme psychique, le </a:t>
            </a:r>
            <a:r>
              <a:rPr lang="fr-FR" sz="2200" dirty="0" smtClean="0"/>
              <a:t>rêve est </a:t>
            </a:r>
            <a:r>
              <a:rPr lang="fr-FR" sz="2200" dirty="0"/>
              <a:t>loin d'être un phénomène absurde ou magique</a:t>
            </a:r>
            <a:r>
              <a:rPr lang="fr-FR" sz="2200" dirty="0" smtClean="0"/>
              <a:t>, il </a:t>
            </a:r>
            <a:r>
              <a:rPr lang="fr-FR" sz="2200" dirty="0"/>
              <a:t>possède un sens : il est l'accomplissement d'un désir. </a:t>
            </a:r>
            <a:endParaRPr lang="fr-FR" sz="2200" dirty="0" smtClean="0"/>
          </a:p>
          <a:p>
            <a:pPr algn="just"/>
            <a:r>
              <a:rPr lang="fr-FR" sz="2200" dirty="0" smtClean="0"/>
              <a:t>Il </a:t>
            </a:r>
            <a:r>
              <a:rPr lang="fr-FR" sz="2200" dirty="0"/>
              <a:t>a pour fonction de satisfaire le rêveur. Cette fonction du rêve constitue des renseignements quant aux désirs du rêveur. Selon Freud, le rêve est l'accomplissement d'un désir inconscient. Son sens doit être interprété. Le rêve se présente alors comme un moyen de connaître la névrose</a:t>
            </a:r>
            <a:r>
              <a:rPr lang="fr-FR" sz="2200" dirty="0" smtClean="0"/>
              <a:t>.</a:t>
            </a:r>
            <a:endParaRPr lang="fr-FR" sz="2200" dirty="0"/>
          </a:p>
          <a:p>
            <a:pPr algn="just"/>
            <a:r>
              <a:rPr lang="fr-FR" sz="2200" dirty="0" smtClean="0"/>
              <a:t>Le </a:t>
            </a:r>
            <a:r>
              <a:rPr lang="fr-FR" sz="2200" dirty="0"/>
              <a:t>rêve ne révèle pas l'avenir : il ne s'agit pas d'un présage sur lequel le rêveur pourrait s'appuyer. Au contraire, le rêve révèle, justement, le passé, celui du rêveur. </a:t>
            </a:r>
            <a:r>
              <a:rPr lang="fr-FR" sz="2200" dirty="0" smtClean="0"/>
              <a:t>Comme avec Inception où la femme du personnage principal le poursuit alors qu’elle appartient au passé.</a:t>
            </a:r>
          </a:p>
        </p:txBody>
      </p:sp>
    </p:spTree>
    <p:extLst>
      <p:ext uri="{BB962C8B-B14F-4D97-AF65-F5344CB8AC3E}">
        <p14:creationId xmlns:p14="http://schemas.microsoft.com/office/powerpoint/2010/main" val="25702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83568" y="1124744"/>
            <a:ext cx="3238500" cy="5010150"/>
          </a:xfrm>
          <a:prstGeom prst="rect">
            <a:avLst/>
          </a:prstGeom>
        </p:spPr>
      </p:pic>
      <p:pic>
        <p:nvPicPr>
          <p:cNvPr id="3" name="Image 2"/>
          <p:cNvPicPr>
            <a:picLocks noChangeAspect="1"/>
          </p:cNvPicPr>
          <p:nvPr/>
        </p:nvPicPr>
        <p:blipFill>
          <a:blip r:embed="rId3"/>
          <a:stretch>
            <a:fillRect/>
          </a:stretch>
        </p:blipFill>
        <p:spPr>
          <a:xfrm>
            <a:off x="4225655" y="1484784"/>
            <a:ext cx="4581122" cy="4392488"/>
          </a:xfrm>
          <a:prstGeom prst="rect">
            <a:avLst/>
          </a:prstGeom>
        </p:spPr>
      </p:pic>
      <p:sp>
        <p:nvSpPr>
          <p:cNvPr id="6" name="Titre 1"/>
          <p:cNvSpPr>
            <a:spLocks noGrp="1"/>
          </p:cNvSpPr>
          <p:nvPr>
            <p:ph type="title"/>
          </p:nvPr>
        </p:nvSpPr>
        <p:spPr>
          <a:xfrm>
            <a:off x="3131840" y="274638"/>
            <a:ext cx="5402560" cy="634082"/>
          </a:xfrm>
        </p:spPr>
        <p:txBody>
          <a:bodyPr/>
          <a:lstStyle/>
          <a:p>
            <a:r>
              <a:rPr lang="fr-FR" b="1" dirty="0" smtClean="0">
                <a:solidFill>
                  <a:srgbClr val="FF0000"/>
                </a:solidFill>
              </a:rPr>
              <a:t>Les objets</a:t>
            </a:r>
            <a:endParaRPr lang="fr-FR" b="1" dirty="0">
              <a:solidFill>
                <a:srgbClr val="FF0000"/>
              </a:solidFill>
            </a:endParaRPr>
          </a:p>
        </p:txBody>
      </p:sp>
    </p:spTree>
    <p:extLst>
      <p:ext uri="{BB962C8B-B14F-4D97-AF65-F5344CB8AC3E}">
        <p14:creationId xmlns:p14="http://schemas.microsoft.com/office/powerpoint/2010/main" val="20324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211" y="764320"/>
            <a:ext cx="7924800" cy="1143000"/>
          </a:xfrm>
        </p:spPr>
        <p:txBody>
          <a:bodyPr/>
          <a:lstStyle/>
          <a:p>
            <a:r>
              <a:rPr lang="fr-FR" b="1" dirty="0" smtClean="0">
                <a:solidFill>
                  <a:srgbClr val="FF0000"/>
                </a:solidFill>
              </a:rPr>
              <a:t>Rôle des totems</a:t>
            </a:r>
            <a:endParaRPr lang="fr-FR" b="1" dirty="0">
              <a:solidFill>
                <a:srgbClr val="FF0000"/>
              </a:solidFill>
            </a:endParaRPr>
          </a:p>
        </p:txBody>
      </p:sp>
      <p:sp>
        <p:nvSpPr>
          <p:cNvPr id="3" name="Espace réservé du contenu 2"/>
          <p:cNvSpPr>
            <a:spLocks noGrp="1"/>
          </p:cNvSpPr>
          <p:nvPr>
            <p:ph sz="quarter" idx="13"/>
          </p:nvPr>
        </p:nvSpPr>
        <p:spPr>
          <a:xfrm>
            <a:off x="539552" y="2711640"/>
            <a:ext cx="7924800" cy="4114800"/>
          </a:xfrm>
        </p:spPr>
        <p:txBody>
          <a:bodyPr>
            <a:normAutofit/>
          </a:bodyPr>
          <a:lstStyle/>
          <a:p>
            <a:pPr algn="just"/>
            <a:r>
              <a:rPr lang="fr-FR" sz="2400" dirty="0" smtClean="0"/>
              <a:t>Les totems permettent de percevoir si le monde qui les entours est réel et qu’il n’est pas rêvé. Ils les rattache à la réalité, c’est un symbole important et indispensable, pour que le personnage principal ne devienne pas fou. </a:t>
            </a:r>
          </a:p>
          <a:p>
            <a:pPr algn="just"/>
            <a:r>
              <a:rPr lang="fr-FR" sz="2400" dirty="0" smtClean="0"/>
              <a:t>Les totems sont uniques et ne fonctionnent qu’avec leur propriétaire. Leurs valeurs est inestimable.</a:t>
            </a:r>
            <a:endParaRPr lang="fr-FR" sz="2400" dirty="0"/>
          </a:p>
        </p:txBody>
      </p:sp>
      <p:pic>
        <p:nvPicPr>
          <p:cNvPr id="4" name="Image 3"/>
          <p:cNvPicPr>
            <a:picLocks noChangeAspect="1"/>
          </p:cNvPicPr>
          <p:nvPr/>
        </p:nvPicPr>
        <p:blipFill>
          <a:blip r:embed="rId2">
            <a:clrChange>
              <a:clrFrom>
                <a:srgbClr val="261501"/>
              </a:clrFrom>
              <a:clrTo>
                <a:srgbClr val="261501">
                  <a:alpha val="0"/>
                </a:srgbClr>
              </a:clrTo>
            </a:clrChange>
          </a:blip>
          <a:stretch>
            <a:fillRect/>
          </a:stretch>
        </p:blipFill>
        <p:spPr>
          <a:xfrm>
            <a:off x="4788024" y="29639"/>
            <a:ext cx="4179170" cy="2612362"/>
          </a:xfrm>
          <a:prstGeom prst="rect">
            <a:avLst/>
          </a:prstGeom>
        </p:spPr>
      </p:pic>
    </p:spTree>
    <p:extLst>
      <p:ext uri="{BB962C8B-B14F-4D97-AF65-F5344CB8AC3E}">
        <p14:creationId xmlns:p14="http://schemas.microsoft.com/office/powerpoint/2010/main" val="6032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Le labyrinthe </a:t>
            </a:r>
            <a:endParaRPr lang="fr-FR" b="1" dirty="0">
              <a:solidFill>
                <a:srgbClr val="FF0000"/>
              </a:solidFill>
            </a:endParaRPr>
          </a:p>
        </p:txBody>
      </p:sp>
      <p:sp>
        <p:nvSpPr>
          <p:cNvPr id="3" name="Espace réservé du contenu 2"/>
          <p:cNvSpPr>
            <a:spLocks noGrp="1"/>
          </p:cNvSpPr>
          <p:nvPr>
            <p:ph sz="quarter" idx="13"/>
          </p:nvPr>
        </p:nvSpPr>
        <p:spPr>
          <a:xfrm>
            <a:off x="323528" y="1628800"/>
            <a:ext cx="5942475" cy="2232248"/>
          </a:xfrm>
        </p:spPr>
        <p:txBody>
          <a:bodyPr>
            <a:noAutofit/>
          </a:bodyPr>
          <a:lstStyle/>
          <a:p>
            <a:pPr algn="just"/>
            <a:r>
              <a:rPr lang="fr-FR" sz="2200" dirty="0"/>
              <a:t> La référence aux méandres du cerveau et au labyrinthe fait directement penser à Dédale, le personnage de la mythologie grecque. </a:t>
            </a:r>
            <a:endParaRPr lang="fr-FR" sz="2200" dirty="0" smtClean="0"/>
          </a:p>
          <a:p>
            <a:pPr algn="just"/>
            <a:r>
              <a:rPr lang="fr-FR" sz="2200" dirty="0" smtClean="0"/>
              <a:t>Cet inventeur </a:t>
            </a:r>
            <a:r>
              <a:rPr lang="fr-FR" sz="2200" dirty="0"/>
              <a:t>et architecte ayant conçu le labyrinthe pour enfermer le Minotaure renvoi à Ariane, la jeune étudiante du film. </a:t>
            </a:r>
            <a:endParaRPr lang="fr-FR" sz="2200" dirty="0" smtClean="0"/>
          </a:p>
        </p:txBody>
      </p:sp>
      <p:pic>
        <p:nvPicPr>
          <p:cNvPr id="4" name="Image 3"/>
          <p:cNvPicPr>
            <a:picLocks noChangeAspect="1"/>
          </p:cNvPicPr>
          <p:nvPr/>
        </p:nvPicPr>
        <p:blipFill>
          <a:blip r:embed="rId2"/>
          <a:stretch>
            <a:fillRect/>
          </a:stretch>
        </p:blipFill>
        <p:spPr>
          <a:xfrm>
            <a:off x="6266004" y="274638"/>
            <a:ext cx="2624615" cy="2578298"/>
          </a:xfrm>
          <a:prstGeom prst="rect">
            <a:avLst/>
          </a:prstGeom>
        </p:spPr>
      </p:pic>
      <p:sp>
        <p:nvSpPr>
          <p:cNvPr id="6" name="Rectangle 5"/>
          <p:cNvSpPr/>
          <p:nvPr/>
        </p:nvSpPr>
        <p:spPr>
          <a:xfrm>
            <a:off x="323526" y="3861048"/>
            <a:ext cx="8820473" cy="1929759"/>
          </a:xfrm>
          <a:prstGeom prst="rect">
            <a:avLst/>
          </a:prstGeom>
        </p:spPr>
        <p:txBody>
          <a:bodyPr wrap="square">
            <a:spAutoFit/>
          </a:bodyPr>
          <a:lstStyle/>
          <a:p>
            <a:pPr marL="342900" lvl="0" indent="-342900" algn="just">
              <a:spcBef>
                <a:spcPct val="20000"/>
              </a:spcBef>
              <a:spcAft>
                <a:spcPts val="600"/>
              </a:spcAft>
              <a:buClr>
                <a:srgbClr val="DC9E1F"/>
              </a:buClr>
              <a:buFont typeface="Arial" pitchFamily="34" charset="0"/>
              <a:buChar char="•"/>
            </a:pPr>
            <a:r>
              <a:rPr lang="fr-FR" sz="2200" spc="30" dirty="0">
                <a:solidFill>
                  <a:srgbClr val="FFFFFF"/>
                </a:solidFill>
              </a:rPr>
              <a:t>Si Dédale incarne la technique qui permet d’atteindre à la maîtrise du monde, Ariane conçoit des univers architecturaux labyrinthiques pour le compte de Cobb, dont elle seule connait la sortie. </a:t>
            </a:r>
          </a:p>
          <a:p>
            <a:pPr marL="342900" lvl="0" indent="-342900" algn="just">
              <a:spcBef>
                <a:spcPct val="20000"/>
              </a:spcBef>
              <a:spcAft>
                <a:spcPts val="600"/>
              </a:spcAft>
              <a:buClr>
                <a:srgbClr val="DC9E1F"/>
              </a:buClr>
              <a:buFont typeface="Arial" pitchFamily="34" charset="0"/>
              <a:buChar char="•"/>
            </a:pPr>
            <a:r>
              <a:rPr lang="fr-FR" sz="2200" spc="30" dirty="0">
                <a:solidFill>
                  <a:srgbClr val="FFFFFF"/>
                </a:solidFill>
              </a:rPr>
              <a:t>C’est l’Ariane de la mythologie qui aide Cobb à sortir de son labyrinthe personnel (l’obsession pour sa femme) pour le guider jusqu’à la </a:t>
            </a:r>
            <a:r>
              <a:rPr lang="fr-FR" sz="2200" spc="30" dirty="0" smtClean="0">
                <a:solidFill>
                  <a:srgbClr val="FFFFFF"/>
                </a:solidFill>
              </a:rPr>
              <a:t>rédemption.</a:t>
            </a:r>
            <a:endParaRPr lang="fr-FR" dirty="0"/>
          </a:p>
        </p:txBody>
      </p:sp>
    </p:spTree>
    <p:extLst>
      <p:ext uri="{BB962C8B-B14F-4D97-AF65-F5344CB8AC3E}">
        <p14:creationId xmlns:p14="http://schemas.microsoft.com/office/powerpoint/2010/main" val="139771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562074"/>
          </a:xfrm>
        </p:spPr>
        <p:txBody>
          <a:bodyPr/>
          <a:lstStyle/>
          <a:p>
            <a:pPr algn="ctr"/>
            <a:r>
              <a:rPr lang="fr-FR" b="1" dirty="0" smtClean="0">
                <a:solidFill>
                  <a:srgbClr val="FF0000"/>
                </a:solidFill>
              </a:rPr>
              <a:t>Sommaire</a:t>
            </a:r>
            <a:endParaRPr lang="fr-FR" b="1" dirty="0">
              <a:solidFill>
                <a:srgbClr val="FF0000"/>
              </a:solidFill>
            </a:endParaRPr>
          </a:p>
        </p:txBody>
      </p:sp>
      <p:sp>
        <p:nvSpPr>
          <p:cNvPr id="3" name="Espace réservé du contenu 2"/>
          <p:cNvSpPr>
            <a:spLocks noGrp="1"/>
          </p:cNvSpPr>
          <p:nvPr>
            <p:ph sz="quarter" idx="13"/>
          </p:nvPr>
        </p:nvSpPr>
        <p:spPr/>
        <p:txBody>
          <a:bodyPr>
            <a:normAutofit/>
          </a:bodyPr>
          <a:lstStyle/>
          <a:p>
            <a:r>
              <a:rPr lang="fr-FR" sz="1800" dirty="0" smtClean="0"/>
              <a:t>Le réalisateur</a:t>
            </a:r>
          </a:p>
          <a:p>
            <a:r>
              <a:rPr lang="fr-FR" sz="1800" dirty="0" smtClean="0"/>
              <a:t>Le résumé</a:t>
            </a:r>
          </a:p>
          <a:p>
            <a:r>
              <a:rPr lang="fr-FR" sz="1800" dirty="0" smtClean="0"/>
              <a:t>La présentation des personnages</a:t>
            </a:r>
          </a:p>
          <a:p>
            <a:r>
              <a:rPr lang="fr-FR" sz="1800" dirty="0" smtClean="0"/>
              <a:t>Le rêve</a:t>
            </a:r>
          </a:p>
          <a:p>
            <a:r>
              <a:rPr lang="fr-FR" sz="1800" dirty="0" smtClean="0"/>
              <a:t>L’objet</a:t>
            </a:r>
          </a:p>
          <a:p>
            <a:r>
              <a:rPr lang="fr-FR" sz="1800" dirty="0" smtClean="0"/>
              <a:t>Sources</a:t>
            </a:r>
          </a:p>
        </p:txBody>
      </p:sp>
    </p:spTree>
    <p:extLst>
      <p:ext uri="{BB962C8B-B14F-4D97-AF65-F5344CB8AC3E}">
        <p14:creationId xmlns:p14="http://schemas.microsoft.com/office/powerpoint/2010/main" val="382468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Sources</a:t>
            </a:r>
            <a:endParaRPr lang="fr-FR" b="1" dirty="0">
              <a:solidFill>
                <a:srgbClr val="FF0000"/>
              </a:solidFill>
            </a:endParaRPr>
          </a:p>
        </p:txBody>
      </p:sp>
      <p:sp>
        <p:nvSpPr>
          <p:cNvPr id="4" name="Rectangle 3"/>
          <p:cNvSpPr/>
          <p:nvPr/>
        </p:nvSpPr>
        <p:spPr>
          <a:xfrm>
            <a:off x="2664458" y="3244334"/>
            <a:ext cx="184731" cy="646331"/>
          </a:xfrm>
          <a:prstGeom prst="rect">
            <a:avLst/>
          </a:prstGeom>
        </p:spPr>
        <p:txBody>
          <a:bodyPr wrap="none">
            <a:spAutoFit/>
          </a:bodyPr>
          <a:lstStyle/>
          <a:p>
            <a:endParaRPr lang="fr-FR" dirty="0" smtClean="0"/>
          </a:p>
          <a:p>
            <a:endParaRPr lang="fr-FR" dirty="0"/>
          </a:p>
        </p:txBody>
      </p:sp>
      <p:sp>
        <p:nvSpPr>
          <p:cNvPr id="5" name="Rectangle 4"/>
          <p:cNvSpPr/>
          <p:nvPr/>
        </p:nvSpPr>
        <p:spPr>
          <a:xfrm>
            <a:off x="336171" y="1906331"/>
            <a:ext cx="8158837" cy="3139321"/>
          </a:xfrm>
          <a:prstGeom prst="rect">
            <a:avLst/>
          </a:prstGeom>
        </p:spPr>
        <p:txBody>
          <a:bodyPr wrap="none">
            <a:spAutoFit/>
          </a:bodyPr>
          <a:lstStyle/>
          <a:p>
            <a:r>
              <a:rPr lang="fr-FR" dirty="0">
                <a:hlinkClick r:id="rId2"/>
              </a:rPr>
              <a:t>http://sourcefed.com/end-inception-de-coded</a:t>
            </a:r>
            <a:r>
              <a:rPr lang="fr-FR" dirty="0" smtClean="0">
                <a:hlinkClick r:id="rId2"/>
              </a:rPr>
              <a:t>/</a:t>
            </a:r>
            <a:endParaRPr lang="fr-FR" dirty="0" smtClean="0"/>
          </a:p>
          <a:p>
            <a:endParaRPr lang="fr-FR" dirty="0"/>
          </a:p>
          <a:p>
            <a:r>
              <a:rPr lang="fr-FR" dirty="0">
                <a:hlinkClick r:id="rId3"/>
              </a:rPr>
              <a:t>http://</a:t>
            </a:r>
            <a:r>
              <a:rPr lang="fr-FR" dirty="0" smtClean="0">
                <a:hlinkClick r:id="rId3"/>
              </a:rPr>
              <a:t>fr.wikipedia.org</a:t>
            </a:r>
            <a:endParaRPr lang="fr-FR" dirty="0" smtClean="0"/>
          </a:p>
          <a:p>
            <a:endParaRPr lang="fr-FR" dirty="0"/>
          </a:p>
          <a:p>
            <a:r>
              <a:rPr lang="fr-FR" dirty="0"/>
              <a:t>http://www.actucine.com/cinema/christopher-nolan-aimerait-realiser-un-james-bond-61346.html</a:t>
            </a:r>
            <a:endParaRPr lang="fr-FR" dirty="0" smtClean="0"/>
          </a:p>
          <a:p>
            <a:endParaRPr lang="fr-FR" dirty="0" smtClean="0"/>
          </a:p>
          <a:p>
            <a:r>
              <a:rPr lang="fr-FR" dirty="0">
                <a:hlinkClick r:id="rId4"/>
              </a:rPr>
              <a:t>http://www.pixelcreation.fr/nc/galerie/voir/inception/inception/09_inception</a:t>
            </a:r>
            <a:r>
              <a:rPr lang="fr-FR" dirty="0" smtClean="0">
                <a:hlinkClick r:id="rId4"/>
              </a:rPr>
              <a:t>/</a:t>
            </a:r>
            <a:endParaRPr lang="fr-FR" dirty="0" smtClean="0"/>
          </a:p>
          <a:p>
            <a:endParaRPr lang="fr-FR" dirty="0"/>
          </a:p>
          <a:p>
            <a:r>
              <a:rPr lang="fr-FR" dirty="0">
                <a:hlinkClick r:id="rId5"/>
              </a:rPr>
              <a:t>http://</a:t>
            </a:r>
            <a:r>
              <a:rPr lang="fr-FR" dirty="0" smtClean="0">
                <a:hlinkClick r:id="rId5"/>
              </a:rPr>
              <a:t>sebmagic.over-blog.com/article-inception-explication-detaillee-et-analyse-54785346.html</a:t>
            </a:r>
            <a:endParaRPr lang="fr-FR" dirty="0" smtClean="0"/>
          </a:p>
          <a:p>
            <a:endParaRPr lang="fr-FR" dirty="0"/>
          </a:p>
          <a:p>
            <a:r>
              <a:rPr lang="fr-FR" dirty="0"/>
              <a:t>http://www.exploringthedeep.com/avatar-and-inception-star-dileep-rao-praises-the-deep/</a:t>
            </a:r>
          </a:p>
        </p:txBody>
      </p:sp>
    </p:spTree>
    <p:extLst>
      <p:ext uri="{BB962C8B-B14F-4D97-AF65-F5344CB8AC3E}">
        <p14:creationId xmlns:p14="http://schemas.microsoft.com/office/powerpoint/2010/main" val="40927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Le Réalisateur</a:t>
            </a:r>
            <a:endParaRPr lang="fr-FR" b="1" dirty="0">
              <a:solidFill>
                <a:srgbClr val="FF0000"/>
              </a:solidFill>
            </a:endParaRPr>
          </a:p>
        </p:txBody>
      </p:sp>
      <p:sp>
        <p:nvSpPr>
          <p:cNvPr id="3" name="Espace réservé du contenu 2"/>
          <p:cNvSpPr>
            <a:spLocks noGrp="1"/>
          </p:cNvSpPr>
          <p:nvPr>
            <p:ph sz="quarter" idx="13"/>
          </p:nvPr>
        </p:nvSpPr>
        <p:spPr>
          <a:xfrm>
            <a:off x="609600" y="1488815"/>
            <a:ext cx="7924800" cy="4205064"/>
          </a:xfrm>
        </p:spPr>
        <p:txBody>
          <a:bodyPr>
            <a:normAutofit/>
          </a:bodyPr>
          <a:lstStyle/>
          <a:p>
            <a:pPr algn="just"/>
            <a:r>
              <a:rPr lang="fr-FR" dirty="0"/>
              <a:t>Christopher Nolan, né le 30 juillet 1970 à Londres, </a:t>
            </a:r>
            <a:endParaRPr lang="fr-FR" dirty="0" smtClean="0"/>
          </a:p>
          <a:p>
            <a:pPr marL="0" indent="0" algn="just">
              <a:buNone/>
            </a:pPr>
            <a:r>
              <a:rPr lang="fr-FR" dirty="0" smtClean="0"/>
              <a:t>est </a:t>
            </a:r>
            <a:r>
              <a:rPr lang="fr-FR" dirty="0"/>
              <a:t>un réalisateur, producteur et scénariste britannique.</a:t>
            </a:r>
          </a:p>
          <a:p>
            <a:pPr algn="just"/>
            <a:endParaRPr lang="fr-FR" dirty="0"/>
          </a:p>
          <a:p>
            <a:pPr algn="just"/>
            <a:r>
              <a:rPr lang="fr-FR" dirty="0"/>
              <a:t>Il s'est fait connaître à la fin des années 1990 </a:t>
            </a:r>
          </a:p>
          <a:p>
            <a:pPr marL="0" indent="0" algn="just">
              <a:buNone/>
            </a:pPr>
            <a:r>
              <a:rPr lang="fr-FR" dirty="0" smtClean="0"/>
              <a:t>grâce </a:t>
            </a:r>
            <a:r>
              <a:rPr lang="fr-FR" dirty="0"/>
              <a:t>à son premier long métrage Following, </a:t>
            </a:r>
            <a:endParaRPr lang="fr-FR" dirty="0" smtClean="0"/>
          </a:p>
          <a:p>
            <a:pPr marL="0" indent="0" algn="just">
              <a:buNone/>
            </a:pPr>
            <a:r>
              <a:rPr lang="fr-FR" dirty="0" smtClean="0"/>
              <a:t>tourné </a:t>
            </a:r>
            <a:r>
              <a:rPr lang="fr-FR" dirty="0"/>
              <a:t>en noir et blanc</a:t>
            </a:r>
            <a:r>
              <a:rPr lang="fr-FR" dirty="0" smtClean="0"/>
              <a:t>.</a:t>
            </a:r>
          </a:p>
          <a:p>
            <a:pPr marL="0" indent="0" algn="just">
              <a:buNone/>
            </a:pPr>
            <a:r>
              <a:rPr lang="fr-FR" dirty="0" smtClean="0"/>
              <a:t> </a:t>
            </a:r>
            <a:r>
              <a:rPr lang="fr-FR" dirty="0"/>
              <a:t>Par la suite, il a connu le succès avec les </a:t>
            </a:r>
            <a:r>
              <a:rPr lang="fr-FR" dirty="0" smtClean="0"/>
              <a:t>films:</a:t>
            </a:r>
          </a:p>
          <a:p>
            <a:pPr algn="just">
              <a:buFont typeface="Wingdings" panose="05000000000000000000" pitchFamily="2" charset="2"/>
              <a:buChar char="v"/>
            </a:pPr>
            <a:r>
              <a:rPr lang="fr-FR" dirty="0" smtClean="0"/>
              <a:t> </a:t>
            </a:r>
            <a:r>
              <a:rPr lang="fr-FR" dirty="0"/>
              <a:t>Memento, </a:t>
            </a:r>
            <a:endParaRPr lang="fr-FR" dirty="0" smtClean="0"/>
          </a:p>
          <a:p>
            <a:pPr algn="just">
              <a:buFont typeface="Wingdings" panose="05000000000000000000" pitchFamily="2" charset="2"/>
              <a:buChar char="v"/>
            </a:pPr>
            <a:r>
              <a:rPr lang="fr-FR" dirty="0" smtClean="0"/>
              <a:t>Inception, </a:t>
            </a:r>
          </a:p>
          <a:p>
            <a:pPr algn="just">
              <a:buFont typeface="Wingdings" panose="05000000000000000000" pitchFamily="2" charset="2"/>
              <a:buChar char="v"/>
            </a:pPr>
            <a:r>
              <a:rPr lang="fr-FR" dirty="0" smtClean="0"/>
              <a:t>et </a:t>
            </a:r>
            <a:r>
              <a:rPr lang="fr-FR" dirty="0"/>
              <a:t>la nouvelle série de films Batman : Batman Begins, The Dark Knight et The Dark Knight Rises.</a:t>
            </a:r>
          </a:p>
          <a:p>
            <a:pPr algn="just"/>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76672"/>
            <a:ext cx="23241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6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7924800" cy="1143000"/>
          </a:xfrm>
        </p:spPr>
        <p:txBody>
          <a:bodyPr/>
          <a:lstStyle/>
          <a:p>
            <a:r>
              <a:rPr lang="fr-FR" b="1" dirty="0" err="1" smtClean="0">
                <a:solidFill>
                  <a:srgbClr val="FF0000"/>
                </a:solidFill>
              </a:rPr>
              <a:t>RésumE</a:t>
            </a:r>
            <a:endParaRPr lang="fr-FR" b="1" dirty="0">
              <a:solidFill>
                <a:srgbClr val="FF0000"/>
              </a:solidFill>
            </a:endParaRPr>
          </a:p>
        </p:txBody>
      </p:sp>
      <p:sp>
        <p:nvSpPr>
          <p:cNvPr id="3" name="Espace réservé du contenu 2"/>
          <p:cNvSpPr>
            <a:spLocks noGrp="1"/>
          </p:cNvSpPr>
          <p:nvPr>
            <p:ph sz="quarter" idx="13"/>
          </p:nvPr>
        </p:nvSpPr>
        <p:spPr>
          <a:xfrm>
            <a:off x="611560" y="1340768"/>
            <a:ext cx="7924800" cy="4114800"/>
          </a:xfrm>
        </p:spPr>
        <p:txBody>
          <a:bodyPr>
            <a:normAutofit/>
          </a:bodyPr>
          <a:lstStyle/>
          <a:p>
            <a:pPr algn="just"/>
            <a:endParaRPr lang="fr-FR" sz="2000" dirty="0" smtClean="0"/>
          </a:p>
          <a:p>
            <a:pPr algn="just"/>
            <a:endParaRPr lang="fr-FR" sz="2000" dirty="0"/>
          </a:p>
          <a:p>
            <a:pPr algn="just"/>
            <a:r>
              <a:rPr lang="fr-FR" sz="2000" dirty="0" smtClean="0"/>
              <a:t>Film de science fiction et d’action américano-britannique sorti en 2010.</a:t>
            </a:r>
          </a:p>
          <a:p>
            <a:pPr algn="just"/>
            <a:r>
              <a:rPr lang="fr-FR" sz="2000" u="sng" dirty="0" smtClean="0"/>
              <a:t>But du film, ce qu’est l’inception</a:t>
            </a:r>
            <a:r>
              <a:rPr lang="fr-FR" sz="2000" dirty="0" smtClean="0"/>
              <a:t>: Le but du film </a:t>
            </a:r>
            <a:r>
              <a:rPr lang="fr-FR" sz="2000" dirty="0"/>
              <a:t>est  </a:t>
            </a:r>
            <a:r>
              <a:rPr lang="fr-FR" sz="2000" dirty="0" smtClean="0"/>
              <a:t>d’entreprendre </a:t>
            </a:r>
            <a:r>
              <a:rPr lang="fr-FR" sz="2000" dirty="0"/>
              <a:t>une inception, à savoir l’implantation d’une idée dans l’esprit d’un homme promu PDG à la suite de la mort de son père.</a:t>
            </a:r>
          </a:p>
        </p:txBody>
      </p:sp>
    </p:spTree>
    <p:extLst>
      <p:ext uri="{BB962C8B-B14F-4D97-AF65-F5344CB8AC3E}">
        <p14:creationId xmlns:p14="http://schemas.microsoft.com/office/powerpoint/2010/main" val="229446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198" y="188640"/>
            <a:ext cx="7924800" cy="1143000"/>
          </a:xfrm>
        </p:spPr>
        <p:txBody>
          <a:bodyPr/>
          <a:lstStyle/>
          <a:p>
            <a:r>
              <a:rPr lang="fr-FR" b="1" dirty="0" smtClean="0">
                <a:solidFill>
                  <a:srgbClr val="FF0000"/>
                </a:solidFill>
              </a:rPr>
              <a:t>Présentation des personnages</a:t>
            </a:r>
            <a:endParaRPr lang="fr-FR" b="1" dirty="0">
              <a:solidFill>
                <a:srgbClr val="FF0000"/>
              </a:solidFill>
            </a:endParaRPr>
          </a:p>
        </p:txBody>
      </p:sp>
      <p:pic>
        <p:nvPicPr>
          <p:cNvPr id="4" name="Espace réservé du conten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2060848"/>
            <a:ext cx="8844189" cy="3096344"/>
          </a:xfrm>
        </p:spPr>
      </p:pic>
    </p:spTree>
    <p:extLst>
      <p:ext uri="{BB962C8B-B14F-4D97-AF65-F5344CB8AC3E}">
        <p14:creationId xmlns:p14="http://schemas.microsoft.com/office/powerpoint/2010/main" val="108308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b="1" dirty="0">
                <a:solidFill>
                  <a:srgbClr val="FF0000"/>
                </a:solidFill>
              </a:rPr>
              <a:t> Dom Cobb (Leonardo Di Caprio)</a:t>
            </a:r>
            <a:endParaRPr lang="fr-FR" b="1" dirty="0">
              <a:solidFill>
                <a:srgbClr val="FF0000"/>
              </a:solidFill>
            </a:endParaRPr>
          </a:p>
        </p:txBody>
      </p:sp>
      <p:sp>
        <p:nvSpPr>
          <p:cNvPr id="3" name="Espace réservé du contenu 2"/>
          <p:cNvSpPr>
            <a:spLocks noGrp="1"/>
          </p:cNvSpPr>
          <p:nvPr>
            <p:ph sz="quarter" idx="13"/>
          </p:nvPr>
        </p:nvSpPr>
        <p:spPr>
          <a:xfrm>
            <a:off x="609600" y="1600200"/>
            <a:ext cx="6338664" cy="4114800"/>
          </a:xfrm>
        </p:spPr>
        <p:txBody>
          <a:bodyPr>
            <a:noAutofit/>
          </a:bodyPr>
          <a:lstStyle/>
          <a:p>
            <a:pPr algn="just"/>
            <a:r>
              <a:rPr lang="fr-FR" sz="2400" dirty="0"/>
              <a:t>Dom Cobb est le personnage principal du film, le leader de l’équipe des </a:t>
            </a:r>
            <a:r>
              <a:rPr lang="fr-FR" sz="2400" dirty="0" err="1"/>
              <a:t>incepteurs</a:t>
            </a:r>
            <a:r>
              <a:rPr lang="fr-FR" sz="2400" dirty="0"/>
              <a:t> qu’il a rassemblée. Il s’introduit dans les rêves de ses « victimes » afin de leur dérober des informations et des secrets enfouis dans leur subconscient, à leur insu</a:t>
            </a:r>
            <a:r>
              <a:rPr lang="fr-FR" sz="2400" dirty="0" smtClean="0"/>
              <a:t>.</a:t>
            </a:r>
          </a:p>
          <a:p>
            <a:pPr algn="just"/>
            <a:r>
              <a:rPr lang="fr-FR" sz="2400" dirty="0"/>
              <a:t> Cobb </a:t>
            </a:r>
            <a:r>
              <a:rPr lang="fr-FR" sz="2400" dirty="0" smtClean="0"/>
              <a:t>est </a:t>
            </a:r>
            <a:r>
              <a:rPr lang="fr-FR" sz="2400" dirty="0"/>
              <a:t>e</a:t>
            </a:r>
            <a:r>
              <a:rPr lang="fr-FR" sz="2400" dirty="0" smtClean="0"/>
              <a:t>xpert </a:t>
            </a:r>
            <a:r>
              <a:rPr lang="fr-FR" sz="2400" dirty="0"/>
              <a:t>en inception et extraction, il connaît tout sur les rêves et leurs </a:t>
            </a:r>
            <a:r>
              <a:rPr lang="fr-FR" sz="2400" dirty="0" smtClean="0"/>
              <a:t>règles</a:t>
            </a:r>
            <a:endParaRPr lang="fr-FR" sz="2400" dirty="0"/>
          </a:p>
        </p:txBody>
      </p:sp>
      <p:pic>
        <p:nvPicPr>
          <p:cNvPr id="5" name="Image 4"/>
          <p:cNvPicPr>
            <a:picLocks noChangeAspect="1"/>
          </p:cNvPicPr>
          <p:nvPr/>
        </p:nvPicPr>
        <p:blipFill>
          <a:blip r:embed="rId2"/>
          <a:stretch>
            <a:fillRect/>
          </a:stretch>
        </p:blipFill>
        <p:spPr>
          <a:xfrm>
            <a:off x="6948264" y="274638"/>
            <a:ext cx="1895475" cy="2828925"/>
          </a:xfrm>
          <a:prstGeom prst="rect">
            <a:avLst/>
          </a:prstGeom>
        </p:spPr>
      </p:pic>
    </p:spTree>
    <p:extLst>
      <p:ext uri="{BB962C8B-B14F-4D97-AF65-F5344CB8AC3E}">
        <p14:creationId xmlns:p14="http://schemas.microsoft.com/office/powerpoint/2010/main" val="410885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 </a:t>
            </a:r>
            <a:r>
              <a:rPr lang="fr-FR" b="1" dirty="0" err="1">
                <a:solidFill>
                  <a:srgbClr val="FF0000"/>
                </a:solidFill>
              </a:rPr>
              <a:t>Mall</a:t>
            </a:r>
            <a:r>
              <a:rPr lang="fr-FR" b="1" dirty="0">
                <a:solidFill>
                  <a:srgbClr val="FF0000"/>
                </a:solidFill>
              </a:rPr>
              <a:t> (Marion Cotillard)</a:t>
            </a:r>
          </a:p>
        </p:txBody>
      </p:sp>
      <p:sp>
        <p:nvSpPr>
          <p:cNvPr id="3" name="Espace réservé du contenu 2"/>
          <p:cNvSpPr>
            <a:spLocks noGrp="1"/>
          </p:cNvSpPr>
          <p:nvPr>
            <p:ph sz="quarter" idx="13"/>
          </p:nvPr>
        </p:nvSpPr>
        <p:spPr>
          <a:xfrm>
            <a:off x="609600" y="1844824"/>
            <a:ext cx="6192688" cy="4114800"/>
          </a:xfrm>
        </p:spPr>
        <p:txBody>
          <a:bodyPr>
            <a:normAutofit/>
          </a:bodyPr>
          <a:lstStyle/>
          <a:p>
            <a:pPr algn="just"/>
            <a:r>
              <a:rPr lang="fr-FR" sz="2400" dirty="0" err="1"/>
              <a:t>Mall</a:t>
            </a:r>
            <a:r>
              <a:rPr lang="fr-FR" sz="2400" dirty="0"/>
              <a:t> est la femme de Cobb. Dès le début du film, elle est censée être morte, lors d’un </a:t>
            </a:r>
            <a:r>
              <a:rPr lang="fr-FR" sz="2400" dirty="0" smtClean="0"/>
              <a:t>événement </a:t>
            </a:r>
            <a:r>
              <a:rPr lang="fr-FR" sz="2400" dirty="0"/>
              <a:t>arrivé 2 ans avant l’action de l’histoire principale du film</a:t>
            </a:r>
            <a:r>
              <a:rPr lang="fr-FR" sz="2400" dirty="0" smtClean="0"/>
              <a:t>.</a:t>
            </a:r>
          </a:p>
          <a:p>
            <a:pPr algn="just"/>
            <a:r>
              <a:rPr lang="fr-FR" sz="2400" dirty="0" smtClean="0"/>
              <a:t>Cependant</a:t>
            </a:r>
            <a:r>
              <a:rPr lang="fr-FR" sz="2400" dirty="0"/>
              <a:t>, elle continue de hanter Cobb dans ses rêves, au point de compromettre chacune de ses missions pendant cette inception. </a:t>
            </a:r>
          </a:p>
        </p:txBody>
      </p:sp>
      <p:pic>
        <p:nvPicPr>
          <p:cNvPr id="4" name="Image 3"/>
          <p:cNvPicPr>
            <a:picLocks noChangeAspect="1"/>
          </p:cNvPicPr>
          <p:nvPr/>
        </p:nvPicPr>
        <p:blipFill>
          <a:blip r:embed="rId2"/>
          <a:stretch>
            <a:fillRect/>
          </a:stretch>
        </p:blipFill>
        <p:spPr>
          <a:xfrm>
            <a:off x="6948264" y="274638"/>
            <a:ext cx="1905000" cy="2819400"/>
          </a:xfrm>
          <a:prstGeom prst="rect">
            <a:avLst/>
          </a:prstGeom>
        </p:spPr>
      </p:pic>
    </p:spTree>
    <p:extLst>
      <p:ext uri="{BB962C8B-B14F-4D97-AF65-F5344CB8AC3E}">
        <p14:creationId xmlns:p14="http://schemas.microsoft.com/office/powerpoint/2010/main" val="287614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 Fischer (</a:t>
            </a:r>
            <a:r>
              <a:rPr lang="fr-FR" b="1" dirty="0" err="1">
                <a:solidFill>
                  <a:srgbClr val="FF0000"/>
                </a:solidFill>
              </a:rPr>
              <a:t>Cillian</a:t>
            </a:r>
            <a:r>
              <a:rPr lang="fr-FR" b="1" dirty="0">
                <a:solidFill>
                  <a:srgbClr val="FF0000"/>
                </a:solidFill>
              </a:rPr>
              <a:t> Murphy)</a:t>
            </a:r>
          </a:p>
        </p:txBody>
      </p:sp>
      <p:sp>
        <p:nvSpPr>
          <p:cNvPr id="3" name="Espace réservé du contenu 2"/>
          <p:cNvSpPr>
            <a:spLocks noGrp="1"/>
          </p:cNvSpPr>
          <p:nvPr>
            <p:ph sz="quarter" idx="13"/>
          </p:nvPr>
        </p:nvSpPr>
        <p:spPr>
          <a:xfrm>
            <a:off x="609600" y="1916832"/>
            <a:ext cx="6266656" cy="4114800"/>
          </a:xfrm>
        </p:spPr>
        <p:txBody>
          <a:bodyPr>
            <a:normAutofit/>
          </a:bodyPr>
          <a:lstStyle/>
          <a:p>
            <a:pPr algn="just"/>
            <a:r>
              <a:rPr lang="fr-FR" sz="2400" dirty="0" smtClean="0"/>
              <a:t>Robert </a:t>
            </a:r>
            <a:r>
              <a:rPr lang="fr-FR" sz="2400" dirty="0"/>
              <a:t>Fisher </a:t>
            </a:r>
            <a:r>
              <a:rPr lang="fr-FR" sz="2400" dirty="0" smtClean="0"/>
              <a:t>Jr est </a:t>
            </a:r>
            <a:r>
              <a:rPr lang="fr-FR" sz="2400" dirty="0"/>
              <a:t>« la victime </a:t>
            </a:r>
            <a:r>
              <a:rPr lang="fr-FR" sz="2400" dirty="0" smtClean="0"/>
              <a:t>», est la </a:t>
            </a:r>
            <a:r>
              <a:rPr lang="fr-FR" sz="2400" dirty="0"/>
              <a:t>cible de l’inception effectuée par Dom Cobb et son équipe</a:t>
            </a:r>
            <a:r>
              <a:rPr lang="fr-FR" sz="2400" dirty="0" smtClean="0"/>
              <a:t>.</a:t>
            </a:r>
          </a:p>
          <a:p>
            <a:pPr algn="just"/>
            <a:r>
              <a:rPr lang="fr-FR" sz="2400" dirty="0"/>
              <a:t>Fischer est le successeur désigné de l'entreprise que dirigeait son père. Maintenant que son père est mort, </a:t>
            </a:r>
            <a:r>
              <a:rPr lang="fr-FR" sz="2400" dirty="0" err="1"/>
              <a:t>Saito</a:t>
            </a:r>
            <a:r>
              <a:rPr lang="fr-FR" sz="2400" dirty="0"/>
              <a:t> demande à Cobb, en échange de son retour aux USA, de pratiquer une inception sur Fischer afin que germe dans son esprit l'idée de démanteler l'entreprise familiale. </a:t>
            </a:r>
            <a:endParaRPr lang="fr-FR" sz="2400" dirty="0" smtClean="0"/>
          </a:p>
        </p:txBody>
      </p:sp>
      <p:pic>
        <p:nvPicPr>
          <p:cNvPr id="4" name="Image 3"/>
          <p:cNvPicPr>
            <a:picLocks noChangeAspect="1"/>
          </p:cNvPicPr>
          <p:nvPr/>
        </p:nvPicPr>
        <p:blipFill>
          <a:blip r:embed="rId2"/>
          <a:stretch>
            <a:fillRect/>
          </a:stretch>
        </p:blipFill>
        <p:spPr>
          <a:xfrm>
            <a:off x="7020272" y="274638"/>
            <a:ext cx="1895475" cy="2828925"/>
          </a:xfrm>
          <a:prstGeom prst="rect">
            <a:avLst/>
          </a:prstGeom>
        </p:spPr>
      </p:pic>
    </p:spTree>
    <p:extLst>
      <p:ext uri="{BB962C8B-B14F-4D97-AF65-F5344CB8AC3E}">
        <p14:creationId xmlns:p14="http://schemas.microsoft.com/office/powerpoint/2010/main" val="284619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 Ariane (Ellen Page)</a:t>
            </a:r>
          </a:p>
        </p:txBody>
      </p:sp>
      <p:sp>
        <p:nvSpPr>
          <p:cNvPr id="3" name="Espace réservé du contenu 2"/>
          <p:cNvSpPr>
            <a:spLocks noGrp="1"/>
          </p:cNvSpPr>
          <p:nvPr>
            <p:ph sz="quarter" idx="13"/>
          </p:nvPr>
        </p:nvSpPr>
        <p:spPr>
          <a:xfrm>
            <a:off x="741665" y="1916832"/>
            <a:ext cx="6194648" cy="4114800"/>
          </a:xfrm>
        </p:spPr>
        <p:txBody>
          <a:bodyPr>
            <a:normAutofit/>
          </a:bodyPr>
          <a:lstStyle/>
          <a:p>
            <a:pPr algn="just"/>
            <a:r>
              <a:rPr lang="fr-FR" sz="2400" dirty="0" smtClean="0"/>
              <a:t>Ariane est </a:t>
            </a:r>
            <a:r>
              <a:rPr lang="fr-FR" sz="2400" dirty="0"/>
              <a:t>« l’architecte » de l’équipe d’</a:t>
            </a:r>
            <a:r>
              <a:rPr lang="fr-FR" sz="2400" dirty="0" err="1"/>
              <a:t>incepteurs</a:t>
            </a:r>
            <a:r>
              <a:rPr lang="fr-FR" sz="2400" dirty="0"/>
              <a:t> formée par Cobb. </a:t>
            </a:r>
            <a:endParaRPr lang="fr-FR" sz="2400" dirty="0" smtClean="0"/>
          </a:p>
          <a:p>
            <a:pPr algn="just"/>
            <a:r>
              <a:rPr lang="fr-FR" sz="2400" dirty="0" smtClean="0"/>
              <a:t>C’est </a:t>
            </a:r>
            <a:r>
              <a:rPr lang="fr-FR" sz="2400" dirty="0"/>
              <a:t>donc elle qui crée l’architecture des niveaux dans lesquels vont évoluer les autres personnes impliquées dans le rêve, afin que cela paraisse le plus réel </a:t>
            </a:r>
            <a:r>
              <a:rPr lang="fr-FR" sz="2400" dirty="0" smtClean="0"/>
              <a:t>possible.</a:t>
            </a:r>
          </a:p>
        </p:txBody>
      </p:sp>
      <p:pic>
        <p:nvPicPr>
          <p:cNvPr id="4" name="Image 3"/>
          <p:cNvPicPr>
            <a:picLocks noChangeAspect="1"/>
          </p:cNvPicPr>
          <p:nvPr/>
        </p:nvPicPr>
        <p:blipFill>
          <a:blip r:embed="rId2"/>
          <a:stretch>
            <a:fillRect/>
          </a:stretch>
        </p:blipFill>
        <p:spPr>
          <a:xfrm>
            <a:off x="6948264" y="274638"/>
            <a:ext cx="1895475" cy="2828925"/>
          </a:xfrm>
          <a:prstGeom prst="rect">
            <a:avLst/>
          </a:prstGeom>
        </p:spPr>
      </p:pic>
    </p:spTree>
    <p:extLst>
      <p:ext uri="{BB962C8B-B14F-4D97-AF65-F5344CB8AC3E}">
        <p14:creationId xmlns:p14="http://schemas.microsoft.com/office/powerpoint/2010/main" val="262375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611</TotalTime>
  <Words>947</Words>
  <Application>Microsoft Office PowerPoint</Application>
  <PresentationFormat>Affichage à l'écran (4:3)</PresentationFormat>
  <Paragraphs>74</Paragraphs>
  <Slides>20</Slides>
  <Notes>1</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Horizon</vt:lpstr>
      <vt:lpstr>Présentation PowerPoint</vt:lpstr>
      <vt:lpstr>Sommaire</vt:lpstr>
      <vt:lpstr>Le Réalisateur</vt:lpstr>
      <vt:lpstr>RésumE</vt:lpstr>
      <vt:lpstr>Présentation des personnages</vt:lpstr>
      <vt:lpstr> Dom Cobb (Leonardo Di Caprio)</vt:lpstr>
      <vt:lpstr> Mall (Marion Cotillard)</vt:lpstr>
      <vt:lpstr> Fischer (Cillian Murphy)</vt:lpstr>
      <vt:lpstr> Ariane (Ellen Page)</vt:lpstr>
      <vt:lpstr>Eames (Tom Hardy)</vt:lpstr>
      <vt:lpstr>Arthur (Joseph Gordon-Levitt)</vt:lpstr>
      <vt:lpstr>Saito (Ken Watanabe)</vt:lpstr>
      <vt:lpstr>Yusuf (Dileep Rao)</vt:lpstr>
      <vt:lpstr>Déroulement du film </vt:lpstr>
      <vt:lpstr>Présentation PowerPoint</vt:lpstr>
      <vt:lpstr>Le rêve dans inception s’inspire de la théorie de freud </vt:lpstr>
      <vt:lpstr>Les objets</vt:lpstr>
      <vt:lpstr>Rôle des totems</vt:lpstr>
      <vt:lpstr>Le labyrinthe </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Thepaut</dc:creator>
  <cp:lastModifiedBy>Melanie Thepaut</cp:lastModifiedBy>
  <cp:revision>48</cp:revision>
  <dcterms:created xsi:type="dcterms:W3CDTF">2014-03-31T11:54:16Z</dcterms:created>
  <dcterms:modified xsi:type="dcterms:W3CDTF">2014-05-09T08:03:14Z</dcterms:modified>
</cp:coreProperties>
</file>