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1" r:id="rId5"/>
    <p:sldId id="260" r:id="rId6"/>
    <p:sldId id="263" r:id="rId7"/>
    <p:sldId id="262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2366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729C2-8403-4C8F-82D3-D53DDD18506D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86958-7A67-451B-82F5-CCC81D87A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35C3A-4824-4AC3-80FD-066997ADBBF7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53521-A453-4AE3-B006-62E3E5386A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53521-A453-4AE3-B006-62E3E5386A6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A5E202-8962-4E4D-A896-35A5811709FC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8A4AF3-E995-423B-A55D-FAFDA6D5AC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99992" y="620688"/>
            <a:ext cx="4241304" cy="1412728"/>
          </a:xfrm>
        </p:spPr>
        <p:txBody>
          <a:bodyPr/>
          <a:lstStyle/>
          <a:p>
            <a:pPr algn="ctr"/>
            <a:r>
              <a:rPr lang="fr-FR" sz="4400" dirty="0" smtClean="0"/>
              <a:t>Le parti pris des choses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55976" y="3429000"/>
            <a:ext cx="4499992" cy="1101248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Francis Ponge</a:t>
            </a:r>
            <a:endParaRPr lang="fr-FR" sz="3600" b="1" dirty="0"/>
          </a:p>
        </p:txBody>
      </p:sp>
      <p:pic>
        <p:nvPicPr>
          <p:cNvPr id="13314" name="Picture 2" descr="http://ecx.images-amazon.com/images/I/51-iN2xP6y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4223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148064" y="1916832"/>
            <a:ext cx="3790950" cy="2774393"/>
          </a:xfrm>
          <a:prstGeom prst="ellipse">
            <a:avLst/>
          </a:prstGeom>
          <a:ln w="190500" cap="rnd">
            <a:solidFill>
              <a:schemeClr val="tx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4680520" cy="41764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fr-FR" sz="2400" dirty="0" smtClean="0"/>
              <a:t>Nouveau regard sur le savon, objet de la vie quotidienne</a:t>
            </a:r>
          </a:p>
          <a:p>
            <a:pPr algn="just">
              <a:buNone/>
            </a:pPr>
            <a:endParaRPr lang="fr-FR" sz="2400" dirty="0" smtClean="0"/>
          </a:p>
          <a:p>
            <a:pPr algn="just">
              <a:buFont typeface="Wingdings" pitchFamily="2" charset="2"/>
              <a:buChar char="v"/>
            </a:pPr>
            <a:r>
              <a:rPr lang="fr-FR" sz="2400" dirty="0" smtClean="0"/>
              <a:t>Evocation métaphorique du savon </a:t>
            </a:r>
          </a:p>
          <a:p>
            <a:pPr algn="just">
              <a:buFont typeface="Wingdings" pitchFamily="2" charset="2"/>
              <a:buChar char="v"/>
            </a:pPr>
            <a:endParaRPr lang="fr-FR" sz="2400" dirty="0" smtClean="0"/>
          </a:p>
          <a:p>
            <a:pPr algn="just">
              <a:buFont typeface="Wingdings" pitchFamily="2" charset="2"/>
              <a:buChar char="v"/>
            </a:pPr>
            <a:r>
              <a:rPr lang="fr-FR" sz="2400" dirty="0" smtClean="0"/>
              <a:t>Ponge donne une valeur humaine à cet objet</a:t>
            </a:r>
          </a:p>
          <a:p>
            <a:pPr>
              <a:buFont typeface="Wingdings" pitchFamily="2" charset="2"/>
              <a:buChar char="v"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11560" y="1628800"/>
            <a:ext cx="7239000" cy="667456"/>
          </a:xfrm>
        </p:spPr>
        <p:txBody>
          <a:bodyPr>
            <a:normAutofit/>
          </a:bodyPr>
          <a:lstStyle/>
          <a:p>
            <a:r>
              <a:rPr lang="fr-FR" sz="2400" dirty="0" smtClean="0"/>
              <a:t>http://www.espacefrancais.com</a:t>
            </a:r>
          </a:p>
          <a:p>
            <a:endParaRPr lang="fr-FR" sz="24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98336"/>
          </a:xfrm>
        </p:spPr>
        <p:txBody>
          <a:bodyPr/>
          <a:lstStyle/>
          <a:p>
            <a:pPr algn="ctr"/>
            <a:r>
              <a:rPr lang="fr-FR" b="0" cap="none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Sources</a:t>
            </a:r>
            <a:endParaRPr lang="fr-FR" b="0" cap="none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611560" y="2564904"/>
            <a:ext cx="7239000" cy="6674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fr-FR" sz="2400" dirty="0"/>
              <a:t>http://www.alalettre.com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611560" y="3356992"/>
            <a:ext cx="7239000" cy="6674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fr-FR" sz="2400" dirty="0"/>
              <a:t>http://fr.wikipedia.org/wiki/Le_Parti_pris_des_choses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dre 8"/>
          <p:cNvSpPr/>
          <p:nvPr/>
        </p:nvSpPr>
        <p:spPr>
          <a:xfrm>
            <a:off x="1043608" y="4725144"/>
            <a:ext cx="6264696" cy="1368152"/>
          </a:xfrm>
          <a:prstGeom prst="frame">
            <a:avLst/>
          </a:prstGeom>
          <a:solidFill>
            <a:schemeClr val="tx2">
              <a:lumMod val="75000"/>
            </a:schemeClr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Mélanie DOS SANTOS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&amp;</a:t>
            </a:r>
            <a:r>
              <a:rPr lang="fr-FR" sz="2000" dirty="0" smtClean="0">
                <a:solidFill>
                  <a:schemeClr val="tx1"/>
                </a:solidFill>
              </a:rPr>
              <a:t> Houda BERNI ZAIM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2088232" cy="2736304"/>
          </a:xfrm>
        </p:spPr>
        <p:txBody>
          <a:bodyPr/>
          <a:lstStyle/>
          <a:p>
            <a:pPr algn="ctr"/>
            <a:r>
              <a:rPr lang="fr-FR" dirty="0" smtClean="0"/>
              <a:t>P</a:t>
            </a:r>
            <a:br>
              <a:rPr lang="fr-FR" dirty="0" smtClean="0"/>
            </a:br>
            <a:r>
              <a:rPr lang="fr-FR" dirty="0" smtClean="0"/>
              <a:t>l</a:t>
            </a:r>
            <a:br>
              <a:rPr lang="fr-FR" dirty="0" smtClean="0"/>
            </a:br>
            <a:r>
              <a:rPr lang="fr-FR" dirty="0" smtClean="0"/>
              <a:t>a</a:t>
            </a:r>
            <a:br>
              <a:rPr lang="fr-FR" dirty="0" smtClean="0"/>
            </a:b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3203848" y="404664"/>
            <a:ext cx="5328592" cy="5976664"/>
          </a:xfrm>
        </p:spPr>
        <p:txBody>
          <a:bodyPr>
            <a:normAutofit/>
          </a:bodyPr>
          <a:lstStyle/>
          <a:p>
            <a:pPr marL="571500" indent="-571500" algn="l">
              <a:buAutoNum type="romanUcPeriod"/>
            </a:pPr>
            <a:endParaRPr lang="fr-FR" sz="2800" dirty="0" smtClean="0">
              <a:ln w="18415" cmpd="sng">
                <a:solidFill>
                  <a:schemeClr val="bg2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71500" indent="-571500" algn="l">
              <a:buAutoNum type="romanUcPeriod"/>
            </a:pPr>
            <a:endParaRPr lang="fr-FR" sz="2800" dirty="0" smtClean="0">
              <a:ln w="18415" cmpd="sng">
                <a:solidFill>
                  <a:schemeClr val="bg2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71500" indent="-571500" algn="l">
              <a:buAutoNum type="romanUcPeriod"/>
            </a:pPr>
            <a:endParaRPr lang="fr-FR" sz="2800" dirty="0" smtClean="0">
              <a:ln w="18415" cmpd="sng">
                <a:solidFill>
                  <a:schemeClr val="bg2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71500" indent="-571500" algn="l">
              <a:buAutoNum type="romanUcPeriod"/>
            </a:pPr>
            <a:r>
              <a:rPr lang="fr-FR" sz="2800" dirty="0" smtClean="0">
                <a:ln w="18415" cmpd="sng">
                  <a:solidFill>
                    <a:schemeClr val="bg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Présentation de l’auteur</a:t>
            </a:r>
          </a:p>
          <a:p>
            <a:pPr marL="571500" indent="-571500" algn="l">
              <a:buAutoNum type="romanUcPeriod"/>
            </a:pPr>
            <a:endParaRPr lang="fr-FR" sz="2800" dirty="0" smtClean="0">
              <a:ln w="18415" cmpd="sng">
                <a:solidFill>
                  <a:schemeClr val="bg2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71500" indent="-571500" algn="l">
              <a:buAutoNum type="romanUcPeriod"/>
            </a:pPr>
            <a:r>
              <a:rPr lang="fr-FR" sz="2800" dirty="0" smtClean="0">
                <a:ln w="18415" cmpd="sng">
                  <a:solidFill>
                    <a:schemeClr val="bg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Présentation de l’œuvre</a:t>
            </a:r>
          </a:p>
          <a:p>
            <a:pPr marL="571500" indent="-571500" algn="l">
              <a:buAutoNum type="romanUcPeriod"/>
            </a:pPr>
            <a:endParaRPr lang="fr-FR" sz="2800" dirty="0" smtClean="0">
              <a:ln w="18415" cmpd="sng">
                <a:solidFill>
                  <a:schemeClr val="bg2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71500" indent="-571500" algn="l">
              <a:buAutoNum type="romanUcPeriod"/>
            </a:pPr>
            <a:r>
              <a:rPr lang="fr-FR" sz="2800" dirty="0" smtClean="0">
                <a:ln w="18415" cmpd="sng">
                  <a:solidFill>
                    <a:schemeClr val="bg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Extrait de l’œuvre </a:t>
            </a:r>
          </a:p>
          <a:p>
            <a:pPr marL="571500" indent="-571500" algn="ctr"/>
            <a:r>
              <a:rPr lang="fr-FR" sz="2800" dirty="0" smtClean="0">
                <a:ln w="18415" cmpd="sng">
                  <a:solidFill>
                    <a:schemeClr val="bg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 Le pain » &amp; « Le savon »</a:t>
            </a:r>
            <a:endParaRPr lang="fr-FR" sz="2800" dirty="0">
              <a:ln w="18415" cmpd="sng">
                <a:solidFill>
                  <a:schemeClr val="bg2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itre 5"/>
          <p:cNvSpPr txBox="1">
            <a:spLocks/>
          </p:cNvSpPr>
          <p:nvPr/>
        </p:nvSpPr>
        <p:spPr>
          <a:xfrm>
            <a:off x="3131840" y="260648"/>
            <a:ext cx="5472608" cy="273630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98336"/>
          </a:xfrm>
        </p:spPr>
        <p:txBody>
          <a:bodyPr/>
          <a:lstStyle/>
          <a:p>
            <a:pPr algn="ctr"/>
            <a:r>
              <a:rPr lang="fr-FR" b="0" cap="none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Francis Ponge</a:t>
            </a:r>
            <a:endParaRPr lang="fr-FR" b="0" cap="none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Poète français contemporain né en 1899 et mort en 1988</a:t>
            </a:r>
            <a:endParaRPr lang="fr-FR" sz="28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Prix national de poésie en 1981</a:t>
            </a:r>
          </a:p>
          <a:p>
            <a:endParaRPr lang="fr-FR" sz="2400" dirty="0" smtClean="0"/>
          </a:p>
          <a:p>
            <a:r>
              <a:rPr lang="fr-FR" sz="2400" dirty="0" smtClean="0"/>
              <a:t>Mouvement littéraire: </a:t>
            </a:r>
          </a:p>
          <a:p>
            <a:pPr>
              <a:buNone/>
            </a:pPr>
            <a:r>
              <a:rPr lang="fr-FR" sz="2400" dirty="0" smtClean="0"/>
              <a:t>      Le surréalisme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En 1942 Publication du livre </a:t>
            </a:r>
          </a:p>
          <a:p>
            <a:pPr>
              <a:buNone/>
            </a:pPr>
            <a:r>
              <a:rPr lang="fr-FR" sz="2400" i="1" dirty="0" smtClean="0"/>
              <a:t>   Le parti pris des choses</a:t>
            </a:r>
          </a:p>
          <a:p>
            <a:endParaRPr lang="fr-FR" sz="2400" i="1" dirty="0" smtClean="0"/>
          </a:p>
          <a:p>
            <a:r>
              <a:rPr lang="fr-FR" sz="2400" dirty="0" smtClean="0"/>
              <a:t>Le Savon 1967</a:t>
            </a:r>
          </a:p>
          <a:p>
            <a:pPr>
              <a:buNone/>
            </a:pPr>
            <a:endParaRPr lang="fr-FR" sz="2400" dirty="0" smtClean="0"/>
          </a:p>
        </p:txBody>
      </p:sp>
      <p:pic>
        <p:nvPicPr>
          <p:cNvPr id="4" name="Espace réservé du contenu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2348880"/>
            <a:ext cx="3384376" cy="3384376"/>
          </a:xfrm>
          <a:prstGeom prst="ellipse">
            <a:avLst/>
          </a:prstGeom>
          <a:ln w="190500" cap="rnd">
            <a:solidFill>
              <a:schemeClr val="tx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Mai 1923 , mort de son père et incapacité d’exprimer sa détresse</a:t>
            </a:r>
          </a:p>
          <a:p>
            <a:endParaRPr lang="fr-FR" sz="2400" dirty="0" smtClean="0"/>
          </a:p>
          <a:p>
            <a:r>
              <a:rPr lang="fr-FR" sz="2400" dirty="0" smtClean="0"/>
              <a:t>Double échec à l’oral de concours universitaires</a:t>
            </a:r>
          </a:p>
          <a:p>
            <a:endParaRPr lang="fr-FR" sz="2400" dirty="0" smtClean="0"/>
          </a:p>
          <a:p>
            <a:pPr algn="just">
              <a:buNone/>
            </a:pPr>
            <a:r>
              <a:rPr lang="fr-FR" sz="2400" dirty="0" smtClean="0"/>
              <a:t>  </a:t>
            </a:r>
          </a:p>
          <a:p>
            <a:pPr algn="just">
              <a:buNone/>
            </a:pPr>
            <a:r>
              <a:rPr lang="fr-FR" sz="2400" dirty="0" smtClean="0"/>
              <a:t>   A la fin des années 20, Ponge se tourne délibérément vers le monde tangible, stable et rassurant des objets</a:t>
            </a:r>
            <a:endParaRPr lang="fr-FR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2952328" cy="576064"/>
          </a:xfrm>
        </p:spPr>
        <p:txBody>
          <a:bodyPr>
            <a:normAutofit/>
          </a:bodyPr>
          <a:lstStyle/>
          <a:p>
            <a:pPr algn="ctr"/>
            <a:r>
              <a:rPr lang="fr-FR" sz="2800" b="0" cap="none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Francis Ponge</a:t>
            </a:r>
            <a:endParaRPr lang="fr-FR" sz="2800" b="0" cap="none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23728" y="908720"/>
            <a:ext cx="4824536" cy="43204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fr-FR" sz="2800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la douleur au monde muet</a:t>
            </a:r>
            <a:endParaRPr kumimoji="0" lang="fr-FR" sz="2800" i="0" u="none" strike="noStrike" kern="1200" normalizeH="0" baseline="0" noProof="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Espace réservé du contenu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260648"/>
            <a:ext cx="1512168" cy="1512168"/>
          </a:xfrm>
          <a:prstGeom prst="ellipse">
            <a:avLst/>
          </a:prstGeom>
          <a:ln w="190500" cap="rnd">
            <a:solidFill>
              <a:schemeClr val="tx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8" name="Connecteur droit avec flèche 7"/>
          <p:cNvCxnSpPr/>
          <p:nvPr/>
        </p:nvCxnSpPr>
        <p:spPr>
          <a:xfrm>
            <a:off x="3851920" y="3429000"/>
            <a:ext cx="0" cy="72008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9000" dist="25400" dir="5400000" rotWithShape="0">
              <a:schemeClr val="accent2">
                <a:shade val="33000"/>
                <a:alpha val="83000"/>
              </a:scheme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7239000" cy="511496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Recueil de poèmes en prose publié en 1942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Une nouvelle dimension des objets</a:t>
            </a:r>
          </a:p>
          <a:p>
            <a:endParaRPr lang="fr-FR" sz="2400" dirty="0" smtClean="0"/>
          </a:p>
          <a:p>
            <a:r>
              <a:rPr lang="fr-FR" sz="2400" dirty="0" smtClean="0"/>
              <a:t>Titre paradoxal car ''les choses'', objets sans conscience, ne peuvent prendre de parti</a:t>
            </a:r>
          </a:p>
          <a:p>
            <a:endParaRPr lang="fr-FR" sz="2400" dirty="0" smtClean="0"/>
          </a:p>
          <a:p>
            <a:r>
              <a:rPr lang="fr-FR" sz="2400" dirty="0" smtClean="0"/>
              <a:t>Rendre compte de la beauté des objets du quotidien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98336"/>
          </a:xfrm>
        </p:spPr>
        <p:txBody>
          <a:bodyPr/>
          <a:lstStyle/>
          <a:p>
            <a:pPr algn="ctr"/>
            <a:r>
              <a:rPr lang="fr-FR" b="0" cap="none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 parti pris des choses</a:t>
            </a:r>
            <a:endParaRPr lang="fr-FR" b="0" cap="none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8" name="Picture 2" descr="http://www.mollat.com/cache/Couvertures/97827011563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5873" y="404664"/>
            <a:ext cx="1618615" cy="23267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 rot="20334982">
            <a:off x="33854" y="306280"/>
            <a:ext cx="1800200" cy="523220"/>
          </a:xfrm>
          <a:prstGeom prst="rect">
            <a:avLst/>
          </a:prstGeom>
          <a:noFill/>
          <a:effectLst>
            <a:outerShdw blurRad="762000" dist="50800" dir="5400000" algn="ctr" rotWithShape="0">
              <a:srgbClr val="000000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 pain</a:t>
            </a:r>
          </a:p>
        </p:txBody>
      </p:sp>
      <p:sp>
        <p:nvSpPr>
          <p:cNvPr id="8" name="Rectangle 7"/>
          <p:cNvSpPr/>
          <p:nvPr/>
        </p:nvSpPr>
        <p:spPr>
          <a:xfrm rot="20334982">
            <a:off x="7232445" y="4224914"/>
            <a:ext cx="1800200" cy="954107"/>
          </a:xfrm>
          <a:prstGeom prst="rect">
            <a:avLst/>
          </a:prstGeom>
          <a:noFill/>
          <a:effectLst>
            <a:outerShdw blurRad="762000" dist="50800" dir="5400000" algn="ctr" rotWithShape="0">
              <a:srgbClr val="000000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cigarette</a:t>
            </a:r>
            <a:endParaRPr lang="fr-FR" sz="2800" b="1" dirty="0">
              <a:ln w="18000">
                <a:solidFill>
                  <a:schemeClr val="tx2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279179">
            <a:off x="5469613" y="5754571"/>
            <a:ext cx="1800200" cy="523220"/>
          </a:xfrm>
          <a:prstGeom prst="rect">
            <a:avLst/>
          </a:prstGeom>
          <a:noFill/>
          <a:effectLst>
            <a:outerShdw blurRad="762000" dist="50800" dir="5400000" algn="ctr" rotWithShape="0">
              <a:srgbClr val="000000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L’huître </a:t>
            </a:r>
            <a:endParaRPr lang="fr-FR" sz="2800" b="1" dirty="0">
              <a:ln w="18000">
                <a:solidFill>
                  <a:schemeClr val="tx2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20334982">
            <a:off x="6735407" y="2690071"/>
            <a:ext cx="2394637" cy="523220"/>
          </a:xfrm>
          <a:prstGeom prst="rect">
            <a:avLst/>
          </a:prstGeom>
          <a:noFill/>
          <a:effectLst>
            <a:outerShdw blurRad="762000" dist="50800" dir="5400000" algn="ctr" rotWithShape="0">
              <a:srgbClr val="000000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mousse</a:t>
            </a:r>
            <a:endParaRPr lang="fr-FR" sz="2800" b="1" dirty="0">
              <a:ln w="18000">
                <a:solidFill>
                  <a:schemeClr val="tx2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773634">
            <a:off x="1295314" y="5567474"/>
            <a:ext cx="1800200" cy="523220"/>
          </a:xfrm>
          <a:prstGeom prst="rect">
            <a:avLst/>
          </a:prstGeom>
          <a:noFill/>
          <a:effectLst>
            <a:outerShdw blurRad="762000" dist="50800" dir="5400000" algn="ctr" rotWithShape="0">
              <a:srgbClr val="000000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 savon</a:t>
            </a:r>
            <a:endParaRPr lang="fr-FR" sz="2800" b="1" dirty="0">
              <a:ln w="18000">
                <a:solidFill>
                  <a:schemeClr val="tx2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931617">
            <a:off x="4924304" y="1554296"/>
            <a:ext cx="3810242" cy="461665"/>
          </a:xfrm>
          <a:prstGeom prst="rect">
            <a:avLst/>
          </a:prstGeom>
          <a:noFill/>
          <a:effectLst>
            <a:outerShdw blurRad="762000" dist="50800" dir="5400000" algn="ctr" rotWithShape="0">
              <a:srgbClr val="000000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 morceau de viande</a:t>
            </a:r>
            <a:endParaRPr lang="fr-FR" sz="2400" b="1" dirty="0">
              <a:ln w="18000">
                <a:solidFill>
                  <a:schemeClr val="tx2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980728"/>
            <a:ext cx="7239000" cy="5547016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Ponge donne des intentions et une volonté aux objets et aux choses</a:t>
            </a:r>
          </a:p>
          <a:p>
            <a:pPr algn="just">
              <a:buNone/>
            </a:pPr>
            <a:endParaRPr lang="fr-FR" sz="2400" dirty="0" smtClean="0"/>
          </a:p>
          <a:p>
            <a:pPr algn="just"/>
            <a:r>
              <a:rPr lang="fr-FR" sz="2400" dirty="0" smtClean="0"/>
              <a:t>Il utilise les images, métaphores, comparaisons, pour mettre en avant l'originalité de ses descriptions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Abandonner le coté subjectif humain, donner l'initiative aux choses, aider les objets à s'exprimer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Finalité: parvenir à une leçon et renouveler notre perception du monde</a:t>
            </a:r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 rot="690083">
            <a:off x="1797542" y="306280"/>
            <a:ext cx="1800200" cy="523220"/>
          </a:xfrm>
          <a:prstGeom prst="rect">
            <a:avLst/>
          </a:prstGeom>
          <a:noFill/>
          <a:effectLst>
            <a:outerShdw blurRad="762000" dist="50800" dir="11640000" algn="ctr" rotWithShape="0">
              <a:srgbClr val="000000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bougie</a:t>
            </a:r>
            <a:endParaRPr lang="fr-FR" sz="2800" b="1" dirty="0">
              <a:ln w="18000">
                <a:solidFill>
                  <a:schemeClr val="tx2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1140955">
            <a:off x="4814840" y="306146"/>
            <a:ext cx="1800200" cy="523220"/>
          </a:xfrm>
          <a:prstGeom prst="rect">
            <a:avLst/>
          </a:prstGeom>
          <a:noFill/>
          <a:effectLst>
            <a:outerShdw blurRad="762000" dir="11100000" algn="ctr" rotWithShape="0">
              <a:srgbClr val="000000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 cageot</a:t>
            </a:r>
            <a:endParaRPr lang="fr-FR" sz="2800" b="1" dirty="0">
              <a:ln w="18000">
                <a:solidFill>
                  <a:schemeClr val="tx2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1140955">
            <a:off x="5462913" y="5994777"/>
            <a:ext cx="1800200" cy="523220"/>
          </a:xfrm>
          <a:prstGeom prst="rect">
            <a:avLst/>
          </a:prstGeom>
          <a:noFill/>
          <a:effectLst>
            <a:outerShdw blurRad="762000" dir="11100000" algn="ctr" rotWithShape="0">
              <a:srgbClr val="000000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L’orange</a:t>
            </a:r>
            <a:endParaRPr lang="fr-FR" sz="2800" b="1" dirty="0">
              <a:ln w="18000">
                <a:solidFill>
                  <a:schemeClr val="tx2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2532" name="Picture 4" descr="http://static.ladepeche.fr/content/media/image/350/2011/12/03/20111203183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661248"/>
            <a:ext cx="1574673" cy="1196752"/>
          </a:xfrm>
          <a:prstGeom prst="rect">
            <a:avLst/>
          </a:prstGeom>
          <a:noFill/>
        </p:spPr>
      </p:pic>
      <p:pic>
        <p:nvPicPr>
          <p:cNvPr id="22538" name="Picture 10" descr="http://www.paroissedegazeran-catholique-yvelines.cef.fr/images/2011/lum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936104" cy="1304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27784" y="980728"/>
            <a:ext cx="3312368" cy="626328"/>
          </a:xfrm>
        </p:spPr>
        <p:txBody>
          <a:bodyPr/>
          <a:lstStyle/>
          <a:p>
            <a:pPr algn="ctr"/>
            <a:r>
              <a:rPr lang="fr-FR" dirty="0" smtClean="0"/>
              <a:t>Le pain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11560" y="260648"/>
            <a:ext cx="7239000" cy="698336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8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Extrait du recueil </a:t>
            </a:r>
            <a:endParaRPr kumimoji="0" lang="fr-FR" sz="3800" b="0" i="0" u="none" strike="noStrike" kern="1200" cap="none" spc="0" normalizeH="0" baseline="0" noProof="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9416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fr-FR" sz="3600" dirty="0" smtClean="0">
                <a:latin typeface="French Script MT" pitchFamily="66" charset="0"/>
              </a:rPr>
              <a:t>« … Lorsque </a:t>
            </a:r>
            <a:r>
              <a:rPr lang="fr-FR" sz="3600" dirty="0">
                <a:latin typeface="French Script MT" pitchFamily="66" charset="0"/>
              </a:rPr>
              <a:t>le pain rassit ces fleurs fanent et se rétrécissent : elles se détachent alors les unes des autres, et la masse en devient friable… Mais brisons-la : car le pain doit être dans notre bouche moins objet de respect que de consommation</a:t>
            </a:r>
            <a:r>
              <a:rPr lang="fr-FR" sz="3600" dirty="0" smtClean="0">
                <a:latin typeface="French Script MT" pitchFamily="66" charset="0"/>
              </a:rPr>
              <a:t>. »</a:t>
            </a:r>
            <a:endParaRPr lang="fr-FR" sz="3600" dirty="0">
              <a:latin typeface="French Script MT" pitchFamily="66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96" t="5316" r="4742" b="5833"/>
          <a:stretch/>
        </p:blipFill>
        <p:spPr>
          <a:xfrm>
            <a:off x="3203848" y="4941168"/>
            <a:ext cx="1930400" cy="17126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4581128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tx2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Qu’y a-t-il de plus prosaïque que le pain, base de notre alimentation ?</a:t>
            </a:r>
          </a:p>
        </p:txBody>
      </p: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4536504" cy="6051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Une description soigneuse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Evocation métaphorique du pain </a:t>
            </a:r>
          </a:p>
          <a:p>
            <a:pPr>
              <a:buFont typeface="Wingdings" pitchFamily="2" charset="2"/>
              <a:buChar char="v"/>
            </a:pPr>
            <a:endParaRPr lang="fr-FR" sz="2400" dirty="0" smtClean="0"/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Ponge compare le pain à l’univers</a:t>
            </a:r>
          </a:p>
          <a:p>
            <a:pPr>
              <a:buFont typeface="Wingdings" pitchFamily="2" charset="2"/>
              <a:buChar char="v"/>
            </a:pPr>
            <a:endParaRPr lang="fr-FR" sz="2400" dirty="0" smtClean="0"/>
          </a:p>
          <a:p>
            <a:pPr algn="just">
              <a:buFont typeface="Wingdings" pitchFamily="2" charset="2"/>
              <a:buChar char="v"/>
            </a:pPr>
            <a:r>
              <a:rPr lang="fr-FR" sz="2400" dirty="0" smtClean="0"/>
              <a:t>Par l’imagination poétique, Ponge contourne la réalité de l’objet quotidien pour nous </a:t>
            </a:r>
            <a:r>
              <a:rPr lang="fr-FR" sz="2400" dirty="0" smtClean="0"/>
              <a:t>en faire saisir </a:t>
            </a:r>
            <a:r>
              <a:rPr lang="fr-FR" sz="2400" dirty="0" smtClean="0"/>
              <a:t>tout le prix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  <p:pic>
        <p:nvPicPr>
          <p:cNvPr id="24578" name="Picture 2" descr="http://femmes.orange.fr/Images/forme_ligne/regime_nutrition/9e9a02e7c0efb8e6cd7ee8586d42c7e7-orig-398x3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060848"/>
            <a:ext cx="3790950" cy="2952751"/>
          </a:xfrm>
          <a:prstGeom prst="ellipse">
            <a:avLst/>
          </a:prstGeom>
          <a:ln w="190500" cap="rnd">
            <a:solidFill>
              <a:schemeClr val="tx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476672"/>
            <a:ext cx="3960440" cy="720080"/>
          </a:xfrm>
        </p:spPr>
        <p:txBody>
          <a:bodyPr/>
          <a:lstStyle/>
          <a:p>
            <a:pPr algn="ctr"/>
            <a:r>
              <a:rPr lang="fr-FR" dirty="0" smtClean="0"/>
              <a:t>Le savon</a:t>
            </a:r>
            <a:endParaRPr lang="fr-FR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67544" y="1412776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fr-FR" sz="3200" dirty="0" smtClean="0">
                <a:latin typeface="French Script MT" panose="03020402040607040605" pitchFamily="66" charset="0"/>
              </a:rPr>
              <a:t>« Si </a:t>
            </a:r>
            <a:r>
              <a:rPr lang="fr-FR" sz="3200" dirty="0">
                <a:latin typeface="French Script MT" panose="03020402040607040605" pitchFamily="66" charset="0"/>
              </a:rPr>
              <a:t>je m'en frotte les mains, le savon écume, jubile... Plus il les rend complaisantes, souples, liantes, ductiles, plus il bave, plus sa rage devient volumineuse et nacrée... Pierre magique </a:t>
            </a:r>
            <a:r>
              <a:rPr lang="fr-FR" sz="3200" dirty="0" smtClean="0">
                <a:latin typeface="French Script MT" panose="03020402040607040605" pitchFamily="66" charset="0"/>
              </a:rPr>
              <a:t>! »</a:t>
            </a:r>
            <a:endParaRPr lang="fr-FR" sz="3200" dirty="0">
              <a:latin typeface="French Script MT" panose="03020402040607040605" pitchFamily="66" charset="0"/>
            </a:endParaRPr>
          </a:p>
        </p:txBody>
      </p:sp>
      <p:pic>
        <p:nvPicPr>
          <p:cNvPr id="25602" name="Picture 2" descr="http://www.labelletoilette.fr/media/catalog/product/S/a/Savon-artisanal-provence-Ros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573016"/>
            <a:ext cx="3847068" cy="2489176"/>
          </a:xfrm>
          <a:prstGeom prst="rect">
            <a:avLst/>
          </a:prstGeom>
          <a:noFill/>
        </p:spPr>
      </p:pic>
      <p:pic>
        <p:nvPicPr>
          <p:cNvPr id="7" name="Image 6" descr="K:\22723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96952"/>
            <a:ext cx="2736304" cy="3672408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6|1.4|1.9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4|3.7|2.9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4|1.3|1.6|2.5|2.4|4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9|5.2|2.4|2.1|3.7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|2.2|2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2|1.5|2.4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6|2.3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503</TotalTime>
  <Words>327</Words>
  <Application>Microsoft Office PowerPoint</Application>
  <PresentationFormat>Affichage à l'écran (4:3)</PresentationFormat>
  <Paragraphs>84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Opulent</vt:lpstr>
      <vt:lpstr>Le parti pris des choses</vt:lpstr>
      <vt:lpstr>P l a n</vt:lpstr>
      <vt:lpstr>Francis Ponge</vt:lpstr>
      <vt:lpstr>Francis Ponge</vt:lpstr>
      <vt:lpstr>Le parti pris des choses</vt:lpstr>
      <vt:lpstr>Diapositive 6</vt:lpstr>
      <vt:lpstr>Le pain</vt:lpstr>
      <vt:lpstr>Diapositive 8</vt:lpstr>
      <vt:lpstr>Le savon</vt:lpstr>
      <vt:lpstr>Diapositive 10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FRANCIS ponge</dc:title>
  <dc:creator>Mon Pc</dc:creator>
  <cp:lastModifiedBy>Mon Pc</cp:lastModifiedBy>
  <cp:revision>52</cp:revision>
  <dcterms:created xsi:type="dcterms:W3CDTF">2014-05-08T10:56:53Z</dcterms:created>
  <dcterms:modified xsi:type="dcterms:W3CDTF">2014-05-08T21:10:39Z</dcterms:modified>
</cp:coreProperties>
</file>