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p:cViewPr varScale="1">
        <p:scale>
          <a:sx n="103" d="100"/>
          <a:sy n="103" d="100"/>
        </p:scale>
        <p:origin x="144" y="108"/>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75668-4DB3-42A3-9F25-3041211A0795}" type="datetimeFigureOut">
              <a:rPr lang="fr-FR" smtClean="0"/>
              <a:t>22/05/2016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2A36E-0A61-4296-AA15-77CE2B4DFF31}" type="slidenum">
              <a:rPr lang="fr-FR" smtClean="0"/>
              <a:t>‹N°›</a:t>
            </a:fld>
            <a:endParaRPr lang="fr-FR"/>
          </a:p>
        </p:txBody>
      </p:sp>
    </p:spTree>
    <p:extLst>
      <p:ext uri="{BB962C8B-B14F-4D97-AF65-F5344CB8AC3E}">
        <p14:creationId xmlns:p14="http://schemas.microsoft.com/office/powerpoint/2010/main" val="91622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92A36E-0A61-4296-AA15-77CE2B4DFF31}" type="slidenum">
              <a:rPr lang="fr-FR" smtClean="0"/>
              <a:t>3</a:t>
            </a:fld>
            <a:endParaRPr lang="fr-FR"/>
          </a:p>
        </p:txBody>
      </p:sp>
    </p:spTree>
    <p:extLst>
      <p:ext uri="{BB962C8B-B14F-4D97-AF65-F5344CB8AC3E}">
        <p14:creationId xmlns:p14="http://schemas.microsoft.com/office/powerpoint/2010/main" val="276879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92A36E-0A61-4296-AA15-77CE2B4DFF31}" type="slidenum">
              <a:rPr lang="fr-FR" smtClean="0"/>
              <a:t>5</a:t>
            </a:fld>
            <a:endParaRPr lang="fr-FR"/>
          </a:p>
        </p:txBody>
      </p:sp>
    </p:spTree>
    <p:extLst>
      <p:ext uri="{BB962C8B-B14F-4D97-AF65-F5344CB8AC3E}">
        <p14:creationId xmlns:p14="http://schemas.microsoft.com/office/powerpoint/2010/main" val="325856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F92A36E-0A61-4296-AA15-77CE2B4DFF31}" type="slidenum">
              <a:rPr lang="fr-FR" smtClean="0"/>
              <a:t>10</a:t>
            </a:fld>
            <a:endParaRPr lang="fr-FR"/>
          </a:p>
        </p:txBody>
      </p:sp>
    </p:spTree>
    <p:extLst>
      <p:ext uri="{BB962C8B-B14F-4D97-AF65-F5344CB8AC3E}">
        <p14:creationId xmlns:p14="http://schemas.microsoft.com/office/powerpoint/2010/main" val="412733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339838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97349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6F7CB4A-A5CA-472C-AF27-1ED7DF25B5BF}"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666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B5A20BC-C16E-4151-BAC6-7D7892C7D1AB}" type="datetimeFigureOut">
              <a:rPr lang="fr-FR" smtClean="0"/>
              <a:t>22/05/2016</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138242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B5A20BC-C16E-4151-BAC6-7D7892C7D1AB}" type="datetimeFigureOut">
              <a:rPr lang="fr-FR" smtClean="0"/>
              <a:t>22/05/2016</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F7CB4A-A5CA-472C-AF27-1ED7DF25B5BF}"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409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B5A20BC-C16E-4151-BAC6-7D7892C7D1AB}" type="datetimeFigureOut">
              <a:rPr lang="fr-FR" smtClean="0"/>
              <a:t>22/05/2016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301822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289812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200883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275064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B5A20BC-C16E-4151-BAC6-7D7892C7D1AB}" type="datetimeFigureOut">
              <a:rPr lang="fr-FR" smtClean="0"/>
              <a:t>22/05/2016</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42530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B5A20BC-C16E-4151-BAC6-7D7892C7D1AB}" type="datetimeFigureOut">
              <a:rPr lang="fr-FR" smtClean="0"/>
              <a:t>22/05/2016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313608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B5A20BC-C16E-4151-BAC6-7D7892C7D1AB}" type="datetimeFigureOut">
              <a:rPr lang="fr-FR" smtClean="0"/>
              <a:t>22/05/2016</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315312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B5A20BC-C16E-4151-BAC6-7D7892C7D1AB}" type="datetimeFigureOut">
              <a:rPr lang="fr-FR" smtClean="0"/>
              <a:t>22/05/2016</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66838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A20BC-C16E-4151-BAC6-7D7892C7D1AB}" type="datetimeFigureOut">
              <a:rPr lang="fr-FR" smtClean="0"/>
              <a:t>22/05/2016</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38115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B5A20BC-C16E-4151-BAC6-7D7892C7D1AB}" type="datetimeFigureOut">
              <a:rPr lang="fr-FR" smtClean="0"/>
              <a:t>22/05/2016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399870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B5A20BC-C16E-4151-BAC6-7D7892C7D1AB}" type="datetimeFigureOut">
              <a:rPr lang="fr-FR" smtClean="0"/>
              <a:t>22/05/2016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F7CB4A-A5CA-472C-AF27-1ED7DF25B5BF}" type="slidenum">
              <a:rPr lang="fr-FR" smtClean="0"/>
              <a:t>‹N°›</a:t>
            </a:fld>
            <a:endParaRPr lang="fr-FR"/>
          </a:p>
        </p:txBody>
      </p:sp>
    </p:spTree>
    <p:extLst>
      <p:ext uri="{BB962C8B-B14F-4D97-AF65-F5344CB8AC3E}">
        <p14:creationId xmlns:p14="http://schemas.microsoft.com/office/powerpoint/2010/main" val="209344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B5A20BC-C16E-4151-BAC6-7D7892C7D1AB}" type="datetimeFigureOut">
              <a:rPr lang="fr-FR" smtClean="0"/>
              <a:t>22/05/2016</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6F7CB4A-A5CA-472C-AF27-1ED7DF25B5BF}" type="slidenum">
              <a:rPr lang="fr-FR" smtClean="0"/>
              <a:t>‹N°›</a:t>
            </a:fld>
            <a:endParaRPr lang="fr-FR"/>
          </a:p>
        </p:txBody>
      </p:sp>
    </p:spTree>
    <p:extLst>
      <p:ext uri="{BB962C8B-B14F-4D97-AF65-F5344CB8AC3E}">
        <p14:creationId xmlns:p14="http://schemas.microsoft.com/office/powerpoint/2010/main" val="1673056097"/>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 id="2147484545" r:id="rId15"/>
    <p:sldLayoutId id="214748454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atianaderosna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ZoneTexte 3"/>
          <p:cNvSpPr txBox="1"/>
          <p:nvPr/>
        </p:nvSpPr>
        <p:spPr>
          <a:xfrm>
            <a:off x="2411760" y="548680"/>
            <a:ext cx="5544616" cy="1384995"/>
          </a:xfrm>
          <a:prstGeom prst="rect">
            <a:avLst/>
          </a:prstGeom>
          <a:noFill/>
        </p:spPr>
        <p:txBody>
          <a:bodyPr wrap="square" rtlCol="0">
            <a:spAutoFit/>
          </a:bodyPr>
          <a:lstStyle/>
          <a:p>
            <a:pPr algn="ctr"/>
            <a:r>
              <a:rPr lang="fr-FR" sz="2800" b="1" i="1" dirty="0" smtClean="0">
                <a:latin typeface="Lucida Calligraphy" panose="03010101010101010101" pitchFamily="66" charset="0"/>
              </a:rPr>
              <a:t>Culture générale et expression </a:t>
            </a:r>
          </a:p>
          <a:p>
            <a:pPr algn="ctr"/>
            <a:endParaRPr lang="fr-FR" sz="2800" b="1" i="1" dirty="0">
              <a:latin typeface="Lucida Calligraphy" panose="03010101010101010101" pitchFamily="66" charset="0"/>
            </a:endParaRPr>
          </a:p>
        </p:txBody>
      </p:sp>
    </p:spTree>
    <p:extLst>
      <p:ext uri="{BB962C8B-B14F-4D97-AF65-F5344CB8AC3E}">
        <p14:creationId xmlns:p14="http://schemas.microsoft.com/office/powerpoint/2010/main" val="137286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256381"/>
            <a:ext cx="6173717" cy="868363"/>
          </a:xfrm>
        </p:spPr>
        <p:txBody>
          <a:bodyPr>
            <a:normAutofit/>
          </a:bodyPr>
          <a:lstStyle/>
          <a:p>
            <a:r>
              <a:rPr lang="fr-FR" dirty="0">
                <a:latin typeface="Lucida Calligraphy" panose="03010101010101010101" pitchFamily="66" charset="0"/>
              </a:rPr>
              <a:t>Mon opinion  </a:t>
            </a:r>
          </a:p>
        </p:txBody>
      </p:sp>
      <p:sp>
        <p:nvSpPr>
          <p:cNvPr id="3" name="Espace réservé du contenu 2"/>
          <p:cNvSpPr>
            <a:spLocks noGrp="1"/>
          </p:cNvSpPr>
          <p:nvPr>
            <p:ph idx="1"/>
          </p:nvPr>
        </p:nvSpPr>
        <p:spPr>
          <a:xfrm>
            <a:off x="395536" y="1412776"/>
            <a:ext cx="8748464" cy="4968552"/>
          </a:xfrm>
        </p:spPr>
        <p:txBody>
          <a:bodyPr/>
          <a:lstStyle/>
          <a:p>
            <a:pPr algn="just"/>
            <a:r>
              <a:rPr lang="fr-FR" dirty="0" smtClean="0"/>
              <a:t>«</a:t>
            </a:r>
            <a:r>
              <a:rPr lang="fr-FR" sz="1600" dirty="0" smtClean="0"/>
              <a:t> Elle s’appelait Sarah » est un roman qui m’a </a:t>
            </a:r>
            <a:r>
              <a:rPr lang="fr-FR" sz="1600" dirty="0"/>
              <a:t>beaucoup </a:t>
            </a:r>
            <a:r>
              <a:rPr lang="fr-FR" sz="1600" dirty="0" smtClean="0"/>
              <a:t>plu. L’histoire m’a  émue</a:t>
            </a:r>
            <a:r>
              <a:rPr lang="fr-FR" sz="1600" dirty="0"/>
              <a:t>, séduite et </a:t>
            </a:r>
            <a:r>
              <a:rPr lang="fr-FR" sz="1600" dirty="0" smtClean="0"/>
              <a:t>bouleversée à la fois. </a:t>
            </a:r>
            <a:r>
              <a:rPr lang="fr-FR" sz="1600" dirty="0"/>
              <a:t>D'un point de vue romanesque je me suis totalement laissé </a:t>
            </a:r>
            <a:r>
              <a:rPr lang="fr-FR" sz="1600" dirty="0" smtClean="0"/>
              <a:t>emporter </a:t>
            </a:r>
            <a:r>
              <a:rPr lang="fr-FR" sz="1600" dirty="0"/>
              <a:t>dans cette histoire. J'ai </a:t>
            </a:r>
            <a:r>
              <a:rPr lang="fr-FR" sz="1600" dirty="0" smtClean="0"/>
              <a:t>trouvée </a:t>
            </a:r>
            <a:r>
              <a:rPr lang="fr-FR" sz="1600" dirty="0"/>
              <a:t>ce système de double </a:t>
            </a:r>
            <a:r>
              <a:rPr lang="fr-FR" sz="1600" dirty="0" smtClean="0"/>
              <a:t>narration, un </a:t>
            </a:r>
            <a:r>
              <a:rPr lang="fr-FR" sz="1600" dirty="0"/>
              <a:t>mélange d'événements </a:t>
            </a:r>
            <a:r>
              <a:rPr lang="fr-FR" sz="1600" dirty="0" smtClean="0"/>
              <a:t>historique et contemporains, </a:t>
            </a:r>
            <a:r>
              <a:rPr lang="fr-FR" sz="1600" dirty="0"/>
              <a:t>le suspens est insoutenable, on a une envie </a:t>
            </a:r>
            <a:r>
              <a:rPr lang="fr-FR" sz="1600" dirty="0" smtClean="0"/>
              <a:t> </a:t>
            </a:r>
            <a:r>
              <a:rPr lang="fr-FR" sz="1600" dirty="0"/>
              <a:t>d'en poursuivre la lecture</a:t>
            </a:r>
            <a:r>
              <a:rPr lang="fr-FR" sz="1600" dirty="0" smtClean="0"/>
              <a:t>. </a:t>
            </a:r>
            <a:r>
              <a:rPr lang="fr-FR" sz="1600" dirty="0"/>
              <a:t>L'émotion monte graduellement en intensité</a:t>
            </a:r>
            <a:r>
              <a:rPr lang="fr-FR" sz="1600" dirty="0" smtClean="0"/>
              <a:t>. </a:t>
            </a:r>
            <a:r>
              <a:rPr lang="fr-FR" sz="1600" dirty="0"/>
              <a:t>C'est </a:t>
            </a:r>
            <a:r>
              <a:rPr lang="fr-FR" sz="1600" dirty="0" smtClean="0"/>
              <a:t>fort. Ça </a:t>
            </a:r>
            <a:r>
              <a:rPr lang="fr-FR" sz="1600" dirty="0"/>
              <a:t>a été un moment de lecture extrêmement </a:t>
            </a:r>
            <a:r>
              <a:rPr lang="fr-FR" sz="1600" dirty="0" smtClean="0"/>
              <a:t>jouissif. </a:t>
            </a:r>
          </a:p>
          <a:p>
            <a:pPr algn="just"/>
            <a:r>
              <a:rPr lang="fr-FR" sz="1600" dirty="0"/>
              <a:t>Je le </a:t>
            </a:r>
            <a:r>
              <a:rPr lang="fr-FR" sz="1600" dirty="0" smtClean="0"/>
              <a:t>conseille </a:t>
            </a:r>
            <a:r>
              <a:rPr lang="fr-FR" sz="1600" dirty="0"/>
              <a:t>aux futures </a:t>
            </a:r>
            <a:r>
              <a:rPr lang="fr-FR" sz="1600" dirty="0" smtClean="0"/>
              <a:t>lecteurs, </a:t>
            </a:r>
            <a:r>
              <a:rPr lang="fr-FR" sz="1600" dirty="0"/>
              <a:t>il existe </a:t>
            </a:r>
            <a:r>
              <a:rPr lang="fr-FR" sz="1600" dirty="0" smtClean="0"/>
              <a:t>aussi en film* </a:t>
            </a:r>
            <a:r>
              <a:rPr lang="fr-FR" sz="1600" dirty="0"/>
              <a:t>qui est </a:t>
            </a:r>
            <a:r>
              <a:rPr lang="fr-FR" sz="1600" dirty="0" smtClean="0"/>
              <a:t>autant plus émouvant.</a:t>
            </a:r>
            <a:endParaRPr lang="fr-FR" sz="1600" dirty="0"/>
          </a:p>
        </p:txBody>
      </p:sp>
      <p:sp>
        <p:nvSpPr>
          <p:cNvPr id="4" name="ZoneTexte 3"/>
          <p:cNvSpPr txBox="1"/>
          <p:nvPr/>
        </p:nvSpPr>
        <p:spPr>
          <a:xfrm>
            <a:off x="899592" y="5373216"/>
            <a:ext cx="8628991" cy="307777"/>
          </a:xfrm>
          <a:prstGeom prst="rect">
            <a:avLst/>
          </a:prstGeom>
          <a:noFill/>
        </p:spPr>
        <p:txBody>
          <a:bodyPr wrap="square" rtlCol="0">
            <a:spAutoFit/>
          </a:bodyPr>
          <a:lstStyle/>
          <a:p>
            <a:r>
              <a:rPr lang="fr-FR" sz="1400" dirty="0" smtClean="0">
                <a:solidFill>
                  <a:srgbClr val="C00000"/>
                </a:solidFill>
              </a:rPr>
              <a:t>  *Lien du film: </a:t>
            </a:r>
            <a:r>
              <a:rPr lang="fr-FR" sz="1400" u="sng" dirty="0" smtClean="0"/>
              <a:t>http</a:t>
            </a:r>
            <a:r>
              <a:rPr lang="fr-FR" sz="1400" u="sng" dirty="0"/>
              <a:t>://www.hd-stream.in/elle-sappelait-sarah-streaming.php?affid=243</a:t>
            </a:r>
            <a:endParaRPr lang="fr-FR" sz="1400" b="1" u="sng" dirty="0"/>
          </a:p>
        </p:txBody>
      </p:sp>
    </p:spTree>
    <p:extLst>
      <p:ext uri="{BB962C8B-B14F-4D97-AF65-F5344CB8AC3E}">
        <p14:creationId xmlns:p14="http://schemas.microsoft.com/office/powerpoint/2010/main" val="1788718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Lucida Calligraphy" panose="03010101010101010101" pitchFamily="66" charset="0"/>
              </a:rPr>
              <a:t>Sources : </a:t>
            </a:r>
            <a:endParaRPr lang="fr-FR" dirty="0">
              <a:latin typeface="Lucida Calligraphy" panose="03010101010101010101" pitchFamily="66" charset="0"/>
            </a:endParaRPr>
          </a:p>
        </p:txBody>
      </p:sp>
      <p:sp>
        <p:nvSpPr>
          <p:cNvPr id="3" name="Espace réservé du contenu 2"/>
          <p:cNvSpPr>
            <a:spLocks noGrp="1"/>
          </p:cNvSpPr>
          <p:nvPr>
            <p:ph idx="1"/>
          </p:nvPr>
        </p:nvSpPr>
        <p:spPr>
          <a:xfrm>
            <a:off x="827585" y="1700808"/>
            <a:ext cx="7706816" cy="4210414"/>
          </a:xfrm>
        </p:spPr>
        <p:txBody>
          <a:bodyPr/>
          <a:lstStyle/>
          <a:p>
            <a:r>
              <a:rPr lang="fr-FR" dirty="0">
                <a:hlinkClick r:id="rId2"/>
              </a:rPr>
              <a:t>http://www.tatianaderosnay.com</a:t>
            </a:r>
            <a:r>
              <a:rPr lang="fr-FR" dirty="0" smtClean="0">
                <a:hlinkClick r:id="rId2"/>
              </a:rPr>
              <a:t>/</a:t>
            </a:r>
            <a:endParaRPr lang="fr-FR" dirty="0" smtClean="0"/>
          </a:p>
          <a:p>
            <a:r>
              <a:rPr lang="fr-FR" dirty="0" smtClean="0"/>
              <a:t>Roman « </a:t>
            </a:r>
            <a:r>
              <a:rPr lang="fr-FR" u="sng" dirty="0" smtClean="0"/>
              <a:t>Elle s’appelait Sarah</a:t>
            </a:r>
            <a:r>
              <a:rPr lang="fr-FR" dirty="0" smtClean="0"/>
              <a:t> »</a:t>
            </a:r>
            <a:endParaRPr lang="fr-FR" dirty="0"/>
          </a:p>
          <a:p>
            <a:pPr marL="0" indent="0">
              <a:buNone/>
            </a:pPr>
            <a:r>
              <a:rPr lang="fr-FR" dirty="0" smtClean="0"/>
              <a:t> </a:t>
            </a:r>
            <a:endParaRPr lang="fr-FR" dirty="0"/>
          </a:p>
          <a:p>
            <a:endParaRPr lang="fr-FR" dirty="0"/>
          </a:p>
        </p:txBody>
      </p:sp>
    </p:spTree>
    <p:extLst>
      <p:ext uri="{BB962C8B-B14F-4D97-AF65-F5344CB8AC3E}">
        <p14:creationId xmlns:p14="http://schemas.microsoft.com/office/powerpoint/2010/main" val="1428145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524328" y="6021288"/>
            <a:ext cx="1619672" cy="836712"/>
          </a:xfrm>
        </p:spPr>
        <p:txBody>
          <a:bodyPr>
            <a:normAutofit fontScale="62500" lnSpcReduction="20000"/>
          </a:bodyPr>
          <a:lstStyle/>
          <a:p>
            <a:r>
              <a:rPr lang="fr-FR" dirty="0" smtClean="0">
                <a:solidFill>
                  <a:schemeClr val="tx1"/>
                </a:solidFill>
              </a:rPr>
              <a:t>ETHAR Asiya </a:t>
            </a:r>
          </a:p>
          <a:p>
            <a:r>
              <a:rPr lang="fr-FR" dirty="0" smtClean="0">
                <a:solidFill>
                  <a:schemeClr val="tx1"/>
                </a:solidFill>
              </a:rPr>
              <a:t>BTS-AG </a:t>
            </a:r>
          </a:p>
          <a:p>
            <a:r>
              <a:rPr lang="fr-FR" dirty="0">
                <a:solidFill>
                  <a:schemeClr val="tx1"/>
                </a:solidFill>
              </a:rPr>
              <a:t> </a:t>
            </a:r>
            <a:endParaRPr lang="fr-FR" dirty="0" smtClean="0">
              <a:solidFill>
                <a:schemeClr val="tx1"/>
              </a:solidFill>
            </a:endParaRPr>
          </a:p>
        </p:txBody>
      </p:sp>
      <p:pic>
        <p:nvPicPr>
          <p:cNvPr id="4" name="Image 3"/>
          <p:cNvPicPr>
            <a:picLocks noChangeAspect="1"/>
          </p:cNvPicPr>
          <p:nvPr/>
        </p:nvPicPr>
        <p:blipFill rotWithShape="1">
          <a:blip r:embed="rId2">
            <a:extLst>
              <a:ext uri="{BEBA8EAE-BF5A-486C-A8C5-ECC9F3942E4B}">
                <a14:imgProps xmlns:a14="http://schemas.microsoft.com/office/drawing/2010/main">
                  <a14:imgLayer r:embed="rId3">
                    <a14:imgEffect>
                      <a14:backgroundRemoval t="2088" b="96033" l="3762" r="100000">
                        <a14:foregroundMark x1="89028" y1="20877" x2="89028" y2="20877"/>
                        <a14:foregroundMark x1="61912" y1="32985" x2="61912" y2="32985"/>
                        <a14:foregroundMark x1="57837" y1="34864" x2="57837" y2="34864"/>
                        <a14:foregroundMark x1="23981" y1="26305" x2="23981" y2="26305"/>
                        <a14:foregroundMark x1="67398" y1="31733" x2="67398" y2="31733"/>
                        <a14:foregroundMark x1="55799" y1="36117" x2="55799" y2="36117"/>
                        <a14:foregroundMark x1="65517" y1="31942" x2="65517" y2="31942"/>
                        <a14:foregroundMark x1="60345" y1="29436" x2="60345" y2="29436"/>
                        <a14:foregroundMark x1="55486" y1="34238" x2="55486" y2="34238"/>
                        <a14:foregroundMark x1="56897" y1="33612" x2="56897" y2="33612"/>
                        <a14:foregroundMark x1="59404" y1="28184" x2="59404" y2="28184"/>
                        <a14:foregroundMark x1="58150" y1="33612" x2="58150" y2="33612"/>
                        <a14:foregroundMark x1="41066" y1="37370" x2="41066" y2="37370"/>
                        <a14:foregroundMark x1="38088" y1="32359" x2="38088" y2="32359"/>
                        <a14:foregroundMark x1="40596" y1="32359" x2="40596" y2="32359"/>
                        <a14:foregroundMark x1="31818" y1="35491" x2="31818" y2="35491"/>
                        <a14:foregroundMark x1="31818" y1="29645" x2="31818" y2="29645"/>
                        <a14:foregroundMark x1="14890" y1="20042" x2="47492" y2="43215"/>
                        <a14:foregroundMark x1="16614" y1="21294" x2="21630" y2="43215"/>
                        <a14:foregroundMark x1="12226" y1="44259" x2="49687" y2="43841"/>
                        <a14:foregroundMark x1="10502" y1="45720" x2="17868" y2="48852"/>
                      </a14:backgroundRemoval>
                    </a14:imgEffect>
                  </a14:imgLayer>
                </a14:imgProps>
              </a:ext>
            </a:extLst>
          </a:blip>
          <a:srcRect l="51764" r="-1176" b="19298"/>
          <a:stretch/>
        </p:blipFill>
        <p:spPr>
          <a:xfrm>
            <a:off x="5580112" y="908720"/>
            <a:ext cx="3096344" cy="3744416"/>
          </a:xfrm>
          <a:prstGeom prst="rect">
            <a:avLst/>
          </a:prstGeom>
        </p:spPr>
      </p:pic>
      <p:sp>
        <p:nvSpPr>
          <p:cNvPr id="6" name="ZoneTexte 5"/>
          <p:cNvSpPr txBox="1"/>
          <p:nvPr/>
        </p:nvSpPr>
        <p:spPr>
          <a:xfrm>
            <a:off x="971600" y="1484784"/>
            <a:ext cx="5328592" cy="1938992"/>
          </a:xfrm>
          <a:prstGeom prst="rect">
            <a:avLst/>
          </a:prstGeom>
          <a:noFill/>
        </p:spPr>
        <p:txBody>
          <a:bodyPr wrap="square" rtlCol="0">
            <a:spAutoFit/>
          </a:bodyPr>
          <a:lstStyle/>
          <a:p>
            <a:pPr algn="ctr"/>
            <a:r>
              <a:rPr lang="fr-FR" sz="6000" b="1" dirty="0" smtClean="0">
                <a:latin typeface="AR BLANCA" panose="02000000000000000000" pitchFamily="2" charset="0"/>
                <a:cs typeface="Aldhabi" panose="01000000000000000000" pitchFamily="2" charset="-78"/>
              </a:rPr>
              <a:t>Merci de votre attention </a:t>
            </a:r>
            <a:endParaRPr lang="fr-FR" sz="6000" b="1" dirty="0">
              <a:latin typeface="AR BLANCA" panose="02000000000000000000" pitchFamily="2" charset="0"/>
              <a:cs typeface="Aldhabi" panose="01000000000000000000" pitchFamily="2" charset="-78"/>
            </a:endParaRPr>
          </a:p>
        </p:txBody>
      </p:sp>
    </p:spTree>
    <p:extLst>
      <p:ext uri="{BB962C8B-B14F-4D97-AF65-F5344CB8AC3E}">
        <p14:creationId xmlns:p14="http://schemas.microsoft.com/office/powerpoint/2010/main" val="3381907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056784" cy="1084982"/>
          </a:xfrm>
        </p:spPr>
        <p:txBody>
          <a:bodyPr/>
          <a:lstStyle/>
          <a:p>
            <a:pPr algn="ctr"/>
            <a:r>
              <a:rPr lang="fr-FR" sz="3200" i="1" dirty="0" smtClean="0">
                <a:latin typeface="Lucida Calligraphy" panose="03010101010101010101" pitchFamily="66" charset="0"/>
              </a:rPr>
              <a:t>« </a:t>
            </a:r>
            <a:r>
              <a:rPr lang="fr-FR" sz="3200" i="1" u="sng" dirty="0" smtClean="0">
                <a:latin typeface="Lucida Calligraphy" panose="03010101010101010101" pitchFamily="66" charset="0"/>
              </a:rPr>
              <a:t>Elle s’appelait sarah</a:t>
            </a:r>
            <a:r>
              <a:rPr lang="fr-FR" sz="3200" i="1" dirty="0" smtClean="0">
                <a:latin typeface="Lucida Calligraphy" panose="03010101010101010101" pitchFamily="66" charset="0"/>
              </a:rPr>
              <a:t> » </a:t>
            </a:r>
            <a:endParaRPr lang="fr-FR" sz="3200" i="1" dirty="0">
              <a:latin typeface="Lucida Calligraphy" panose="03010101010101010101"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50642"/>
            <a:ext cx="5922063" cy="59766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45368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188640"/>
            <a:ext cx="5978624" cy="1012974"/>
          </a:xfrm>
        </p:spPr>
        <p:txBody>
          <a:bodyPr/>
          <a:lstStyle/>
          <a:p>
            <a:pPr algn="ctr"/>
            <a:r>
              <a:rPr lang="fr-FR" dirty="0" smtClean="0">
                <a:latin typeface="Lucida Calligraphy" panose="03010101010101010101" pitchFamily="66" charset="0"/>
              </a:rPr>
              <a:t>Tatiana de Rosnay</a:t>
            </a:r>
            <a:endParaRPr lang="fr-FR" dirty="0">
              <a:latin typeface="Lucida Calligraphy" panose="03010101010101010101" pitchFamily="66" charset="0"/>
            </a:endParaRPr>
          </a:p>
        </p:txBody>
      </p:sp>
      <p:sp>
        <p:nvSpPr>
          <p:cNvPr id="4" name="Espace réservé du contenu 3"/>
          <p:cNvSpPr>
            <a:spLocks noGrp="1"/>
          </p:cNvSpPr>
          <p:nvPr>
            <p:ph idx="1"/>
          </p:nvPr>
        </p:nvSpPr>
        <p:spPr>
          <a:xfrm>
            <a:off x="2483768" y="1556792"/>
            <a:ext cx="6552728" cy="5184576"/>
          </a:xfrm>
        </p:spPr>
        <p:txBody>
          <a:bodyPr>
            <a:normAutofit/>
          </a:bodyPr>
          <a:lstStyle/>
          <a:p>
            <a:pPr algn="just"/>
            <a:r>
              <a:rPr lang="fr-FR" sz="1400" dirty="0"/>
              <a:t>Tatiana de </a:t>
            </a:r>
            <a:r>
              <a:rPr lang="fr-FR" sz="1400" dirty="0" smtClean="0"/>
              <a:t>Rosnay</a:t>
            </a:r>
            <a:r>
              <a:rPr lang="fr-FR" sz="1400" dirty="0"/>
              <a:t>, est une journaliste, écrivain et scénariste française née le 28 septembre </a:t>
            </a:r>
            <a:r>
              <a:rPr lang="fr-FR" sz="1400" dirty="0" smtClean="0"/>
              <a:t>1961</a:t>
            </a:r>
            <a:r>
              <a:rPr lang="fr-FR" sz="1400" dirty="0"/>
              <a:t>à Neuilly-sur-Seine.</a:t>
            </a:r>
            <a:r>
              <a:rPr lang="fr-FR" sz="1400" dirty="0" smtClean="0"/>
              <a:t> </a:t>
            </a:r>
          </a:p>
          <a:p>
            <a:pPr algn="just"/>
            <a:r>
              <a:rPr lang="fr-FR" sz="1400" dirty="0"/>
              <a:t> Son père est français d'origine russe, sa mère, anglaise</a:t>
            </a:r>
            <a:r>
              <a:rPr lang="fr-FR" sz="1400" dirty="0" smtClean="0"/>
              <a:t>. Elle </a:t>
            </a:r>
            <a:r>
              <a:rPr lang="fr-FR" sz="1400" dirty="0"/>
              <a:t>se décrit comme étant "franglaise" et a été élevée à Boston et à Paris</a:t>
            </a:r>
            <a:r>
              <a:rPr lang="fr-FR" sz="1400" dirty="0" smtClean="0"/>
              <a:t>.</a:t>
            </a:r>
          </a:p>
          <a:p>
            <a:pPr algn="just"/>
            <a:r>
              <a:rPr lang="fr-FR" sz="1400" dirty="0"/>
              <a:t>Tatiana de Rosnay a publié son premier roman, L'Appartement témoin, en 1992. Depuis, elle a publié une douzaine de livres </a:t>
            </a:r>
            <a:r>
              <a:rPr lang="fr-FR" sz="1400" dirty="0" smtClean="0"/>
              <a:t>dont « </a:t>
            </a:r>
            <a:r>
              <a:rPr lang="fr-FR" sz="1400" b="1" u="sng" dirty="0" smtClean="0">
                <a:solidFill>
                  <a:schemeClr val="accent1"/>
                </a:solidFill>
              </a:rPr>
              <a:t>Elle s'appelait Sarah</a:t>
            </a:r>
            <a:r>
              <a:rPr lang="fr-FR" sz="1400" b="1" dirty="0" smtClean="0">
                <a:solidFill>
                  <a:schemeClr val="accent1"/>
                </a:solidFill>
              </a:rPr>
              <a:t> </a:t>
            </a:r>
            <a:r>
              <a:rPr lang="fr-FR" sz="1400" dirty="0" smtClean="0"/>
              <a:t>» </a:t>
            </a:r>
            <a:r>
              <a:rPr lang="fr-FR" sz="1400" dirty="0"/>
              <a:t>vendu à neuf millions d'exemplaires dans le monde et </a:t>
            </a:r>
            <a:r>
              <a:rPr lang="fr-FR" sz="1400" dirty="0" smtClean="0"/>
              <a:t>porté </a:t>
            </a:r>
            <a:r>
              <a:rPr lang="fr-FR" sz="1400" dirty="0"/>
              <a:t>à l’écran par Gilles Paquet-Brenner en 2010. Quatre de ses romans sont en cours d’adaptation, Boomerang, Spirales, Moka et Le </a:t>
            </a:r>
            <a:r>
              <a:rPr lang="fr-FR" sz="1400" dirty="0" smtClean="0"/>
              <a:t>Voisin For </a:t>
            </a:r>
            <a:r>
              <a:rPr lang="fr-FR" sz="1400" dirty="0"/>
              <a:t>Ever, nominé pour le Goncourt de la  </a:t>
            </a:r>
            <a:br>
              <a:rPr lang="fr-FR" sz="1400" dirty="0"/>
            </a:br>
            <a:r>
              <a:rPr lang="fr-FR" sz="1400" dirty="0"/>
              <a:t>Bilingue, Tatiana de Rosnay écrit  certains de ses  romans en anglais et d’autres en français. Ses livres sont traduits dans une quarantaine de pays et elle figure sur la liste des romanciers français le plus lus à </a:t>
            </a:r>
            <a:r>
              <a:rPr lang="fr-FR" sz="1400" dirty="0" smtClean="0"/>
              <a:t>l‘étranger . Ses </a:t>
            </a:r>
            <a:r>
              <a:rPr lang="fr-FR" sz="1400" dirty="0"/>
              <a:t>thèmes de prédilection sont les secrets de famille et la mémoire des murs. </a:t>
            </a:r>
            <a:endParaRPr lang="fr-FR" sz="1400" dirty="0" smtClean="0"/>
          </a:p>
          <a:p>
            <a:endParaRPr lang="fr-FR" sz="1400" dirty="0"/>
          </a:p>
        </p:txBody>
      </p:sp>
      <p:pic>
        <p:nvPicPr>
          <p:cNvPr id="6" name="Image 5"/>
          <p:cNvPicPr>
            <a:picLocks noChangeAspect="1"/>
          </p:cNvPicPr>
          <p:nvPr/>
        </p:nvPicPr>
        <p:blipFill>
          <a:blip r:embed="rId3"/>
          <a:stretch>
            <a:fillRect/>
          </a:stretch>
        </p:blipFill>
        <p:spPr>
          <a:xfrm>
            <a:off x="251520" y="1735159"/>
            <a:ext cx="2253703" cy="4718177"/>
          </a:xfrm>
          <a:prstGeom prst="rect">
            <a:avLst/>
          </a:prstGeom>
          <a:ln>
            <a:noFill/>
          </a:ln>
          <a:effectLst>
            <a:softEdge rad="112500"/>
          </a:effectLst>
        </p:spPr>
      </p:pic>
      <p:sp>
        <p:nvSpPr>
          <p:cNvPr id="7" name="ZoneTexte 6"/>
          <p:cNvSpPr txBox="1"/>
          <p:nvPr/>
        </p:nvSpPr>
        <p:spPr>
          <a:xfrm>
            <a:off x="395535" y="1335049"/>
            <a:ext cx="1717899" cy="400110"/>
          </a:xfrm>
          <a:prstGeom prst="rect">
            <a:avLst/>
          </a:prstGeom>
          <a:noFill/>
        </p:spPr>
        <p:txBody>
          <a:bodyPr wrap="square" rtlCol="0">
            <a:spAutoFit/>
          </a:bodyPr>
          <a:lstStyle/>
          <a:p>
            <a:r>
              <a:rPr lang="fr-FR" sz="2000" b="1" dirty="0">
                <a:solidFill>
                  <a:schemeClr val="tx1">
                    <a:lumMod val="85000"/>
                    <a:lumOff val="15000"/>
                  </a:schemeClr>
                </a:solidFill>
                <a:latin typeface="Lucida Calligraphy" panose="03010101010101010101" pitchFamily="66" charset="0"/>
                <a:ea typeface="+mj-ea"/>
                <a:cs typeface="+mj-cs"/>
              </a:rPr>
              <a:t>Biographie</a:t>
            </a:r>
            <a:r>
              <a:rPr lang="fr-FR" sz="1400" dirty="0" smtClean="0"/>
              <a:t> </a:t>
            </a:r>
            <a:endParaRPr lang="fr-FR" sz="1400" dirty="0"/>
          </a:p>
        </p:txBody>
      </p:sp>
    </p:spTree>
    <p:extLst>
      <p:ext uri="{BB962C8B-B14F-4D97-AF65-F5344CB8AC3E}">
        <p14:creationId xmlns:p14="http://schemas.microsoft.com/office/powerpoint/2010/main" val="398090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59" y="404664"/>
            <a:ext cx="6122641" cy="1500336"/>
          </a:xfrm>
        </p:spPr>
        <p:txBody>
          <a:bodyPr/>
          <a:lstStyle/>
          <a:p>
            <a:pPr algn="ctr"/>
            <a:r>
              <a:rPr lang="fr-FR" sz="4400" dirty="0" smtClean="0">
                <a:latin typeface="Lucida Calligraphy" panose="03010101010101010101" pitchFamily="66" charset="0"/>
              </a:rPr>
              <a:t>   L’œuvre </a:t>
            </a:r>
            <a:endParaRPr lang="fr-FR" sz="4400" dirty="0">
              <a:latin typeface="Lucida Calligraphy" panose="03010101010101010101" pitchFamily="66" charset="0"/>
            </a:endParaRPr>
          </a:p>
        </p:txBody>
      </p:sp>
      <p:sp>
        <p:nvSpPr>
          <p:cNvPr id="3" name="Espace réservé du contenu 2"/>
          <p:cNvSpPr>
            <a:spLocks noGrp="1"/>
          </p:cNvSpPr>
          <p:nvPr>
            <p:ph idx="1"/>
          </p:nvPr>
        </p:nvSpPr>
        <p:spPr>
          <a:xfrm>
            <a:off x="251520" y="1905000"/>
            <a:ext cx="8712968" cy="4006222"/>
          </a:xfrm>
        </p:spPr>
        <p:txBody>
          <a:bodyPr/>
          <a:lstStyle/>
          <a:p>
            <a:pPr algn="just"/>
            <a:r>
              <a:rPr lang="fr-FR" u="sng" dirty="0"/>
              <a:t>Elle s'appelait Sarah</a:t>
            </a:r>
            <a:r>
              <a:rPr lang="fr-FR" dirty="0"/>
              <a:t> est un roman de Tatiana de Rosnay, paru en 2007, aux éditions Héloïse d'Ormesson pour l'édition française, traduite par Agnès Michaux.</a:t>
            </a:r>
          </a:p>
          <a:p>
            <a:pPr algn="just"/>
            <a:r>
              <a:rPr lang="fr-FR" dirty="0"/>
              <a:t>C'est le neuvième roman de cet écrivain franco-britannique et le premier qu'elle a écrit en anglais (sous le titre original de Sarah's Key, le titre français reprenant un passage de la chanson de Jean-Jacques Goldman Comme </a:t>
            </a:r>
            <a:r>
              <a:rPr lang="fr-FR" dirty="0" smtClean="0"/>
              <a:t>toi.</a:t>
            </a:r>
            <a:endParaRPr lang="fr-FR" dirty="0"/>
          </a:p>
          <a:p>
            <a:pPr algn="just"/>
            <a:r>
              <a:rPr lang="fr-FR" dirty="0"/>
              <a:t>Il a été traduit en 38 </a:t>
            </a:r>
            <a:r>
              <a:rPr lang="fr-FR" dirty="0" smtClean="0"/>
              <a:t>langues .</a:t>
            </a:r>
            <a:endParaRPr lang="fr-FR" dirty="0"/>
          </a:p>
        </p:txBody>
      </p:sp>
      <p:pic>
        <p:nvPicPr>
          <p:cNvPr id="4" name="Image 3"/>
          <p:cNvPicPr>
            <a:picLocks noChangeAspect="1"/>
          </p:cNvPicPr>
          <p:nvPr/>
        </p:nvPicPr>
        <p:blipFill>
          <a:blip r:embed="rId2"/>
          <a:stretch>
            <a:fillRect/>
          </a:stretch>
        </p:blipFill>
        <p:spPr>
          <a:xfrm>
            <a:off x="-108520" y="-149600"/>
            <a:ext cx="3312368" cy="1108528"/>
          </a:xfrm>
          <a:prstGeom prst="rect">
            <a:avLst/>
          </a:prstGeom>
          <a:ln>
            <a:noFill/>
          </a:ln>
          <a:effectLst>
            <a:softEdge rad="112500"/>
          </a:effectLst>
        </p:spPr>
      </p:pic>
    </p:spTree>
    <p:extLst>
      <p:ext uri="{BB962C8B-B14F-4D97-AF65-F5344CB8AC3E}">
        <p14:creationId xmlns:p14="http://schemas.microsoft.com/office/powerpoint/2010/main" val="1481543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347910"/>
            <a:ext cx="6589199" cy="1280890"/>
          </a:xfrm>
        </p:spPr>
        <p:txBody>
          <a:bodyPr>
            <a:normAutofit/>
          </a:bodyPr>
          <a:lstStyle/>
          <a:p>
            <a:pPr algn="ctr"/>
            <a:r>
              <a:rPr lang="fr-FR" dirty="0">
                <a:latin typeface="Lucida Calligraphy" panose="03010101010101010101" pitchFamily="66" charset="0"/>
              </a:rPr>
              <a:t>RESUME</a:t>
            </a:r>
            <a:r>
              <a:rPr lang="fr-FR" sz="4400" dirty="0">
                <a:latin typeface="Lucida Calligraphy" panose="03010101010101010101" pitchFamily="66" charset="0"/>
              </a:rPr>
              <a:t> </a:t>
            </a:r>
          </a:p>
        </p:txBody>
      </p:sp>
      <p:sp>
        <p:nvSpPr>
          <p:cNvPr id="3" name="Espace réservé du contenu 2"/>
          <p:cNvSpPr>
            <a:spLocks noGrp="1"/>
          </p:cNvSpPr>
          <p:nvPr>
            <p:ph idx="1"/>
          </p:nvPr>
        </p:nvSpPr>
        <p:spPr>
          <a:xfrm>
            <a:off x="467544" y="1628800"/>
            <a:ext cx="8568952" cy="4114800"/>
          </a:xfrm>
        </p:spPr>
        <p:txBody>
          <a:bodyPr>
            <a:normAutofit lnSpcReduction="10000"/>
          </a:bodyPr>
          <a:lstStyle/>
          <a:p>
            <a:r>
              <a:rPr lang="fr-FR" dirty="0" smtClean="0">
                <a:solidFill>
                  <a:schemeClr val="accent1"/>
                </a:solidFill>
              </a:rPr>
              <a:t>Paris</a:t>
            </a:r>
            <a:r>
              <a:rPr lang="fr-FR" dirty="0">
                <a:solidFill>
                  <a:schemeClr val="accent1"/>
                </a:solidFill>
              </a:rPr>
              <a:t>, juillet 1942 </a:t>
            </a:r>
            <a:r>
              <a:rPr lang="fr-FR" dirty="0"/>
              <a:t>: Sarah, une fillette de dix ans qui porte l'étoile jaune, est arrêtée avec ses parents par la police française, au milieu de la nuit. Paniquée, elle met son petit frère à l'abri en lui promettant de revenir le libérer dès que possible.</a:t>
            </a:r>
            <a:br>
              <a:rPr lang="fr-FR" dirty="0"/>
            </a:br>
            <a:r>
              <a:rPr lang="fr-FR" dirty="0">
                <a:solidFill>
                  <a:schemeClr val="accent1"/>
                </a:solidFill>
              </a:rPr>
              <a:t>Paris, mai 2002 </a:t>
            </a:r>
            <a:r>
              <a:rPr lang="fr-FR" b="1" dirty="0"/>
              <a:t>: </a:t>
            </a:r>
            <a:r>
              <a:rPr lang="fr-FR" dirty="0"/>
              <a:t>Julia Jarmond, une journaliste américaine mariée à un français, doit couvrir la commémoration de la rafle du Vel d"Hiv. Soixante ans après, son chemin va croiser celui de Sarah, et sa vie </a:t>
            </a:r>
            <a:r>
              <a:rPr lang="fr-FR" dirty="0" smtClean="0"/>
              <a:t>va changer </a:t>
            </a:r>
            <a:r>
              <a:rPr lang="fr-FR" dirty="0"/>
              <a:t>à jamais.</a:t>
            </a:r>
            <a:br>
              <a:rPr lang="fr-FR" dirty="0"/>
            </a:br>
            <a:r>
              <a:rPr lang="fr-FR" u="sng" dirty="0"/>
              <a:t>ELLE S'APPELAIT SARAH</a:t>
            </a:r>
            <a:r>
              <a:rPr lang="fr-FR" dirty="0"/>
              <a:t>, c'est l'histoire de deux familles que lie un terrible secret, c'est aussi l'évocation d'une des pages les plus sombres de </a:t>
            </a:r>
            <a:r>
              <a:rPr lang="fr-FR" dirty="0" smtClean="0"/>
              <a:t>l‘occupation</a:t>
            </a:r>
            <a:r>
              <a:rPr lang="fr-FR" dirty="0"/>
              <a:t>.</a:t>
            </a:r>
            <a:br>
              <a:rPr lang="fr-FR" dirty="0"/>
            </a:br>
            <a:r>
              <a:rPr lang="fr-FR" dirty="0"/>
              <a:t>Un roman bouleversant sur la culpabilité et le devoir de mémoire, qui connaît un succès international, avec des traductions dans vingt </a:t>
            </a:r>
            <a:r>
              <a:rPr lang="fr-FR" dirty="0" smtClean="0"/>
              <a:t>pays.</a:t>
            </a:r>
            <a:br>
              <a:rPr lang="fr-FR" dirty="0" smtClean="0"/>
            </a:br>
            <a:endParaRPr lang="fr-FR" dirty="0" smtClean="0"/>
          </a:p>
          <a:p>
            <a:pPr marL="0" indent="0">
              <a:buNone/>
            </a:pPr>
            <a:r>
              <a:rPr lang="fr-FR" dirty="0" smtClean="0"/>
              <a:t> </a:t>
            </a:r>
            <a:endParaRPr lang="fr-FR" dirty="0"/>
          </a:p>
        </p:txBody>
      </p:sp>
    </p:spTree>
    <p:extLst>
      <p:ext uri="{BB962C8B-B14F-4D97-AF65-F5344CB8AC3E}">
        <p14:creationId xmlns:p14="http://schemas.microsoft.com/office/powerpoint/2010/main" val="93082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44824"/>
            <a:ext cx="8964488" cy="4896544"/>
          </a:xfrm>
        </p:spPr>
        <p:txBody>
          <a:bodyPr>
            <a:normAutofit/>
          </a:bodyPr>
          <a:lstStyle/>
          <a:p>
            <a:pPr marL="0" indent="0" algn="ctr">
              <a:buNone/>
            </a:pPr>
            <a:r>
              <a:rPr lang="fr-FR" sz="4000" dirty="0">
                <a:solidFill>
                  <a:schemeClr val="tx1">
                    <a:lumMod val="85000"/>
                    <a:lumOff val="15000"/>
                  </a:schemeClr>
                </a:solidFill>
                <a:latin typeface="Lucida Calligraphy" panose="03010101010101010101" pitchFamily="66" charset="0"/>
                <a:ea typeface="+mj-ea"/>
                <a:cs typeface="+mj-cs"/>
              </a:rPr>
              <a:t>Les passages qui mon le plus marquée …</a:t>
            </a:r>
          </a:p>
        </p:txBody>
      </p:sp>
      <p:sp>
        <p:nvSpPr>
          <p:cNvPr id="4" name="Chevron 3"/>
          <p:cNvSpPr/>
          <p:nvPr/>
        </p:nvSpPr>
        <p:spPr>
          <a:xfrm>
            <a:off x="8028384" y="5661248"/>
            <a:ext cx="936104" cy="9361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8821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186" y="-171400"/>
            <a:ext cx="8964488" cy="7029400"/>
          </a:xfrm>
        </p:spPr>
        <p:txBody>
          <a:bodyPr>
            <a:normAutofit/>
          </a:bodyPr>
          <a:lstStyle/>
          <a:p>
            <a:pPr marL="0" indent="0" algn="just">
              <a:buNone/>
            </a:pPr>
            <a:endParaRPr lang="fr-FR" dirty="0" smtClean="0"/>
          </a:p>
          <a:p>
            <a:pPr marL="0" indent="0" algn="just">
              <a:buNone/>
            </a:pPr>
            <a:endParaRPr lang="fr-FR" dirty="0" smtClean="0"/>
          </a:p>
          <a:p>
            <a:pPr marL="0" indent="0" algn="just">
              <a:buNone/>
            </a:pPr>
            <a:endParaRPr lang="fr-FR" dirty="0"/>
          </a:p>
          <a:p>
            <a:pPr marL="0" indent="0" algn="just">
              <a:buNone/>
            </a:pPr>
            <a:endParaRPr lang="fr-FR" dirty="0"/>
          </a:p>
          <a:p>
            <a:pPr marL="0" indent="0">
              <a:buNone/>
            </a:pPr>
            <a:r>
              <a:rPr lang="fr-FR" sz="1700" i="1" dirty="0" smtClean="0"/>
              <a:t>«</a:t>
            </a:r>
            <a:r>
              <a:rPr lang="fr-FR" sz="1700" dirty="0" smtClean="0">
                <a:effectLst>
                  <a:outerShdw blurRad="38100" dist="38100" dir="2700000" algn="tl">
                    <a:srgbClr val="000000">
                      <a:alpha val="43137"/>
                    </a:srgbClr>
                  </a:outerShdw>
                </a:effectLst>
              </a:rPr>
              <a:t> </a:t>
            </a:r>
            <a:r>
              <a:rPr lang="fr-FR" sz="1700" dirty="0" smtClean="0">
                <a:effectLst>
                  <a:outerShdw blurRad="38100" dist="38100" dir="2700000" algn="tl">
                    <a:srgbClr val="000000">
                      <a:alpha val="43137"/>
                    </a:srgbClr>
                  </a:outerShdw>
                </a:effectLst>
                <a:latin typeface="Lucida Calligraphy" panose="03010101010101010101" pitchFamily="66" charset="0"/>
              </a:rPr>
              <a:t>Oui</a:t>
            </a:r>
            <a:r>
              <a:rPr lang="fr-FR" sz="1700" dirty="0">
                <a:effectLst>
                  <a:outerShdw blurRad="38100" dist="38100" dir="2700000" algn="tl">
                    <a:srgbClr val="000000">
                      <a:alpha val="43137"/>
                    </a:srgbClr>
                  </a:outerShdw>
                </a:effectLst>
                <a:latin typeface="Lucida Calligraphy" panose="03010101010101010101" pitchFamily="66" charset="0"/>
              </a:rPr>
              <a:t>, la guerre est finie, enfin finie, mais pour ton père et moi, rien n'est plus pareil. Et plus rien ne sera jamais pareil. La paix a un goût amer. Et le futur est inquiétant. Les évènements qui ont eu lieu ont changé la face du monde. Celle de la France aussi. Notre pays n'est pas encore remis de ces sombres années. Cela arrivera-t-il un jour ? Ce n'est plus la France que j'ai connue lorsque j'étais enfant. C'est une autre France que je ne reconnais pas. Je suis vieille désormais et je sais que les jours me sont comptés. Mais Sarah, Gaspard et Nicolas sont encore jeunes. Ils vont vivre dans cette nouvelle France. J'ai de la peine pour eux car j'ai peur de ce qu'il adviendra</a:t>
            </a:r>
            <a:r>
              <a:rPr lang="fr-FR" sz="1700" dirty="0" smtClean="0">
                <a:effectLst>
                  <a:outerShdw blurRad="38100" dist="38100" dir="2700000" algn="tl">
                    <a:srgbClr val="000000">
                      <a:alpha val="43137"/>
                    </a:srgbClr>
                  </a:outerShdw>
                </a:effectLst>
                <a:latin typeface="Lucida Calligraphy" panose="03010101010101010101" pitchFamily="66" charset="0"/>
              </a:rPr>
              <a:t>. »</a:t>
            </a:r>
          </a:p>
          <a:p>
            <a:pPr marL="0" indent="0">
              <a:buNone/>
            </a:pPr>
            <a:endParaRPr lang="fr-FR" sz="1700" i="1" dirty="0">
              <a:effectLst>
                <a:outerShdw blurRad="38100" dist="38100" dir="2700000" algn="tl">
                  <a:srgbClr val="000000">
                    <a:alpha val="43137"/>
                  </a:srgbClr>
                </a:outerShdw>
              </a:effectLst>
              <a:latin typeface="Lucida Calligraphy" panose="03010101010101010101" pitchFamily="66" charset="0"/>
            </a:endParaRPr>
          </a:p>
          <a:p>
            <a:pPr marL="0" indent="0">
              <a:buNone/>
            </a:pPr>
            <a:r>
              <a:rPr lang="fr-FR" sz="1700" dirty="0" smtClean="0">
                <a:effectLst>
                  <a:outerShdw blurRad="38100" dist="38100" dir="2700000" algn="tl">
                    <a:srgbClr val="000000">
                      <a:alpha val="43137"/>
                    </a:srgbClr>
                  </a:outerShdw>
                </a:effectLst>
                <a:latin typeface="Lucida Calligraphy" panose="03010101010101010101" pitchFamily="66" charset="0"/>
              </a:rPr>
              <a:t>« Les </a:t>
            </a:r>
            <a:r>
              <a:rPr lang="fr-FR" sz="1700" dirty="0">
                <a:effectLst>
                  <a:outerShdw blurRad="38100" dist="38100" dir="2700000" algn="tl">
                    <a:srgbClr val="000000">
                      <a:alpha val="43137"/>
                    </a:srgbClr>
                  </a:outerShdw>
                </a:effectLst>
                <a:latin typeface="Lucida Calligraphy" panose="03010101010101010101" pitchFamily="66" charset="0"/>
              </a:rPr>
              <a:t>16 et 17 juillet 1942, 13 152 Juifs furent arrêtés dans Paris et sa banlieue, déportés </a:t>
            </a:r>
            <a:r>
              <a:rPr lang="fr-FR" sz="1700" dirty="0" smtClean="0">
                <a:effectLst>
                  <a:outerShdw blurRad="38100" dist="38100" dir="2700000" algn="tl">
                    <a:srgbClr val="000000">
                      <a:alpha val="43137"/>
                    </a:srgbClr>
                  </a:outerShdw>
                </a:effectLst>
                <a:latin typeface="Lucida Calligraphy" panose="03010101010101010101" pitchFamily="66" charset="0"/>
              </a:rPr>
              <a:t>et  assassinés </a:t>
            </a:r>
            <a:r>
              <a:rPr lang="fr-FR" sz="1700" dirty="0">
                <a:effectLst>
                  <a:outerShdw blurRad="38100" dist="38100" dir="2700000" algn="tl">
                    <a:srgbClr val="000000">
                      <a:alpha val="43137"/>
                    </a:srgbClr>
                  </a:outerShdw>
                </a:effectLst>
                <a:latin typeface="Lucida Calligraphy" panose="03010101010101010101" pitchFamily="66" charset="0"/>
              </a:rPr>
              <a:t>à Auschwitz. Dans le Vélodrome d'Hiver qui s'élevait ici, 4 115 enfants, 2 916 femmes, 1 129 hommes furent parqués dans des conditions inhumaines par la police du gouvernement de Vichy par ordre des occupants nazis. Que ceux qui ont tenté de leur venir en aide soient remerciés. Passant, souviens-toi </a:t>
            </a:r>
            <a:r>
              <a:rPr lang="fr-FR" sz="1700" dirty="0" smtClean="0">
                <a:effectLst>
                  <a:outerShdw blurRad="38100" dist="38100" dir="2700000" algn="tl">
                    <a:srgbClr val="000000">
                      <a:alpha val="43137"/>
                    </a:srgbClr>
                  </a:outerShdw>
                </a:effectLst>
                <a:latin typeface="Lucida Calligraphy" panose="03010101010101010101" pitchFamily="66" charset="0"/>
              </a:rPr>
              <a:t>! » P°97</a:t>
            </a:r>
          </a:p>
        </p:txBody>
      </p:sp>
      <p:pic>
        <p:nvPicPr>
          <p:cNvPr id="10" name="Image 9"/>
          <p:cNvPicPr>
            <a:picLocks noChangeAspect="1"/>
          </p:cNvPicPr>
          <p:nvPr/>
        </p:nvPicPr>
        <p:blipFill>
          <a:blip r:embed="rId2">
            <a:extLst>
              <a:ext uri="{BEBA8EAE-BF5A-486C-A8C5-ECC9F3942E4B}">
                <a14:imgProps xmlns:a14="http://schemas.microsoft.com/office/drawing/2010/main">
                  <a14:imgLayer r:embed="rId3">
                    <a14:imgEffect>
                      <a14:backgroundRemoval t="2312" b="88439" l="8500" r="95500"/>
                    </a14:imgEffect>
                  </a14:imgLayer>
                </a14:imgProps>
              </a:ext>
            </a:extLst>
          </a:blip>
          <a:stretch>
            <a:fillRect/>
          </a:stretch>
        </p:blipFill>
        <p:spPr>
          <a:xfrm>
            <a:off x="7020272" y="5373216"/>
            <a:ext cx="2232248" cy="1930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402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8778" y="332656"/>
            <a:ext cx="7625709" cy="1800200"/>
          </a:xfrm>
        </p:spPr>
        <p:txBody>
          <a:bodyPr>
            <a:noAutofit/>
          </a:bodyPr>
          <a:lstStyle/>
          <a:p>
            <a:r>
              <a:rPr lang="fr-FR" sz="1600" dirty="0">
                <a:solidFill>
                  <a:schemeClr val="tx1">
                    <a:lumMod val="75000"/>
                    <a:lumOff val="25000"/>
                  </a:schemeClr>
                </a:solidFill>
                <a:effectLst>
                  <a:outerShdw blurRad="38100" dist="38100" dir="2700000" algn="tl">
                    <a:srgbClr val="000000">
                      <a:alpha val="43137"/>
                    </a:srgbClr>
                  </a:outerShdw>
                </a:effectLst>
                <a:latin typeface="Lucida Calligraphy" panose="03010101010101010101" pitchFamily="66" charset="0"/>
                <a:ea typeface="+mn-ea"/>
                <a:cs typeface="+mn-cs"/>
              </a:rPr>
              <a:t>« Des enfants avaient déjà quitté le camp, escortés par les policiers. Elle les avait suivis du regard, frêles créatures en haillons au crâne lisse. Où les emmenait-on ? Etait-ce loin ? Allaient-ils rejoindre les mères et les mères ? Elle en doutait. Rachel aussi en doutait. Si tout le monde devait aller au même endroit, pourquoi la police avait-elle séparés les parents des enfants ? Pourquoi tant de souffrance, tant de douleur ? C’est parce qu’ils nous haïssent lui avait dit Rachel de sa drôle de voix éraillée. Ils détestent les Juifs. Pourquoi cette haine ? elle n’avait jamais haï personne dans sa vie, à l’exception d’un institutrice »</a:t>
            </a:r>
          </a:p>
        </p:txBody>
      </p:sp>
      <p:pic>
        <p:nvPicPr>
          <p:cNvPr id="4" name="Espace réservé du contenu 3"/>
          <p:cNvPicPr>
            <a:picLocks noGrp="1" noChangeAspect="1"/>
          </p:cNvPicPr>
          <p:nvPr>
            <p:ph idx="1"/>
          </p:nvPr>
        </p:nvPicPr>
        <p:blipFill>
          <a:blip r:embed="rId2"/>
          <a:stretch>
            <a:fillRect/>
          </a:stretch>
        </p:blipFill>
        <p:spPr>
          <a:xfrm>
            <a:off x="1475656" y="3212976"/>
            <a:ext cx="6408053" cy="3417006"/>
          </a:xfrm>
          <a:prstGeom prst="rect">
            <a:avLst/>
          </a:prstGeom>
        </p:spPr>
      </p:pic>
      <p:pic>
        <p:nvPicPr>
          <p:cNvPr id="5" name="Image 4"/>
          <p:cNvPicPr>
            <a:picLocks noChangeAspect="1"/>
          </p:cNvPicPr>
          <p:nvPr/>
        </p:nvPicPr>
        <p:blipFill>
          <a:blip r:embed="rId3"/>
          <a:stretch>
            <a:fillRect/>
          </a:stretch>
        </p:blipFill>
        <p:spPr>
          <a:xfrm>
            <a:off x="6804248" y="5119346"/>
            <a:ext cx="2822693" cy="2523963"/>
          </a:xfrm>
          <a:prstGeom prst="rect">
            <a:avLst/>
          </a:prstGeom>
        </p:spPr>
      </p:pic>
    </p:spTree>
    <p:extLst>
      <p:ext uri="{BB962C8B-B14F-4D97-AF65-F5344CB8AC3E}">
        <p14:creationId xmlns:p14="http://schemas.microsoft.com/office/powerpoint/2010/main" val="162434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5" y="476672"/>
            <a:ext cx="6986736" cy="1428328"/>
          </a:xfrm>
        </p:spPr>
        <p:txBody>
          <a:bodyPr>
            <a:normAutofit/>
          </a:bodyPr>
          <a:lstStyle/>
          <a:p>
            <a:pPr algn="ctr"/>
            <a:r>
              <a:rPr lang="fr-FR" dirty="0">
                <a:latin typeface="Lucida Calligraphy" panose="03010101010101010101" pitchFamily="66" charset="0"/>
              </a:rPr>
              <a:t>La problématique </a:t>
            </a:r>
          </a:p>
        </p:txBody>
      </p:sp>
      <p:sp>
        <p:nvSpPr>
          <p:cNvPr id="3" name="Espace réservé du contenu 2"/>
          <p:cNvSpPr>
            <a:spLocks noGrp="1"/>
          </p:cNvSpPr>
          <p:nvPr>
            <p:ph idx="1"/>
          </p:nvPr>
        </p:nvSpPr>
        <p:spPr>
          <a:xfrm>
            <a:off x="1043607" y="1268759"/>
            <a:ext cx="7992889" cy="5382537"/>
          </a:xfrm>
        </p:spPr>
        <p:txBody>
          <a:bodyPr>
            <a:normAutofit fontScale="85000" lnSpcReduction="20000"/>
          </a:bodyPr>
          <a:lstStyle/>
          <a:p>
            <a:endParaRPr lang="fr-FR" dirty="0" smtClean="0"/>
          </a:p>
          <a:p>
            <a:r>
              <a:rPr lang="fr-FR" sz="2000" b="1" i="1" dirty="0">
                <a:latin typeface="Times New Roman" panose="02020603050405020304" pitchFamily="18" charset="0"/>
                <a:ea typeface="Times New Roman" panose="02020603050405020304" pitchFamily="18" charset="0"/>
              </a:rPr>
              <a:t>Comment </a:t>
            </a:r>
            <a:r>
              <a:rPr lang="fr-FR" sz="2000" b="1" i="1" dirty="0" smtClean="0">
                <a:latin typeface="Times New Roman" panose="02020603050405020304" pitchFamily="18" charset="0"/>
                <a:ea typeface="Times New Roman" panose="02020603050405020304" pitchFamily="18" charset="0"/>
              </a:rPr>
              <a:t>concilier le </a:t>
            </a:r>
            <a:r>
              <a:rPr lang="fr-FR" sz="2000" b="1" i="1" dirty="0">
                <a:latin typeface="Times New Roman" panose="02020603050405020304" pitchFamily="18" charset="0"/>
                <a:ea typeface="Times New Roman" panose="02020603050405020304" pitchFamily="18" charset="0"/>
              </a:rPr>
              <a:t>devoir de mémoire et </a:t>
            </a:r>
            <a:r>
              <a:rPr lang="fr-FR" sz="2000" b="1" i="1" dirty="0" smtClean="0">
                <a:latin typeface="Times New Roman" panose="02020603050405020304" pitchFamily="18" charset="0"/>
                <a:ea typeface="Times New Roman" panose="02020603050405020304" pitchFamily="18" charset="0"/>
              </a:rPr>
              <a:t>la nécessité </a:t>
            </a:r>
            <a:r>
              <a:rPr lang="fr-FR" sz="2000" b="1" i="1" dirty="0">
                <a:latin typeface="Times New Roman" panose="02020603050405020304" pitchFamily="18" charset="0"/>
                <a:ea typeface="Times New Roman" panose="02020603050405020304" pitchFamily="18" charset="0"/>
              </a:rPr>
              <a:t>de l'oubli ? </a:t>
            </a:r>
          </a:p>
          <a:p>
            <a:r>
              <a:rPr lang="fr-FR" sz="2000" b="1" i="1" dirty="0">
                <a:latin typeface="Times New Roman" panose="02020603050405020304" pitchFamily="18" charset="0"/>
                <a:ea typeface="Times New Roman" panose="02020603050405020304" pitchFamily="18" charset="0"/>
              </a:rPr>
              <a:t>Quelle place accorder à l'oubli des divisions et des conflits passés ?</a:t>
            </a:r>
          </a:p>
          <a:p>
            <a:pPr marL="0" indent="0">
              <a:buNone/>
            </a:pPr>
            <a:endParaRPr lang="fr-FR" sz="2000" dirty="0" smtClean="0"/>
          </a:p>
          <a:p>
            <a:pPr algn="just"/>
            <a:r>
              <a:rPr lang="fr-FR" dirty="0" smtClean="0"/>
              <a:t>Le liens entre le thème « le souvenir » est </a:t>
            </a:r>
            <a:r>
              <a:rPr lang="fr-FR" dirty="0"/>
              <a:t>d</a:t>
            </a:r>
            <a:r>
              <a:rPr lang="fr-FR" dirty="0" smtClean="0"/>
              <a:t>e ce prolonger dans des souvenirs douloureux qui ont marqués l’histoire. A travers </a:t>
            </a:r>
            <a:r>
              <a:rPr lang="fr-FR" dirty="0"/>
              <a:t>la </a:t>
            </a:r>
            <a:r>
              <a:rPr lang="fr-FR" dirty="0" smtClean="0"/>
              <a:t>remémoration des horreurs subit par le peuple juifs le </a:t>
            </a:r>
            <a:r>
              <a:rPr lang="fr-FR" dirty="0"/>
              <a:t>calvaire de ces familles juives qui furent déportées à </a:t>
            </a:r>
            <a:r>
              <a:rPr lang="fr-FR" dirty="0" smtClean="0"/>
              <a:t>Auschwitz. Ce roman suscite une compassion</a:t>
            </a:r>
            <a:r>
              <a:rPr lang="fr-FR" dirty="0"/>
              <a:t> </a:t>
            </a:r>
            <a:r>
              <a:rPr lang="fr-FR" dirty="0" smtClean="0"/>
              <a:t>en vers les lecteurs.</a:t>
            </a:r>
          </a:p>
          <a:p>
            <a:pPr algn="just"/>
            <a:r>
              <a:rPr lang="fr-FR" b="1" dirty="0" smtClean="0"/>
              <a:t>Des </a:t>
            </a:r>
            <a:r>
              <a:rPr lang="fr-FR" b="1" dirty="0"/>
              <a:t>lieux de mémoire </a:t>
            </a:r>
            <a:r>
              <a:rPr lang="fr-FR" dirty="0"/>
              <a:t>: lieux du souvenir, </a:t>
            </a:r>
            <a:r>
              <a:rPr lang="fr-FR" dirty="0" smtClean="0"/>
              <a:t>cimetières, les camps.</a:t>
            </a:r>
          </a:p>
          <a:p>
            <a:pPr algn="just"/>
            <a:endParaRPr lang="fr-FR" dirty="0"/>
          </a:p>
          <a:p>
            <a:pPr algn="just"/>
            <a:r>
              <a:rPr lang="fr-FR" b="1" dirty="0" smtClean="0"/>
              <a:t>Mots clés </a:t>
            </a:r>
            <a:r>
              <a:rPr lang="fr-FR" dirty="0" smtClean="0"/>
              <a:t>:</a:t>
            </a:r>
          </a:p>
          <a:p>
            <a:pPr algn="just">
              <a:buFont typeface="Wingdings" panose="05000000000000000000" pitchFamily="2" charset="2"/>
              <a:buChar char="v"/>
            </a:pPr>
            <a:r>
              <a:rPr lang="fr-FR" dirty="0" smtClean="0"/>
              <a:t>souvenir</a:t>
            </a:r>
          </a:p>
          <a:p>
            <a:pPr algn="just">
              <a:buFont typeface="Wingdings" panose="05000000000000000000" pitchFamily="2" charset="2"/>
              <a:buChar char="v"/>
            </a:pPr>
            <a:r>
              <a:rPr lang="fr-FR" dirty="0" smtClean="0"/>
              <a:t>Remémoration</a:t>
            </a:r>
          </a:p>
          <a:p>
            <a:pPr algn="just">
              <a:buFont typeface="Wingdings" panose="05000000000000000000" pitchFamily="2" charset="2"/>
              <a:buChar char="v"/>
            </a:pPr>
            <a:r>
              <a:rPr lang="fr-FR" dirty="0"/>
              <a:t>Archives, commémoration, </a:t>
            </a:r>
            <a:endParaRPr lang="fr-FR" dirty="0" smtClean="0"/>
          </a:p>
          <a:p>
            <a:pPr algn="just">
              <a:buFont typeface="Wingdings" panose="05000000000000000000" pitchFamily="2" charset="2"/>
              <a:buChar char="v"/>
            </a:pPr>
            <a:r>
              <a:rPr lang="fr-FR" dirty="0" smtClean="0"/>
              <a:t>conservatisme, ,</a:t>
            </a:r>
          </a:p>
          <a:p>
            <a:pPr algn="just">
              <a:buFont typeface="Wingdings" panose="05000000000000000000" pitchFamily="2" charset="2"/>
              <a:buChar char="v"/>
            </a:pPr>
            <a:r>
              <a:rPr lang="fr-FR" dirty="0" smtClean="0"/>
              <a:t>lieu </a:t>
            </a:r>
            <a:r>
              <a:rPr lang="fr-FR" dirty="0"/>
              <a:t>de mémoire</a:t>
            </a:r>
            <a:r>
              <a:rPr lang="fr-FR" dirty="0" smtClean="0"/>
              <a:t>,</a:t>
            </a:r>
          </a:p>
          <a:p>
            <a:pPr algn="just">
              <a:buFont typeface="Wingdings" panose="05000000000000000000" pitchFamily="2" charset="2"/>
              <a:buChar char="v"/>
            </a:pPr>
            <a:r>
              <a:rPr lang="fr-FR" dirty="0" smtClean="0"/>
              <a:t> tirer de l’oubli.</a:t>
            </a:r>
          </a:p>
          <a:p>
            <a:pPr algn="just">
              <a:buFont typeface="Wingdings" panose="05000000000000000000" pitchFamily="2" charset="2"/>
              <a:buChar char="v"/>
            </a:pPr>
            <a:r>
              <a:rPr lang="fr-FR" dirty="0" smtClean="0"/>
              <a:t> </a:t>
            </a:r>
            <a:r>
              <a:rPr lang="fr-FR" dirty="0"/>
              <a:t>mémoire sélective</a:t>
            </a:r>
            <a:endParaRPr lang="fr-FR" dirty="0" smtClean="0"/>
          </a:p>
          <a:p>
            <a:pPr marL="0" indent="0" algn="just">
              <a:buNone/>
            </a:pPr>
            <a:endParaRPr lang="fr-FR" dirty="0" smtClean="0"/>
          </a:p>
          <a:p>
            <a:pPr marL="0" indent="0">
              <a:buNone/>
            </a:pPr>
            <a:endParaRPr lang="fr-FR" dirty="0"/>
          </a:p>
        </p:txBody>
      </p:sp>
    </p:spTree>
    <p:extLst>
      <p:ext uri="{BB962C8B-B14F-4D97-AF65-F5344CB8AC3E}">
        <p14:creationId xmlns:p14="http://schemas.microsoft.com/office/powerpoint/2010/main" val="2285839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429</TotalTime>
  <Words>334</Words>
  <Application>Microsoft Office PowerPoint</Application>
  <PresentationFormat>Affichage à l'écran (4:3)</PresentationFormat>
  <Paragraphs>54</Paragraphs>
  <Slides>12</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Aldhabi</vt:lpstr>
      <vt:lpstr>AR BLANCA</vt:lpstr>
      <vt:lpstr>Arial</vt:lpstr>
      <vt:lpstr>Calibri</vt:lpstr>
      <vt:lpstr>Century Gothic</vt:lpstr>
      <vt:lpstr>Lucida Calligraphy</vt:lpstr>
      <vt:lpstr>Times New Roman</vt:lpstr>
      <vt:lpstr>Wingdings</vt:lpstr>
      <vt:lpstr>Wingdings 3</vt:lpstr>
      <vt:lpstr>Brin</vt:lpstr>
      <vt:lpstr>Présentation PowerPoint</vt:lpstr>
      <vt:lpstr>« Elle s’appelait sarah » </vt:lpstr>
      <vt:lpstr>Tatiana de Rosnay</vt:lpstr>
      <vt:lpstr>   L’œuvre </vt:lpstr>
      <vt:lpstr>RESUME </vt:lpstr>
      <vt:lpstr>Présentation PowerPoint</vt:lpstr>
      <vt:lpstr>Présentation PowerPoint</vt:lpstr>
      <vt:lpstr>« Des enfants avaient déjà quitté le camp, escortés par les policiers. Elle les avait suivis du regard, frêles créatures en haillons au crâne lisse. Où les emmenait-on ? Etait-ce loin ? Allaient-ils rejoindre les mères et les mères ? Elle en doutait. Rachel aussi en doutait. Si tout le monde devait aller au même endroit, pourquoi la police avait-elle séparés les parents des enfants ? Pourquoi tant de souffrance, tant de douleur ? C’est parce qu’ils nous haïssent lui avait dit Rachel de sa drôle de voix éraillée. Ils détestent les Juifs. Pourquoi cette haine ? elle n’avait jamais haï personne dans sa vie, à l’exception d’un institutrice »</vt:lpstr>
      <vt:lpstr>La problématique </vt:lpstr>
      <vt:lpstr>Mon opinion  </vt:lpstr>
      <vt:lpstr>Sources :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1- JE ME SOUVIENS</dc:title>
  <dc:creator>Sarah Turpin</dc:creator>
  <cp:lastModifiedBy>JEAN</cp:lastModifiedBy>
  <cp:revision>42</cp:revision>
  <cp:lastPrinted>2016-04-25T19:35:25Z</cp:lastPrinted>
  <dcterms:created xsi:type="dcterms:W3CDTF">2016-04-15T09:29:16Z</dcterms:created>
  <dcterms:modified xsi:type="dcterms:W3CDTF">2016-05-22T07:10:50Z</dcterms:modified>
</cp:coreProperties>
</file>