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</p:sldIdLst>
  <p:sldSz cx="9144000" cy="6858000" type="screen4x3"/>
  <p:notesSz cx="6669088" cy="97536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4426-C77B-4D04-A185-9AAD51455544}" type="datetimeFigureOut">
              <a:rPr lang="fr-FR" smtClean="0"/>
              <a:t>09/05/2014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27F96-9911-41FB-9528-BFF1595D3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878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3D85E-7C27-CE49-9817-DD89EF2A91EC}" type="datetimeFigureOut">
              <a:rPr lang="fr-FR" smtClean="0"/>
              <a:t>09/05/2014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5EE7D-57B1-0843-A2AF-2CC88E773D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80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EE7D-57B1-0843-A2AF-2CC88E773D9B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289-983D-472D-9003-A78310916690}" type="datetimeFigureOut">
              <a:rPr lang="fr-FR" smtClean="0"/>
              <a:pPr/>
              <a:t>09/05/2014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5D1-65B7-4EF0-94C2-AEE692EB9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94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289-983D-472D-9003-A78310916690}" type="datetimeFigureOut">
              <a:rPr lang="fr-FR" smtClean="0"/>
              <a:pPr/>
              <a:t>09/05/2014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5D1-65B7-4EF0-94C2-AEE692EB9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11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289-983D-472D-9003-A78310916690}" type="datetimeFigureOut">
              <a:rPr lang="fr-FR" smtClean="0"/>
              <a:pPr/>
              <a:t>09/05/2014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5D1-65B7-4EF0-94C2-AEE692EB9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8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289-983D-472D-9003-A78310916690}" type="datetimeFigureOut">
              <a:rPr lang="fr-FR" smtClean="0"/>
              <a:pPr/>
              <a:t>09/05/2014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5D1-65B7-4EF0-94C2-AEE692EB9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289-983D-472D-9003-A78310916690}" type="datetimeFigureOut">
              <a:rPr lang="fr-FR" smtClean="0"/>
              <a:pPr/>
              <a:t>09/05/2014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5D1-65B7-4EF0-94C2-AEE692EB9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80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289-983D-472D-9003-A78310916690}" type="datetimeFigureOut">
              <a:rPr lang="fr-FR" smtClean="0"/>
              <a:pPr/>
              <a:t>09/05/2014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5D1-65B7-4EF0-94C2-AEE692EB9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44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289-983D-472D-9003-A78310916690}" type="datetimeFigureOut">
              <a:rPr lang="fr-FR" smtClean="0"/>
              <a:pPr/>
              <a:t>09/05/2014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5D1-65B7-4EF0-94C2-AEE692EB9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80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289-983D-472D-9003-A78310916690}" type="datetimeFigureOut">
              <a:rPr lang="fr-FR" smtClean="0"/>
              <a:pPr/>
              <a:t>09/05/2014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5D1-65B7-4EF0-94C2-AEE692EB9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1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289-983D-472D-9003-A78310916690}" type="datetimeFigureOut">
              <a:rPr lang="fr-FR" smtClean="0"/>
              <a:pPr/>
              <a:t>09/05/2014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5D1-65B7-4EF0-94C2-AEE692EB9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90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289-983D-472D-9003-A78310916690}" type="datetimeFigureOut">
              <a:rPr lang="fr-FR" smtClean="0"/>
              <a:pPr/>
              <a:t>09/05/2014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5D1-65B7-4EF0-94C2-AEE692EB9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6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F289-983D-472D-9003-A78310916690}" type="datetimeFigureOut">
              <a:rPr lang="fr-FR" smtClean="0"/>
              <a:pPr/>
              <a:t>09/05/2014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5D1-65B7-4EF0-94C2-AEE692EB9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48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FF289-983D-472D-9003-A78310916690}" type="datetimeFigureOut">
              <a:rPr lang="fr-FR" smtClean="0"/>
              <a:pPr/>
              <a:t>09/05/2014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7F5D1-65B7-4EF0-94C2-AEE692EB96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75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late.fr/monde/76958/martin-luther-king-impovise-i-have-dream-discours" TargetMode="External"/><Relationship Id="rId4" Type="http://schemas.openxmlformats.org/officeDocument/2006/relationships/hyperlink" Target="http://www.liege.be/telechargements/pdf/culture/.../mlk-lectures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" y="-72483"/>
            <a:ext cx="907916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MARTIN LUTHER KING</a:t>
            </a:r>
            <a:endParaRPr lang="fr-FR" dirty="0">
              <a:solidFill>
                <a:schemeClr val="bg2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292494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3866749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15240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Né : Le 15 janvier 1929 à Atlanta en Géorgie </a:t>
            </a:r>
          </a:p>
          <a:p>
            <a:r>
              <a:rPr lang="fr-FR" b="1" dirty="0" smtClean="0"/>
              <a:t> </a:t>
            </a:r>
          </a:p>
          <a:p>
            <a:r>
              <a:rPr lang="fr-FR" b="1" dirty="0" smtClean="0"/>
              <a:t>Mort : Assassiné le 4 avril 1968 à Memphis, au Tennessee. </a:t>
            </a:r>
          </a:p>
          <a:p>
            <a:endParaRPr lang="fr-FR" b="1" dirty="0" smtClean="0"/>
          </a:p>
          <a:p>
            <a:r>
              <a:rPr lang="fr-FR" b="1" dirty="0" smtClean="0"/>
              <a:t> Famille</a:t>
            </a:r>
          </a:p>
          <a:p>
            <a:r>
              <a:rPr lang="fr-FR" b="1" dirty="0" smtClean="0"/>
              <a:t> Père : Martin Luther King Senior, pasteur baptiste</a:t>
            </a:r>
          </a:p>
          <a:p>
            <a:r>
              <a:rPr lang="fr-FR" b="1" dirty="0" smtClean="0"/>
              <a:t> </a:t>
            </a:r>
          </a:p>
          <a:p>
            <a:r>
              <a:rPr lang="fr-FR" b="1" dirty="0" smtClean="0"/>
              <a:t>Mère : Alberta Williams</a:t>
            </a:r>
          </a:p>
          <a:p>
            <a:endParaRPr lang="fr-FR" b="1" dirty="0" smtClean="0"/>
          </a:p>
          <a:p>
            <a:r>
              <a:rPr lang="fr-FR" b="1" dirty="0" smtClean="0"/>
              <a:t>En 1964,</a:t>
            </a:r>
            <a:r>
              <a:rPr lang="fr-FR" dirty="0" smtClean="0"/>
              <a:t> </a:t>
            </a:r>
            <a:r>
              <a:rPr lang="fr-FR" b="1" dirty="0" smtClean="0"/>
              <a:t>MLK est lauréat du prix Nobel de la paix l’année d’après.</a:t>
            </a:r>
            <a:endParaRPr lang="en-GB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867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CONTEXTE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HISTORIQUE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800600"/>
            <a:ext cx="2568540" cy="1905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2447299" cy="1676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19400"/>
            <a:ext cx="2438400" cy="1811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0400" y="1143000"/>
            <a:ext cx="594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Après l'abolition de l'esclavage, dans le sud des Etats Unis, c'est l' Apartheid ,c'est à dire une politique de ségrégation raciale, qui fait vivre un enfer a toutes personnes de couleur .</a:t>
            </a:r>
          </a:p>
          <a:p>
            <a:endParaRPr lang="fr-FR" dirty="0" smtClean="0"/>
          </a:p>
          <a:p>
            <a:r>
              <a:rPr lang="fr-FR" dirty="0" smtClean="0"/>
              <a:t>Des lois séparaient les personnes de couleur de peau noire, de celles de peau blanche, les obligeant à manger dans des restaurants différents, prendre des bus différents, utiliser des toilettes différentes, etc. au sein du même . Ces lois sont basées sur l’idée qu’il existe des « races » bien différentes et que certaines sont meilleures que d’autres. </a:t>
            </a:r>
          </a:p>
          <a:p>
            <a:endParaRPr lang="fr-FR" dirty="0" smtClean="0"/>
          </a:p>
          <a:p>
            <a:r>
              <a:rPr lang="fr-FR" dirty="0" smtClean="0"/>
              <a:t>Dans le cas de l' Apartheid du sud des États-Unis, les personnes blanches, contrôlaient, avaient le pouvoir sur les personnes de couleurs .</a:t>
            </a:r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QUELQUES EXTRAITS DU DISCOURS</a:t>
            </a:r>
            <a:endParaRPr lang="fr-FR" dirty="0">
              <a:solidFill>
                <a:schemeClr val="bg2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38200" y="3505200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b="1" i="1" dirty="0">
                <a:solidFill>
                  <a:schemeClr val="bg2">
                    <a:lumMod val="50000"/>
                  </a:schemeClr>
                </a:solidFill>
              </a:rPr>
              <a:t>Je </a:t>
            </a:r>
            <a:r>
              <a:rPr lang="fr-FR" b="1" i="1" dirty="0" smtClean="0">
                <a:solidFill>
                  <a:schemeClr val="bg2">
                    <a:lumMod val="50000"/>
                  </a:schemeClr>
                </a:solidFill>
              </a:rPr>
              <a:t>rêve</a:t>
            </a:r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, qu'un jour, cette nation se lèvera et vivra le vrai sens de sa foi 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endParaRPr lang="fr-FR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« 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Nous tenons </a:t>
            </a:r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ces vérités comme allant de soi, que les hommes naissent égaux. 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Cette déclaration </a:t>
            </a:r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était une promesse garantissant à tous les hommes, 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noirs comme </a:t>
            </a:r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blancs, 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les droits </a:t>
            </a:r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inaliénables à la vie, à la liberté, à la quête du bonheur. 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endParaRPr lang="fr-FR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b="1" i="1" dirty="0">
                <a:solidFill>
                  <a:schemeClr val="bg2">
                    <a:lumMod val="50000"/>
                  </a:schemeClr>
                </a:solidFill>
              </a:rPr>
              <a:t>« Je rêve </a:t>
            </a:r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qu'un jour, sur les collines rousses de la Géorgie, les fils d'anciens esclaves 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et les </a:t>
            </a:r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fils d'anciens propriétaires d'esclaves pourront s'asseoir ensemble à la table de </a:t>
            </a:r>
            <a:r>
              <a:rPr lang="fr-FR" i="1" dirty="0" smtClean="0">
                <a:solidFill>
                  <a:schemeClr val="bg2">
                    <a:lumMod val="50000"/>
                  </a:schemeClr>
                </a:solidFill>
              </a:rPr>
              <a:t>la fraternité </a:t>
            </a:r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90600"/>
            <a:ext cx="2362200" cy="24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0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sz="4000" dirty="0" smtClean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CONCLUSION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104658" y="1124744"/>
            <a:ext cx="502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entury" panose="02040604050505020304" pitchFamily="18" charset="0"/>
              </a:rPr>
              <a:t>Le rêve de Martin Luther King n’a pas été réalisé de son vivant puisqu’il a été assassiné le 4 Aout 1968.</a:t>
            </a:r>
          </a:p>
          <a:p>
            <a:endParaRPr lang="fr-FR" dirty="0" smtClean="0">
              <a:latin typeface="Century" panose="02040604050505020304" pitchFamily="18" charset="0"/>
            </a:endParaRPr>
          </a:p>
          <a:p>
            <a:r>
              <a:rPr lang="fr-FR" dirty="0" smtClean="0">
                <a:latin typeface="Century" panose="02040604050505020304" pitchFamily="18" charset="0"/>
              </a:rPr>
              <a:t> Cependant , la situation des Noirs s’est beaucoup améliorée depuis les années 1670. Même s’il reste de nombreuses injustices ethniques sur Terre, Son combat abouti le 4 Novembre 2008, lors de la victoire d’un afro-américain aux élections présidentielles: </a:t>
            </a:r>
            <a:r>
              <a:rPr lang="fr-FR" dirty="0" err="1" smtClean="0">
                <a:latin typeface="Century" panose="02040604050505020304" pitchFamily="18" charset="0"/>
              </a:rPr>
              <a:t>Barack</a:t>
            </a:r>
            <a:r>
              <a:rPr lang="fr-FR" dirty="0" smtClean="0">
                <a:latin typeface="Century" panose="02040604050505020304" pitchFamily="18" charset="0"/>
              </a:rPr>
              <a:t> </a:t>
            </a:r>
            <a:r>
              <a:rPr lang="fr-FR" dirty="0" err="1" smtClean="0">
                <a:latin typeface="Century" panose="02040604050505020304" pitchFamily="18" charset="0"/>
              </a:rPr>
              <a:t>Obama</a:t>
            </a:r>
            <a:r>
              <a:rPr lang="fr-FR" dirty="0" smtClean="0">
                <a:latin typeface="Century" panose="02040604050505020304" pitchFamily="18" charset="0"/>
              </a:rPr>
              <a:t>. </a:t>
            </a:r>
          </a:p>
          <a:p>
            <a:endParaRPr lang="fr-FR" dirty="0" smtClean="0">
              <a:latin typeface="Century" panose="02040604050505020304" pitchFamily="18" charset="0"/>
            </a:endParaRPr>
          </a:p>
          <a:p>
            <a:r>
              <a:rPr lang="fr-FR" dirty="0" smtClean="0">
                <a:latin typeface="Century" panose="02040604050505020304" pitchFamily="18" charset="0"/>
              </a:rPr>
              <a:t>MLK : un idéal porté par le rêve</a:t>
            </a:r>
          </a:p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4123049" y="4771895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latin typeface="Century" panose="02040604050505020304" pitchFamily="18" charset="0"/>
              </a:rPr>
              <a:t>MLK est un homme plein de courage et de détermination, son discours " I have </a:t>
            </a:r>
            <a:r>
              <a:rPr lang="fr-FR" dirty="0" err="1" smtClean="0">
                <a:latin typeface="Century" panose="02040604050505020304" pitchFamily="18" charset="0"/>
              </a:rPr>
              <a:t>dream</a:t>
            </a:r>
            <a:r>
              <a:rPr lang="fr-FR" dirty="0" smtClean="0">
                <a:latin typeface="Century" panose="02040604050505020304" pitchFamily="18" charset="0"/>
              </a:rPr>
              <a:t>" en est la preuve, il combattait énergiquement contre le racisme et la ségrégation que subissait les afro-américains lors de l'apartheid.</a:t>
            </a:r>
            <a:endParaRPr lang="fr-FR" dirty="0">
              <a:latin typeface="Century" panose="020406040505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3886200" cy="50292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SOURCES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2838450" cy="16094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962400"/>
            <a:ext cx="4445000" cy="2667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28600"/>
            <a:ext cx="2838450" cy="16094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14600" y="1905000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>
                <a:hlinkClick r:id="rId4"/>
              </a:rPr>
              <a:t> www.liege.be/telechargements/pdf/culture/.../mlk-lectures.pdf</a:t>
            </a: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>
                <a:hlinkClick r:id="rId5"/>
              </a:rPr>
              <a:t>http://www.slate.fr/monde/76958/martin-luther-king-impovise-i-have-dream-discours</a:t>
            </a:r>
            <a:endParaRPr lang="fr-FR" dirty="0" smtClean="0"/>
          </a:p>
          <a:p>
            <a:pPr>
              <a:buFontTx/>
              <a:buChar char="-"/>
            </a:pPr>
            <a:endParaRPr lang="fr-FR" smtClean="0"/>
          </a:p>
          <a:p>
            <a:pPr>
              <a:buFontTx/>
              <a:buChar char="-"/>
            </a:pPr>
            <a:r>
              <a:rPr lang="fr-FR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5334000"/>
            <a:ext cx="8229600" cy="1143000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MATHILDE ET COUMBA </a:t>
            </a:r>
            <a:br>
              <a:rPr lang="fr-FR" dirty="0" smtClean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</a:b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BTS1 AG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"/>
            <a:ext cx="7086600" cy="502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429</Words>
  <Application>Microsoft Office PowerPoint</Application>
  <PresentationFormat>Affichage à l'écran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MARTIN LUTHER KING</vt:lpstr>
      <vt:lpstr>CONTEXTE HISTORIQUE</vt:lpstr>
      <vt:lpstr>QUELQUES EXTRAITS DU DISCOURS</vt:lpstr>
      <vt:lpstr>CONCLUSION</vt:lpstr>
      <vt:lpstr>SOURCES</vt:lpstr>
      <vt:lpstr>MATHILDE ET COUMBA  BTS1 AG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Loial</dc:creator>
  <cp:lastModifiedBy>Coumba Niakate</cp:lastModifiedBy>
  <cp:revision>30</cp:revision>
  <cp:lastPrinted>2014-05-09T06:49:55Z</cp:lastPrinted>
  <dcterms:created xsi:type="dcterms:W3CDTF">2014-05-08T21:03:32Z</dcterms:created>
  <dcterms:modified xsi:type="dcterms:W3CDTF">2014-05-09T06:50:40Z</dcterms:modified>
</cp:coreProperties>
</file>