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7" r:id="rId2"/>
    <p:sldId id="258" r:id="rId3"/>
    <p:sldId id="304" r:id="rId4"/>
    <p:sldId id="431" r:id="rId5"/>
    <p:sldId id="409" r:id="rId6"/>
    <p:sldId id="411" r:id="rId7"/>
    <p:sldId id="387" r:id="rId8"/>
    <p:sldId id="412" r:id="rId9"/>
    <p:sldId id="306" r:id="rId10"/>
    <p:sldId id="413" r:id="rId11"/>
    <p:sldId id="308" r:id="rId12"/>
    <p:sldId id="414" r:id="rId13"/>
    <p:sldId id="349" r:id="rId14"/>
    <p:sldId id="310" r:id="rId15"/>
    <p:sldId id="415" r:id="rId16"/>
    <p:sldId id="312" r:id="rId17"/>
    <p:sldId id="416" r:id="rId18"/>
    <p:sldId id="314" r:id="rId19"/>
    <p:sldId id="417" r:id="rId20"/>
    <p:sldId id="316" r:id="rId21"/>
    <p:sldId id="418" r:id="rId22"/>
    <p:sldId id="353" r:id="rId23"/>
    <p:sldId id="318" r:id="rId24"/>
    <p:sldId id="419" r:id="rId25"/>
    <p:sldId id="323" r:id="rId26"/>
    <p:sldId id="420" r:id="rId27"/>
    <p:sldId id="325" r:id="rId28"/>
    <p:sldId id="421" r:id="rId29"/>
    <p:sldId id="356" r:id="rId30"/>
    <p:sldId id="422" r:id="rId31"/>
    <p:sldId id="329" r:id="rId32"/>
    <p:sldId id="423" r:id="rId33"/>
    <p:sldId id="362" r:id="rId34"/>
    <p:sldId id="331" r:id="rId35"/>
    <p:sldId id="424" r:id="rId36"/>
    <p:sldId id="333" r:id="rId37"/>
    <p:sldId id="425" r:id="rId38"/>
    <p:sldId id="335" r:id="rId39"/>
    <p:sldId id="440" r:id="rId40"/>
    <p:sldId id="427" r:id="rId41"/>
    <p:sldId id="337" r:id="rId42"/>
    <p:sldId id="428" r:id="rId43"/>
    <p:sldId id="339" r:id="rId44"/>
    <p:sldId id="429" r:id="rId45"/>
    <p:sldId id="341" r:id="rId46"/>
    <p:sldId id="430" r:id="rId4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986" autoAdjust="0"/>
  </p:normalViewPr>
  <p:slideViewPr>
    <p:cSldViewPr>
      <p:cViewPr>
        <p:scale>
          <a:sx n="80" d="100"/>
          <a:sy n="80" d="100"/>
        </p:scale>
        <p:origin x="-402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86EF0-A365-4098-A48C-E3DA180145E2}" type="datetimeFigureOut">
              <a:rPr lang="fr-FR" smtClean="0"/>
              <a:t>17/05/2014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685FC-2530-4C32-A406-9EE36D79C9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413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8450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8450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Tropo</a:t>
            </a:r>
            <a:r>
              <a:rPr lang="fr-FR" dirty="0" smtClean="0"/>
              <a:t> = tour de </a:t>
            </a:r>
            <a:r>
              <a:rPr lang="fr-FR" dirty="0" err="1" smtClean="0"/>
              <a:t>laTerre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6621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Tropo</a:t>
            </a:r>
            <a:r>
              <a:rPr lang="fr-FR" dirty="0" smtClean="0"/>
              <a:t> = tour de </a:t>
            </a:r>
            <a:r>
              <a:rPr lang="fr-FR" dirty="0" err="1" smtClean="0"/>
              <a:t>laTerre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6621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109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109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41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8213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42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8213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17/05/2014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602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17/05/2014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101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17/05/2014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764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17/05/2014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365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17/05/2014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310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17/05/2014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165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17/05/2014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1300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17/05/2014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007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17/05/2014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068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17/05/2014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564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17/05/2014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22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ABB1F-ACF7-4F76-969F-400009B51D0F}" type="datetimeFigureOut">
              <a:rPr lang="fr-FR" smtClean="0"/>
              <a:t>17/05/2014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803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voirs.essonne.fr/fileadmin/bds/MEDIA/animations/Jeu_Nuages/nuages.html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BIA 2013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Météorologie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521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04/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L’appareil servant à mesurer l’orientation du vent s’appelle :</a:t>
            </a: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Autofit/>
          </a:bodyPr>
          <a:lstStyle/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une rose des vents.			</a:t>
            </a:r>
          </a:p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un anémomètre.  </a:t>
            </a:r>
          </a:p>
          <a:p>
            <a:r>
              <a:rPr lang="fr-FR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une girouette.		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un 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transmissomètre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83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05/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transformation de l’état de l’eau lorsqu’elle passe de l’état gazeux à l’état liquide s’appelle :</a:t>
            </a:r>
            <a: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800" b="1" dirty="0"/>
              <a:t> 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0888"/>
            <a:ext cx="7643192" cy="3705275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sublimation.			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condensation.  			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évaporation.			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fusion.</a:t>
            </a:r>
          </a:p>
          <a:p>
            <a:pPr lvl="1"/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47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fr-FR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05/ </a:t>
            </a:r>
            <a:r>
              <a:rPr lang="fr-FR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transformation de l’état de l’eau lorsqu’elle passe de l’état gazeux à l’état liquide s’appelle :</a:t>
            </a:r>
            <a:r>
              <a:rPr lang="fr-FR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800" b="1" dirty="0"/>
              <a:t> 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0888"/>
            <a:ext cx="7643192" cy="3705275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sublimation.			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condensation</a:t>
            </a: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Annulée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évaporation.			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fusion.</a:t>
            </a:r>
          </a:p>
          <a:p>
            <a:pPr lvl="1"/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Laurent\Documents\BIA\Cours BIA clé USB\M3 COURS\M3 COURS\Cours 3 Nuages\changements etats-0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095" y="3789040"/>
            <a:ext cx="5197493" cy="292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715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ATMOSPHERE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226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06/ La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tropopause :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060848"/>
            <a:ext cx="7643192" cy="3489251"/>
          </a:xfrm>
          <a:ln>
            <a:noFill/>
          </a:ln>
        </p:spPr>
        <p:txBody>
          <a:bodyPr>
            <a:normAutofit/>
          </a:bodyPr>
          <a:lstStyle/>
          <a:p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est toujours située à une altitude de 12000 mètres.</a:t>
            </a:r>
            <a:endParaRPr lang="fr-FR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se trouve généralement à une altitude plus élevée aux pôles qu’à l’équateur.</a:t>
            </a:r>
            <a:endParaRPr lang="fr-FR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se trouve généralement à une altitude plus élevée à l’équateur qu’aux pôles.</a:t>
            </a:r>
            <a:endParaRPr lang="fr-FR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est généralement située à la limite inférieure des nuages.</a:t>
            </a:r>
            <a:endParaRPr lang="fr-FR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53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06/ La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tropopause :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060848"/>
            <a:ext cx="7643192" cy="3489251"/>
          </a:xfrm>
          <a:ln>
            <a:noFill/>
          </a:ln>
        </p:spPr>
        <p:txBody>
          <a:bodyPr>
            <a:normAutofit/>
          </a:bodyPr>
          <a:lstStyle/>
          <a:p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est </a:t>
            </a:r>
            <a:r>
              <a:rPr lang="fr-FR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toujours</a:t>
            </a:r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située à une altitude de 12000 mètres.</a:t>
            </a:r>
            <a:endParaRPr lang="fr-FR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se trouve généralement à une altitude plus élevée aux pôles qu’à l’équateur.</a:t>
            </a:r>
            <a:endParaRPr lang="fr-FR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se trouve généralement à une altitude plus élevée à l’équateur qu’aux pôles.</a:t>
            </a:r>
            <a:endParaRPr lang="fr-FR" sz="2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est généralement située à la limite inférieure des nuages.</a:t>
            </a:r>
            <a:endParaRPr lang="fr-FR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39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07/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Selon l’atmosphère standard, le gradient de température en s’élevant en altitude dans les basses couches est de : </a:t>
            </a: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+ 2° C par 1 000 pieds.			</a:t>
            </a:r>
          </a:p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+ 2° C par 1 000 mètres. </a:t>
            </a:r>
          </a:p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- 2° C par 1 000 pieds.			</a:t>
            </a:r>
          </a:p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- 2° C par 1 000 mètres.</a:t>
            </a:r>
          </a:p>
          <a:p>
            <a:pPr lvl="1"/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59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07/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Selon l’atmosphère standard, le gradient de température en s’élevant en altitude dans les basses couches est de : </a:t>
            </a: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+ 2° C par 1 000 pieds.			</a:t>
            </a:r>
          </a:p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+ 2° C par 1 000 mètres. </a:t>
            </a:r>
          </a:p>
          <a:p>
            <a:r>
              <a:rPr lang="fr-FR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- 2° C par 1 000 pieds.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- 2° C par 1 000 mètres.</a:t>
            </a:r>
          </a:p>
          <a:p>
            <a:pPr lvl="1"/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50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08/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pilote exposé au soleil sous sa verrière reçoit la chaleur par :</a:t>
            </a: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convection.		</a:t>
            </a:r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rayonnement.		</a:t>
            </a:r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conduction.		</a:t>
            </a:r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conviction.</a:t>
            </a:r>
          </a:p>
        </p:txBody>
      </p:sp>
    </p:spTree>
    <p:extLst>
      <p:ext uri="{BB962C8B-B14F-4D97-AF65-F5344CB8AC3E}">
        <p14:creationId xmlns:p14="http://schemas.microsoft.com/office/powerpoint/2010/main" val="370962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08/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pilote exposé au soleil sous sa verrière reçoit la chaleur par :</a:t>
            </a: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convection.		</a:t>
            </a:r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rayonnement.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conduction.		</a:t>
            </a:r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conviction.</a:t>
            </a:r>
          </a:p>
        </p:txBody>
      </p:sp>
    </p:spTree>
    <p:extLst>
      <p:ext uri="{BB962C8B-B14F-4D97-AF65-F5344CB8AC3E}">
        <p14:creationId xmlns:p14="http://schemas.microsoft.com/office/powerpoint/2010/main" val="36607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INFORMATION</a:t>
            </a:r>
            <a:endParaRPr lang="fr-F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835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09/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L’occlusion est une zone :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16832"/>
            <a:ext cx="6995120" cy="3489251"/>
          </a:xfrm>
          <a:ln>
            <a:noFill/>
          </a:ln>
        </p:spPr>
        <p:txBody>
          <a:bodyPr>
            <a:noAutofit/>
          </a:bodyPr>
          <a:lstStyle/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généralement peu active.</a:t>
            </a:r>
          </a:p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avec orages fréquents mais toutefois avec une visibilité correcte. </a:t>
            </a:r>
          </a:p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toujours sans nuages. </a:t>
            </a:r>
          </a:p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nuageuse, pluvieuse, avec le plus souvent des plafonds bas.</a:t>
            </a:r>
          </a:p>
          <a:p>
            <a:pPr lvl="1"/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14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09/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L’occlusion est une zone :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16832"/>
            <a:ext cx="6995120" cy="3489251"/>
          </a:xfrm>
          <a:ln>
            <a:noFill/>
          </a:ln>
        </p:spPr>
        <p:txBody>
          <a:bodyPr>
            <a:noAutofit/>
          </a:bodyPr>
          <a:lstStyle/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généralement peu active.</a:t>
            </a:r>
          </a:p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avec orages fréquents mais toutefois avec une visibilité correcte. </a:t>
            </a:r>
          </a:p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toujours sans nuages. </a:t>
            </a:r>
          </a:p>
          <a:p>
            <a:r>
              <a:rPr lang="fr-FR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nuageuse, pluvieuse, avec le plus souvent des plafonds bas.</a:t>
            </a:r>
          </a:p>
          <a:p>
            <a:pPr lvl="1"/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99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NUAGES ET METEORES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Définition « météores »: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21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10/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nuages annonçant l’arrivée d’un front chaud sont généralement des : </a:t>
            </a: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87208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stratus.		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cumulus.			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cirrus.			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strato-cumulus.</a:t>
            </a:r>
          </a:p>
          <a:p>
            <a:pPr lvl="1"/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88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10/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nuages annonçant l’arrivée d’un front chaud sont généralement des : </a:t>
            </a: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87208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stratus.		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cumulus.			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cirrus.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strato-cumulus.</a:t>
            </a:r>
          </a:p>
          <a:p>
            <a:pPr lvl="1"/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52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11/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nuage caractéristique d'une situation d'orage est :</a:t>
            </a: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643192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le nimbostratus.		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le stratus. 		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le cumulonimbus.		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l’altostratus.</a:t>
            </a:r>
          </a:p>
          <a:p>
            <a:pPr lvl="1"/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79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11/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nuage caractéristique d'une situation d'orage est :</a:t>
            </a: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643192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le nimbostratus.		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le stratus. 		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le cumulonimbus.	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l’altostratus.</a:t>
            </a:r>
          </a:p>
          <a:p>
            <a:pPr lvl="1"/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84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12/ </a:t>
            </a:r>
            <a:r>
              <a:rPr lang="fr-FR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Vous apercevez un cumulus dont vous estimez le sommet à 2000 m d’altitude ; vous savez que l’isotherme 0°C est à 3000 m. Ce nuage est donc constitué : </a:t>
            </a:r>
            <a:endParaRPr lang="fr-FR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27687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de vapeur d’eau.</a:t>
            </a:r>
          </a:p>
          <a:p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de gouttelettes d’eau.</a:t>
            </a:r>
          </a:p>
          <a:p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d’un mélange d’air de vapeur d’eau et de  cristaux de glace.</a:t>
            </a:r>
          </a:p>
          <a:p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d’un mélange d’air, de vapeur d’eau et de gouttelettes d’eau.</a:t>
            </a:r>
          </a:p>
          <a:p>
            <a:pPr lvl="1"/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82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12/ </a:t>
            </a:r>
            <a:r>
              <a:rPr lang="fr-FR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Vous apercevez un cumulus dont vous estimez le sommet à 2000 m d’altitude ; vous savez que l’isotherme 0°C est à 3000 m. Ce nuage est donc constitué : </a:t>
            </a:r>
            <a:endParaRPr lang="fr-FR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27687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de vapeur d’eau.</a:t>
            </a:r>
          </a:p>
          <a:p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de gouttelettes d’eau.</a:t>
            </a:r>
          </a:p>
          <a:p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d’un mélange d’air de vapeur d’eau et de  cristaux de glace.</a:t>
            </a:r>
          </a:p>
          <a:p>
            <a:r>
              <a:rPr lang="fr-FR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d’un mélange d’air, de vapeur d’eau et de gouttelettes d’eau.</a:t>
            </a:r>
          </a:p>
          <a:p>
            <a:pPr lvl="1"/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4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13/ </a:t>
            </a:r>
            <a:r>
              <a:rPr lang="fr-FR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aperçoit un mince voile blanchâtre couvrant partiellement le ciel, à travers lequel on peut distinctement voir le soleil entouré d’un halo. Ceci est un nuage de type :</a:t>
            </a:r>
            <a:endParaRPr lang="fr-FR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cumulus.			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stratus.			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cirrostratus.			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altocumulus.</a:t>
            </a:r>
          </a:p>
          <a:p>
            <a:pPr lvl="1"/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13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01/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 une carte météorologique, une ligne festonnée de triangles indique la présence : </a:t>
            </a: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44824"/>
            <a:ext cx="7859216" cy="3489251"/>
          </a:xfrm>
          <a:ln>
            <a:noFill/>
          </a:ln>
        </p:spPr>
        <p:txBody>
          <a:bodyPr>
            <a:normAutofit/>
          </a:bodyPr>
          <a:lstStyle/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d’un front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froid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</a:p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d’un front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chaud    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d’une dorsale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barométrique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d’une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dépression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2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13/ </a:t>
            </a:r>
            <a:r>
              <a:rPr lang="fr-FR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aperçoit un mince voile blanchâtre couvrant partiellement le ciel, à travers lequel on peut distinctement voir le soleil entouré d’un halo. Ceci est un nuage de type :</a:t>
            </a:r>
            <a:endParaRPr lang="fr-FR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cumulus.			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stratus.			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cirrostratus.	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altocumulus.</a:t>
            </a:r>
          </a:p>
          <a:p>
            <a:pPr lvl="1"/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5373216"/>
            <a:ext cx="864096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latin typeface="Times" panose="02020603050405020304" pitchFamily="18" charset="0"/>
                <a:cs typeface="Times" panose="02020603050405020304" pitchFamily="18" charset="0"/>
                <a:hlinkClick r:id="rId2"/>
              </a:rPr>
              <a:t>http://</a:t>
            </a:r>
            <a:r>
              <a:rPr lang="fr-FR" sz="1600" dirty="0" smtClean="0">
                <a:latin typeface="Times" panose="02020603050405020304" pitchFamily="18" charset="0"/>
                <a:cs typeface="Times" panose="02020603050405020304" pitchFamily="18" charset="0"/>
                <a:hlinkClick r:id="rId2"/>
              </a:rPr>
              <a:t>www.savoirs.essonne.fr/fileadmin/bds/MEDIA/animations/Jeu_Nuages/nuages.html</a:t>
            </a:r>
            <a:endParaRPr lang="fr-FR" sz="1600" dirty="0" smtClean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434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14/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cause principale de formation d’un nuage est :</a:t>
            </a: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72816"/>
            <a:ext cx="7643192" cy="4392488"/>
          </a:xfrm>
          <a:ln>
            <a:noFill/>
          </a:ln>
        </p:spPr>
        <p:txBody>
          <a:bodyPr>
            <a:noAutofit/>
          </a:bodyPr>
          <a:lstStyle/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l’augmentation de la pression atmosphérique.	</a:t>
            </a:r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le refroidissement d’une masse d’air humide.</a:t>
            </a:r>
          </a:p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le réchauffement d’une masse d’air humide.	</a:t>
            </a:r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la proximité d’une zone de basses pressions.</a:t>
            </a:r>
          </a:p>
          <a:p>
            <a:pPr lvl="1"/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87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14/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cause principale de formation d’un nuage est :</a:t>
            </a: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72816"/>
            <a:ext cx="7643192" cy="4392488"/>
          </a:xfrm>
          <a:ln>
            <a:noFill/>
          </a:ln>
        </p:spPr>
        <p:txBody>
          <a:bodyPr>
            <a:noAutofit/>
          </a:bodyPr>
          <a:lstStyle/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l’augmentation de la pression atmosphérique.	</a:t>
            </a:r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le refroidissement d’une masse d’air humide.</a:t>
            </a:r>
          </a:p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le réchauffement d’une masse d’air humide.	</a:t>
            </a:r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la proximité d’une zone de basses pressions.</a:t>
            </a:r>
          </a:p>
          <a:p>
            <a:pPr lvl="1"/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90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VENTS ET BRISES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74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15/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brise de vallée :</a:t>
            </a: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2132856"/>
            <a:ext cx="7560840" cy="3201219"/>
          </a:xfrm>
          <a:ln>
            <a:noFill/>
          </a:ln>
        </p:spPr>
        <p:txBody>
          <a:bodyPr>
            <a:noAutofit/>
          </a:bodyPr>
          <a:lstStyle/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renforce là où la vallée se resserre.</a:t>
            </a:r>
          </a:p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 n’est jamais turbulente.</a:t>
            </a:r>
          </a:p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 est plus forte sur les sommets.</a:t>
            </a:r>
          </a:p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 se rencontre en plaine.</a:t>
            </a:r>
          </a:p>
          <a:p>
            <a:pPr lvl="1"/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02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15/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brise de vallée :</a:t>
            </a: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2132856"/>
            <a:ext cx="7560840" cy="3201219"/>
          </a:xfrm>
          <a:ln>
            <a:noFill/>
          </a:ln>
        </p:spPr>
        <p:txBody>
          <a:bodyPr>
            <a:noAutofit/>
          </a:bodyPr>
          <a:lstStyle/>
          <a:p>
            <a:r>
              <a:rPr lang="fr-FR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 </a:t>
            </a:r>
            <a:r>
              <a:rPr lang="fr-FR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renforce là où la vallée se resserre.</a:t>
            </a:r>
          </a:p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 n’est jamais turbulente.</a:t>
            </a:r>
          </a:p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 est plus forte sur les sommets.</a:t>
            </a:r>
          </a:p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 se rencontre en plaine.</a:t>
            </a:r>
          </a:p>
          <a:p>
            <a:pPr lvl="1"/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00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16/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ville est située à l'est d’une chaîne de montagnes proche. L’effet de Fœhn se fera sentir sur la ville par vent :</a:t>
            </a: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492896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 du nord.                   </a:t>
            </a:r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du sud.                   </a:t>
            </a:r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d’est.                    </a:t>
            </a:r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d’ouest.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428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16/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ville est située à l'est d’une chaîne de montagnes proche. L’effet de Fœhn se fera sentir sur la ville par vent :</a:t>
            </a: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492896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 du nord.                   </a:t>
            </a:r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du sud.                   </a:t>
            </a:r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d’est.                    </a:t>
            </a:r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d’ouest.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463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52128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17/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mistral est un vent :</a:t>
            </a: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6"/>
            <a:ext cx="6923112" cy="3921299"/>
          </a:xfrm>
          <a:ln>
            <a:noFill/>
          </a:ln>
        </p:spPr>
        <p:txBody>
          <a:bodyPr>
            <a:normAutofit/>
          </a:bodyPr>
          <a:lstStyle/>
          <a:p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d'est qui souffle sur la Provence.	</a:t>
            </a:r>
          </a:p>
          <a:p>
            <a:r>
              <a:rPr lang="fr-F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du sud-ouest qui souffle sur le Languedoc.</a:t>
            </a:r>
          </a:p>
          <a:p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du nord-ouest qui souffle sur le Languedoc</a:t>
            </a:r>
            <a:r>
              <a:rPr lang="fr-F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fr-F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du nord qui souffle dans la vallée du Rhône.</a:t>
            </a:r>
          </a:p>
          <a:p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26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52128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17/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mistral est un vent :</a:t>
            </a: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6"/>
            <a:ext cx="6923112" cy="3921299"/>
          </a:xfrm>
          <a:ln>
            <a:noFill/>
          </a:ln>
        </p:spPr>
        <p:txBody>
          <a:bodyPr>
            <a:normAutofit/>
          </a:bodyPr>
          <a:lstStyle/>
          <a:p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d'est qui souffle sur la Provence.	</a:t>
            </a:r>
          </a:p>
          <a:p>
            <a:r>
              <a:rPr lang="fr-F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du sud-ouest qui souffle sur le Languedoc.</a:t>
            </a:r>
          </a:p>
          <a:p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du nord-ouest qui souffle sur le Languedoc</a:t>
            </a:r>
            <a:r>
              <a:rPr lang="fr-F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fr-FR" sz="2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du nord qui souffle dans la vallée du Rhône.</a:t>
            </a:r>
          </a:p>
          <a:p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63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01/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 une carte météorologique, une ligne festonnée de triangles indique la présence : </a:t>
            </a: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44824"/>
            <a:ext cx="7859216" cy="3489251"/>
          </a:xfrm>
          <a:ln>
            <a:noFill/>
          </a:ln>
        </p:spPr>
        <p:txBody>
          <a:bodyPr>
            <a:normAutofit/>
          </a:bodyPr>
          <a:lstStyle/>
          <a:p>
            <a:r>
              <a:rPr lang="fr-FR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d’un front </a:t>
            </a:r>
            <a:r>
              <a:rPr lang="fr-FR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froid</a:t>
            </a:r>
            <a:r>
              <a:rPr lang="fr-FR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d’un front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chaud    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d’une dorsale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barométrique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d’une 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dépression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37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PREVISIONS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16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18/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 une carte météorologique, des lignes isobares très rapprochées signifient qu’il règne : </a:t>
            </a: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204864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un vent fort.				</a:t>
            </a:r>
          </a:p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un vent faible.  </a:t>
            </a:r>
          </a:p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un anticyclone.				</a:t>
            </a:r>
          </a:p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une très forte ascendance.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885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18/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 une carte météorologique, des lignes isobares très rapprochées signifient qu’il règne : </a:t>
            </a: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204864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r>
              <a:rPr lang="fr-FR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un vent fort.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un vent faible.  </a:t>
            </a:r>
          </a:p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un anticyclone.				</a:t>
            </a:r>
          </a:p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une très forte ascendance.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666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19/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Dans le dossier météorologique du pilote, le TAF est un message :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060848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de prévision du temps sur un aérodrome donné. </a:t>
            </a:r>
          </a:p>
          <a:p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d’observation du temps sur un aérodrome donné. </a:t>
            </a:r>
          </a:p>
          <a:p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de prévision du temps sous forme d’une carte. </a:t>
            </a:r>
          </a:p>
          <a:p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d’observation du temps sous forme d’une carte.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537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19/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Dans le dossier météorologique du pilote, le TAF est un message :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060848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r>
              <a:rPr lang="fr-FR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de prévision du temps sur un aérodrome donné. </a:t>
            </a:r>
          </a:p>
          <a:p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d’observation du temps sur un aérodrome donné. </a:t>
            </a:r>
          </a:p>
          <a:p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de prévision du temps sous forme d’une carte. </a:t>
            </a:r>
          </a:p>
          <a:p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d’observation du temps sous forme d’une carte.</a:t>
            </a:r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3528" y="5517232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Comic Sans MS" panose="030F0702030302020204" pitchFamily="66" charset="0"/>
              </a:rPr>
              <a:t>TAF</a:t>
            </a:r>
            <a:r>
              <a:rPr lang="pt-BR" dirty="0">
                <a:solidFill>
                  <a:srgbClr val="FF0000"/>
                </a:solidFill>
                <a:latin typeface="Comic Sans MS" panose="030F0702030302020204" pitchFamily="66" charset="0"/>
              </a:rPr>
              <a:t> :prévision d'aérodrome (Terminal Aerodrome Forecast</a:t>
            </a:r>
            <a:r>
              <a:rPr lang="pt-B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</a:p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Le TAF </a:t>
            </a:r>
            <a:r>
              <a:rPr 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est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une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prévision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d'aérodrome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il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ne </a:t>
            </a:r>
            <a:r>
              <a:rPr 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contient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aucune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donnée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d'observation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. </a:t>
            </a:r>
            <a:r>
              <a:rPr lang="fr-FR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Valide </a:t>
            </a:r>
            <a:r>
              <a:rPr lang="fr-FR" dirty="0">
                <a:solidFill>
                  <a:srgbClr val="C00000"/>
                </a:solidFill>
                <a:latin typeface="Comic Sans MS" panose="030F0702030302020204" pitchFamily="66" charset="0"/>
              </a:rPr>
              <a:t>pour 6 à 30 heures</a:t>
            </a:r>
            <a:endParaRPr lang="pt-BR" dirty="0">
              <a:solidFill>
                <a:srgbClr val="C00000"/>
              </a:solidFill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99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20/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été, par une chaude journée, l’apparition de gros cumulus annonce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27687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une augmentation de la chaleur.	</a:t>
            </a:r>
          </a:p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une diminution de la chaleur.</a:t>
            </a:r>
          </a:p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un risque de brouillard.		</a:t>
            </a:r>
          </a:p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un risque d’orage.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208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20/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été, par une chaude journée, l’apparition de gros cumulus annonce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27687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une augmentation de la chaleur.	</a:t>
            </a:r>
          </a:p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une diminution de la chaleur.</a:t>
            </a:r>
          </a:p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un risque de brouillard.		</a:t>
            </a:r>
          </a:p>
          <a:p>
            <a:r>
              <a:rPr lang="fr-FR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un risque d’orage.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991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02/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 la visibilité sur un aérodrome est supérieure à 8 km, on dit qu’il y a : 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  <a:ln>
            <a:noFill/>
          </a:ln>
        </p:spPr>
        <p:txBody>
          <a:bodyPr>
            <a:normAutofit/>
          </a:bodyPr>
          <a:lstStyle/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du brouillard.					</a:t>
            </a:r>
          </a:p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de la brume.</a:t>
            </a:r>
          </a:p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des précipitations.				</a:t>
            </a:r>
          </a:p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une bonne visibilité.</a:t>
            </a:r>
          </a:p>
        </p:txBody>
      </p:sp>
    </p:spTree>
    <p:extLst>
      <p:ext uri="{BB962C8B-B14F-4D97-AF65-F5344CB8AC3E}">
        <p14:creationId xmlns:p14="http://schemas.microsoft.com/office/powerpoint/2010/main" val="231810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02/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 la visibilité sur un aérodrome est supérieure à 8 km, on dit qu’il y a : 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  <a:ln>
            <a:noFill/>
          </a:ln>
        </p:spPr>
        <p:txBody>
          <a:bodyPr>
            <a:normAutofit/>
          </a:bodyPr>
          <a:lstStyle/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du brouillard.					</a:t>
            </a:r>
          </a:p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de la brume.</a:t>
            </a:r>
          </a:p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des précipitations.				</a:t>
            </a:r>
          </a:p>
          <a:p>
            <a:r>
              <a:rPr lang="fr-FR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une bonne visibilité.</a:t>
            </a:r>
          </a:p>
        </p:txBody>
      </p:sp>
    </p:spTree>
    <p:extLst>
      <p:ext uri="{BB962C8B-B14F-4D97-AF65-F5344CB8AC3E}">
        <p14:creationId xmlns:p14="http://schemas.microsoft.com/office/powerpoint/2010/main" val="64835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03/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formation au métier d’ingénieur météorologue est faite en France par :</a:t>
            </a: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/>
          </a:bodyPr>
          <a:lstStyle/>
          <a:p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ENAC (École Nationale de l’Aviation Civile) à Toulouse.</a:t>
            </a:r>
          </a:p>
          <a:p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ENM (École Nationale de la Météorologie) à Toulouse.</a:t>
            </a:r>
          </a:p>
          <a:p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CFA des métiers de l’aérien à Massy. </a:t>
            </a:r>
          </a:p>
          <a:p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ISAE (Institut Supérieur de l’Aéronautique et de l’Espace ) à Toulouse.</a:t>
            </a:r>
          </a:p>
        </p:txBody>
      </p:sp>
    </p:spTree>
    <p:extLst>
      <p:ext uri="{BB962C8B-B14F-4D97-AF65-F5344CB8AC3E}">
        <p14:creationId xmlns:p14="http://schemas.microsoft.com/office/powerpoint/2010/main" val="22081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03/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formation au métier d’ingénieur météorologue est faite en France par :</a:t>
            </a: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/>
          </a:bodyPr>
          <a:lstStyle/>
          <a:p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ENAC (École Nationale de l’Aviation Civile) à Toulouse.</a:t>
            </a:r>
          </a:p>
          <a:p>
            <a:r>
              <a:rPr lang="fr-FR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ENM (École Nationale de la Météorologie) à Toulouse.</a:t>
            </a:r>
          </a:p>
          <a:p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CFA des métiers de l’aérien à Massy. </a:t>
            </a:r>
          </a:p>
          <a:p>
            <a:r>
              <a:rPr lang="fr-F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ISAE (Institut Supérieur de l’Aéronautique et de l’Espace ) à Toulouse.</a:t>
            </a:r>
          </a:p>
        </p:txBody>
      </p:sp>
    </p:spTree>
    <p:extLst>
      <p:ext uri="{BB962C8B-B14F-4D97-AF65-F5344CB8AC3E}">
        <p14:creationId xmlns:p14="http://schemas.microsoft.com/office/powerpoint/2010/main" val="33533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04/ </a:t>
            </a:r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L’appareil servant à mesurer l’orientation du vent s’appelle :</a:t>
            </a:r>
            <a:endParaRPr lang="fr-FR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Autofit/>
          </a:bodyPr>
          <a:lstStyle/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une rose des vents.			</a:t>
            </a:r>
          </a:p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un anémomètre.  </a:t>
            </a:r>
          </a:p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une girouette.				</a:t>
            </a:r>
          </a:p>
          <a:p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un </a:t>
            </a:r>
            <a:r>
              <a:rPr lang="fr-F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transmissomètre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71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</TotalTime>
  <Words>1276</Words>
  <Application>Microsoft Office PowerPoint</Application>
  <PresentationFormat>Affichage à l'écran (4:3)</PresentationFormat>
  <Paragraphs>221</Paragraphs>
  <Slides>46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46</vt:i4>
      </vt:variant>
    </vt:vector>
  </HeadingPairs>
  <TitlesOfParts>
    <vt:vector size="47" baseType="lpstr">
      <vt:lpstr>Thème Office</vt:lpstr>
      <vt:lpstr>BIA 2013 </vt:lpstr>
      <vt:lpstr>INFORMATION</vt:lpstr>
      <vt:lpstr>01/ Sur une carte météorologique, une ligne festonnée de triangles indique la présence : </vt:lpstr>
      <vt:lpstr>01/ Sur une carte météorologique, une ligne festonnée de triangles indique la présence : </vt:lpstr>
      <vt:lpstr>02/ Quand la visibilité sur un aérodrome est supérieure à 8 km, on dit qu’il y a : </vt:lpstr>
      <vt:lpstr>02/ Quand la visibilité sur un aérodrome est supérieure à 8 km, on dit qu’il y a : </vt:lpstr>
      <vt:lpstr>03/ La formation au métier d’ingénieur météorologue est faite en France par :</vt:lpstr>
      <vt:lpstr>03/ La formation au métier d’ingénieur météorologue est faite en France par :</vt:lpstr>
      <vt:lpstr>04/ L’appareil servant à mesurer l’orientation du vent s’appelle :</vt:lpstr>
      <vt:lpstr>04/ L’appareil servant à mesurer l’orientation du vent s’appelle :</vt:lpstr>
      <vt:lpstr>05/ La transformation de l’état de l’eau lorsqu’elle passe de l’état gazeux à l’état liquide s’appelle :  </vt:lpstr>
      <vt:lpstr>05/ La transformation de l’état de l’eau lorsqu’elle passe de l’état gazeux à l’état liquide s’appelle :  </vt:lpstr>
      <vt:lpstr>ATMOSPHERE</vt:lpstr>
      <vt:lpstr>06/ La tropopause : </vt:lpstr>
      <vt:lpstr>06/ La tropopause : </vt:lpstr>
      <vt:lpstr>07/ Selon l’atmosphère standard, le gradient de température en s’élevant en altitude dans les basses couches est de : </vt:lpstr>
      <vt:lpstr>07/ Selon l’atmosphère standard, le gradient de température en s’élevant en altitude dans les basses couches est de : </vt:lpstr>
      <vt:lpstr>08/ Un pilote exposé au soleil sous sa verrière reçoit la chaleur par :</vt:lpstr>
      <vt:lpstr>08/ Un pilote exposé au soleil sous sa verrière reçoit la chaleur par :</vt:lpstr>
      <vt:lpstr>09/ L’occlusion est une zone : </vt:lpstr>
      <vt:lpstr>09/ L’occlusion est une zone : </vt:lpstr>
      <vt:lpstr>NUAGES ET METEORES</vt:lpstr>
      <vt:lpstr>10/ Les nuages annonçant l’arrivée d’un front chaud sont généralement des : </vt:lpstr>
      <vt:lpstr>10/ Les nuages annonçant l’arrivée d’un front chaud sont généralement des : </vt:lpstr>
      <vt:lpstr>11/ Le nuage caractéristique d'une situation d'orage est :</vt:lpstr>
      <vt:lpstr>11/ Le nuage caractéristique d'une situation d'orage est :</vt:lpstr>
      <vt:lpstr>12/ Vous apercevez un cumulus dont vous estimez le sommet à 2000 m d’altitude ; vous savez que l’isotherme 0°C est à 3000 m. Ce nuage est donc constitué : </vt:lpstr>
      <vt:lpstr>12/ Vous apercevez un cumulus dont vous estimez le sommet à 2000 m d’altitude ; vous savez que l’isotherme 0°C est à 3000 m. Ce nuage est donc constitué : </vt:lpstr>
      <vt:lpstr>13/ On aperçoit un mince voile blanchâtre couvrant partiellement le ciel, à travers lequel on peut distinctement voir le soleil entouré d’un halo. Ceci est un nuage de type :</vt:lpstr>
      <vt:lpstr>13/ On aperçoit un mince voile blanchâtre couvrant partiellement le ciel, à travers lequel on peut distinctement voir le soleil entouré d’un halo. Ceci est un nuage de type :</vt:lpstr>
      <vt:lpstr>14/ La cause principale de formation d’un nuage est :</vt:lpstr>
      <vt:lpstr>14/ La cause principale de formation d’un nuage est :</vt:lpstr>
      <vt:lpstr>VENTS ET BRISES</vt:lpstr>
      <vt:lpstr>15/ Une brise de vallée :</vt:lpstr>
      <vt:lpstr>15/ Une brise de vallée :</vt:lpstr>
      <vt:lpstr>16/ Une ville est située à l'est d’une chaîne de montagnes proche. L’effet de Fœhn se fera sentir sur la ville par vent :</vt:lpstr>
      <vt:lpstr>16/ Une ville est située à l'est d’une chaîne de montagnes proche. L’effet de Fœhn se fera sentir sur la ville par vent :</vt:lpstr>
      <vt:lpstr>17/ Le mistral est un vent :</vt:lpstr>
      <vt:lpstr>17/ Le mistral est un vent :</vt:lpstr>
      <vt:lpstr>PREVISIONS</vt:lpstr>
      <vt:lpstr>18/ Sur une carte météorologique, des lignes isobares très rapprochées signifient qu’il règne : </vt:lpstr>
      <vt:lpstr>18/ Sur une carte météorologique, des lignes isobares très rapprochées signifient qu’il règne : </vt:lpstr>
      <vt:lpstr>19/ Dans le dossier météorologique du pilote, le TAF est un message : </vt:lpstr>
      <vt:lpstr>19/ Dans le dossier météorologique du pilote, le TAF est un message : </vt:lpstr>
      <vt:lpstr>20/ En été, par une chaude journée, l’apparition de gros cumulus annonce :</vt:lpstr>
      <vt:lpstr>20/ En été, par une chaude journée, l’apparition de gros cumulus annonce :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BIA 2010</dc:title>
  <dc:creator>Laurent</dc:creator>
  <cp:lastModifiedBy>Laurent Leroy</cp:lastModifiedBy>
  <cp:revision>113</cp:revision>
  <dcterms:created xsi:type="dcterms:W3CDTF">2012-12-08T20:32:06Z</dcterms:created>
  <dcterms:modified xsi:type="dcterms:W3CDTF">2014-05-17T18:54:57Z</dcterms:modified>
</cp:coreProperties>
</file>