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7" r:id="rId2"/>
    <p:sldId id="258" r:id="rId3"/>
    <p:sldId id="304" r:id="rId4"/>
    <p:sldId id="434" r:id="rId5"/>
    <p:sldId id="409" r:id="rId6"/>
    <p:sldId id="435" r:id="rId7"/>
    <p:sldId id="387" r:id="rId8"/>
    <p:sldId id="436" r:id="rId9"/>
    <p:sldId id="306" r:id="rId10"/>
    <p:sldId id="437" r:id="rId11"/>
    <p:sldId id="308" r:id="rId12"/>
    <p:sldId id="438" r:id="rId13"/>
    <p:sldId id="349" r:id="rId14"/>
    <p:sldId id="310" r:id="rId15"/>
    <p:sldId id="439" r:id="rId16"/>
    <p:sldId id="312" r:id="rId17"/>
    <p:sldId id="440" r:id="rId18"/>
    <p:sldId id="314" r:id="rId19"/>
    <p:sldId id="441" r:id="rId20"/>
    <p:sldId id="316" r:id="rId21"/>
    <p:sldId id="442" r:id="rId22"/>
    <p:sldId id="318" r:id="rId23"/>
    <p:sldId id="443" r:id="rId24"/>
    <p:sldId id="353" r:id="rId25"/>
    <p:sldId id="323" r:id="rId26"/>
    <p:sldId id="444" r:id="rId27"/>
    <p:sldId id="325" r:id="rId28"/>
    <p:sldId id="445" r:id="rId29"/>
    <p:sldId id="356" r:id="rId30"/>
    <p:sldId id="446" r:id="rId31"/>
    <p:sldId id="329" r:id="rId32"/>
    <p:sldId id="447" r:id="rId33"/>
    <p:sldId id="331" r:id="rId34"/>
    <p:sldId id="448" r:id="rId35"/>
    <p:sldId id="362" r:id="rId36"/>
    <p:sldId id="333" r:id="rId37"/>
    <p:sldId id="449" r:id="rId38"/>
    <p:sldId id="335" r:id="rId39"/>
    <p:sldId id="450" r:id="rId40"/>
    <p:sldId id="337" r:id="rId41"/>
    <p:sldId id="451" r:id="rId42"/>
    <p:sldId id="339" r:id="rId43"/>
    <p:sldId id="452" r:id="rId44"/>
    <p:sldId id="341" r:id="rId45"/>
    <p:sldId id="453" r:id="rId4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350" autoAdjust="0"/>
  </p:normalViewPr>
  <p:slideViewPr>
    <p:cSldViewPr>
      <p:cViewPr varScale="1">
        <p:scale>
          <a:sx n="68" d="100"/>
          <a:sy n="68" d="100"/>
        </p:scale>
        <p:origin x="-137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86EF0-A365-4098-A48C-E3DA180145E2}" type="datetimeFigureOut">
              <a:rPr lang="fr-FR" smtClean="0"/>
              <a:t>17/02/2013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685FC-2530-4C32-A406-9EE36D79C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413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450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450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Tropo</a:t>
            </a:r>
            <a:r>
              <a:rPr lang="fr-FR" dirty="0" smtClean="0"/>
              <a:t> = tour de </a:t>
            </a:r>
            <a:r>
              <a:rPr lang="fr-FR" dirty="0" err="1" smtClean="0"/>
              <a:t>laTerre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621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Tropo</a:t>
            </a:r>
            <a:r>
              <a:rPr lang="fr-FR" dirty="0" smtClean="0"/>
              <a:t> = tour de </a:t>
            </a:r>
            <a:r>
              <a:rPr lang="fr-FR" dirty="0" err="1" smtClean="0"/>
              <a:t>laTerre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621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Aucune réponse. Epreuve 3, question 8: aucune réponse n'est exacte (c'est le prof de sciences qui parle!). Je pense que la réponse attendue était la</a:t>
            </a:r>
            <a:br>
              <a:rPr lang="fr-FR" dirty="0" smtClean="0"/>
            </a:br>
            <a:r>
              <a:rPr lang="fr-FR" dirty="0" smtClean="0"/>
              <a:t>condensation, mais le passage de l'état gazeux à l'état liquide s’appelle la liquéfaction.  La condensation est le passage de l'état gazeux à l'état</a:t>
            </a:r>
            <a:br>
              <a:rPr lang="fr-FR" dirty="0" smtClean="0"/>
            </a:br>
            <a:r>
              <a:rPr lang="fr-FR" dirty="0" smtClean="0"/>
              <a:t>solide sans passer par l'état liquide (transformation inverse </a:t>
            </a:r>
            <a:r>
              <a:rPr lang="fr-FR" smtClean="0"/>
              <a:t>de la sublimation</a:t>
            </a:r>
            <a:r>
              <a:rPr lang="fr-FR" dirty="0" smtClean="0"/>
              <a:t>).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439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109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109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40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213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41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21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0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10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76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65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10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65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30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07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68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56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17/02/2013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22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ABB1F-ACF7-4F76-969F-400009B51D0F}" type="datetimeFigureOut">
              <a:rPr lang="fr-FR" smtClean="0"/>
              <a:t>17/02/2013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03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BIA 2012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Météorologie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521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04/ L’unité de pression utilisée dans le système international et en aéronautique est: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 Pascal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 Newton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 millimètre de mercure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l’isobare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12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05/ Sur une carte des « vents et températures », les lignes qui relient les points d’égale pression sont très proches les unes des autres. Vous en déduisez que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7643192" cy="3705275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les vents sont forts et qu’il va pleuvoir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les vents sont faibles et qu’il va pleuvoir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les vents sont forts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la température va augmenter durant les prochaines heures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47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05/ Sur une carte des « vents et températures », les lignes qui relient les points d’égale pression sont très proches les unes des autres. Vous en déduisez que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7643192" cy="3705275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les vents sont forts et qu’il va pleuvoir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les vents sont faibles et qu’il va pleuvoir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les vents sont forts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la température va augmenter durant les prochaines heures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34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ATMOSPHERE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2269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06/ L’atmosphère est composée de plusieurs couches atmosphériques. Celle qui intéresse plus particulièrement les phénomènes météorologiques, s’appelle: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troposphère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stratosphère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tropopause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mésosphère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53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06/ L’atmosphère est composée de plusieurs couches atmosphériques. Celle qui intéresse plus particulièrement les phénomènes météorologiques, s’appelle: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troposphère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stratosphère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tropopause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mésosphère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07/ La température au sol est de 15°C et le gradient de température est standard. La température à l’altitude de 6000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ft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sera de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-10°C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0°C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3°C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-17°C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59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07/ La température au sol est de 15°C et le gradient de température est standard. La température à l’altitude de 6000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ft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sera de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-10°C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0°C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3°C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-17°C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58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08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/ La transformation de l’état de l’eau lorsqu’elle passe de l’état gazeux à l’état liquide s’appelle: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sublimation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condensation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évaporation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d) fusion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62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08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/ La transformation de l’état de l’eau lorsqu’elle passe de l’état gazeux à l’état liquide s’appelle: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sublimation</a:t>
            </a:r>
          </a:p>
          <a:p>
            <a:pPr lvl="1"/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condensation</a:t>
            </a:r>
            <a:endParaRPr lang="en-GB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évaporation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d) fusion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37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MESURES ET INFORMATION</a:t>
            </a: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835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09/ Le « courant-jet » également appelé « jet-stream » est un: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nuage formé à partir d’un courant chaud venant des tropiques et d’un courant froid venant des pôles</a:t>
            </a: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b) vent venant de la mer Méditerranée</a:t>
            </a: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courant d’air à grande vitesse se trouvant à des altitudes comprises entre 6 et 15 km</a:t>
            </a: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d) vent du sol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14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09/ Le « courant-jet » également appelé « jet-stream » est un: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nuage formé à partir d’un courant chaud venant des tropiques et d’un courant froid venant des pôles</a:t>
            </a: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b) vent venant de la mer Méditerranée</a:t>
            </a:r>
          </a:p>
          <a:p>
            <a:pPr lvl="1"/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courant d’air à grande vitesse se trouvant à des altitudes comprises entre 6 et 15 km</a:t>
            </a:r>
          </a:p>
          <a:p>
            <a:pPr lvl="1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d) vent du sol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7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10/ La pression atmosphérique standard au niveau de la mer est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1013,25 </a:t>
            </a:r>
            <a:r>
              <a:rPr lang="fr-FR" sz="2600" dirty="0" err="1" smtClean="0">
                <a:latin typeface="Times New Roman" pitchFamily="18" charset="0"/>
                <a:cs typeface="Times New Roman" pitchFamily="18" charset="0"/>
              </a:rPr>
              <a:t>hPa</a:t>
            </a:r>
            <a:endParaRPr lang="fr-FR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recalculée périodiquement par Météo France pour chaque pays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1000 </a:t>
            </a:r>
            <a:r>
              <a:rPr lang="fr-FR" sz="2600" dirty="0" err="1" smtClean="0">
                <a:latin typeface="Times New Roman" pitchFamily="18" charset="0"/>
                <a:cs typeface="Times New Roman" pitchFamily="18" charset="0"/>
              </a:rPr>
              <a:t>hPa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par convention internationale (pour faciliter les calculs)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impossible à déterminer en raison du réchauffement climatique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88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10/ La pression atmosphérique standard au niveau de la mer est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1013,25 </a:t>
            </a:r>
            <a:r>
              <a:rPr lang="fr-FR" sz="2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hPa</a:t>
            </a:r>
            <a:endParaRPr lang="fr-FR" sz="2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recalculée périodiquement par Météo France pour chaque pays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1000 </a:t>
            </a:r>
            <a:r>
              <a:rPr lang="fr-FR" sz="2600" dirty="0" err="1" smtClean="0">
                <a:latin typeface="Times New Roman" pitchFamily="18" charset="0"/>
                <a:cs typeface="Times New Roman" pitchFamily="18" charset="0"/>
              </a:rPr>
              <a:t>hPa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par convention internationale (pour faciliter les calculs)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impossible à déterminer en raison du réchauffement climatique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32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NUAGES ET METEORES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2139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11/ Dans l’hémisphère nord, on constate que les vents associés à une dépression: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se déplacent de l’ouest vers l’est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se déplacent de l’est vers l’ouest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tournent dans le sens horaire autour du centre de cette dépression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tournent dans le sens anti horaire du centre de cette dépression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79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11/ Dans l’hémisphère nord, on constate que les vents associés à une dépression: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se déplacent de l’ouest vers l’est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se déplacent de l’est vers l’ouest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tournent dans le sens horaire autour du centre de cette dépression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tournent dans le sens anti horaire du centre de cette dépression</a:t>
            </a:r>
            <a:endParaRPr lang="fr-FR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00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12/ Les nuages sont classés en deux grandes catégories qui sont les: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stratiformes et cumuliformes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boulimiques et filiformes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bourgeonnants et laminaires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positifs et négatifs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82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12/ Les nuages sont classés en deux grandes catégories qui sont les: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stratiformes et cumuliformes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boulimiques et filiformes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bourgeonnants et laminaires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positifs et négatifs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30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13/ Les stratus sont des nuages: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dangereux à cause des turbulences et précipitations qui lui sont associées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dangereux par la faible hauteur de leur base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permettent le vol à voile grâce aux ascendances qui leur donne naissance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de grande étendue verticale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13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01/ Les météorologistes mesurent la vitesse du vent avec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859216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a) une girouette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b) un machmètre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c) un tachymètre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d) un anémomètre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2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13/ Les stratus sont des nuages: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dangereux à cause des turbulences et précipitations qui lui sont associées</a:t>
            </a:r>
          </a:p>
          <a:p>
            <a:pPr lvl="1"/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dangereux par la faible hauteur de leur base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permettent le vol à voile grâce aux ascendances qui leur donne naissance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de grande étendue verticale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09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14/ L’orage est associé au type de nuage suivant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nimbostratus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cumulonimbus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stratus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l’altostratus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87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14/ L’orage est associé au type de nuage suivant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nimbostratus</a:t>
            </a:r>
          </a:p>
          <a:p>
            <a:pPr lvl="1"/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cumulonimbus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stratus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l’altostratus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36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15/ Voler dans un nuage peut provoquer</a:t>
            </a:r>
            <a:r>
              <a:rPr lang="fr-FR" sz="3200" b="1" dirty="0"/>
              <a:t> </a:t>
            </a:r>
            <a:r>
              <a:rPr lang="fr-FR" sz="28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708920"/>
            <a:ext cx="7560840" cy="3201219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une perte de visibilité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une exposition à une forte humidité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un risque de collision avec un autre aéronef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toutes les réponses sont bonnes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02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15/ Voler dans un nuage peut provoquer</a:t>
            </a:r>
            <a:r>
              <a:rPr lang="fr-FR" sz="3200" b="1" dirty="0"/>
              <a:t> </a:t>
            </a:r>
            <a:r>
              <a:rPr lang="fr-FR" sz="28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708920"/>
            <a:ext cx="7560840" cy="3201219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une perte de visibilité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une exposition à une forte humidité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un risque de collision avec un autre aéronef</a:t>
            </a:r>
          </a:p>
          <a:p>
            <a:pPr lvl="1"/>
            <a:r>
              <a:rPr lang="fr-FR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toutes les réponses sont bonnes</a:t>
            </a:r>
            <a:endParaRPr lang="fr-FR" sz="2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36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PERTURBATIONS ET PREVISIONS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7426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16/ </a:t>
            </a:r>
            <a:r>
              <a:rPr lang="fr-FR" sz="3300" b="1" dirty="0" smtClean="0">
                <a:latin typeface="Times New Roman" pitchFamily="18" charset="0"/>
                <a:cs typeface="Times New Roman" pitchFamily="18" charset="0"/>
              </a:rPr>
              <a:t>Un front est</a:t>
            </a:r>
            <a:r>
              <a:rPr lang="fr-FR" sz="3200" b="1" dirty="0"/>
              <a:t> 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une étroite zone de transition entre une dépression et un anticyclone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une ligne d’orages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une ligne de transition entre deux masses d’air de températures différentes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une large zone de pression atmosphérique uniforme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428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16/ </a:t>
            </a:r>
            <a:r>
              <a:rPr lang="fr-FR" sz="3300" b="1" dirty="0" smtClean="0">
                <a:latin typeface="Times New Roman" pitchFamily="18" charset="0"/>
                <a:cs typeface="Times New Roman" pitchFamily="18" charset="0"/>
              </a:rPr>
              <a:t>Un front est</a:t>
            </a:r>
            <a:r>
              <a:rPr lang="fr-FR" sz="3200" b="1" dirty="0"/>
              <a:t> 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une étroite zone de transition entre une dépression et un anticyclone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une ligne d’orages</a:t>
            </a:r>
          </a:p>
          <a:p>
            <a:pPr lvl="1"/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une ligne de transition entre deux masses d’air de températures différentes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une large zone de pression atmosphérique uniforme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735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17/ Le trou de Foehn est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6923112" cy="3921299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une zone d’air sec sous le vent d’une chaine de montagne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une zone de grand vent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une zone neigeuse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d) une zone pluvieuse sous le vent d’une chaine de montagnes</a:t>
            </a: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26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17/ Le trou de Foehn est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6923112" cy="3921299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une zone d’air sec sous le vent d’une chaine de montagne</a:t>
            </a:r>
            <a:endParaRPr lang="fr-FR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une zone de grand vent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une zone neigeuse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d) une zone pluvieuse sous le vent d’une chaine de montagnes</a:t>
            </a: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20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01/ Les météorologistes mesurent la vitesse du vent avec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859216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a) une girouette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b) un machmètre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c) un tachymètre</a:t>
            </a:r>
          </a:p>
          <a:p>
            <a:pPr lvl="1"/>
            <a:r>
              <a:rPr lang="fr-FR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d) un anémomètre</a:t>
            </a:r>
            <a:endParaRPr lang="fr-FR" sz="2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60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18/ Le brouillard de rayonnement est un phénomène apparaissant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uniquement après une averse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par vent fort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en milieu de journée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par ciel clair, sans nuages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885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18/ Le brouillard de rayonnement est un phénomène apparaissant</a:t>
            </a:r>
            <a:r>
              <a:rPr lang="fr-FR" sz="3200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uniquement après une averse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par vent fort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en milieu de journée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par ciel clair, sans nuages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239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19/ L’été, la brise de mer s’installe: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dans l’après-midi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au lever du soleil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la nuit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le soir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537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19/ L’été, la brise de mer s’installe: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dans l’après-midi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au lever du soleil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la nuit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le soir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829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20/ On appelle « anticyclone » une zone: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de basses pressions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d’égales pressions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de vent faible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de hautes pressions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208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20/ On appelle « anticyclone » une zone: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de basses pressions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d’égales pressions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de vent faible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 hautes pressions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580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02/ A 2800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ft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d’altitude, en atmosphère standard, on mesure une pression de l’ordre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1013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hpa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913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hpa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280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hpa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hpa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10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02/ A 2800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ft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d’altitude, en atmosphère standard, on mesure une pression de l’ordre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1013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hpa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913 </a:t>
            </a:r>
            <a:r>
              <a:rPr lang="fr-FR" sz="3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hpa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280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hpa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hpa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28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03/ Sur les cartes météorologiques, une isotherme est une ligne qui relie les points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d’égale pression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d’égale déclinaison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d’égale humidité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d’égale température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1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03/ Sur les cartes météorologiques, une isotherme est une ligne qui relie les points</a:t>
            </a:r>
            <a:r>
              <a:rPr lang="fr-FR" sz="3200" b="1" dirty="0"/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d’égale pression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d’égale déclinaison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d’égale humidité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d’égale température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02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04/ L’unité de pression utilisée dans le système international et en aéronautique est: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 Pascal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 Newton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 millimètre de mercure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l’isobare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71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1566</Words>
  <Application>Microsoft Office PowerPoint</Application>
  <PresentationFormat>Affichage à l'écran (4:3)</PresentationFormat>
  <Paragraphs>218</Paragraphs>
  <Slides>45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45</vt:i4>
      </vt:variant>
    </vt:vector>
  </HeadingPairs>
  <TitlesOfParts>
    <vt:vector size="46" baseType="lpstr">
      <vt:lpstr>Thème Office</vt:lpstr>
      <vt:lpstr>BIA 2012 </vt:lpstr>
      <vt:lpstr>MESURES ET INFORMATION</vt:lpstr>
      <vt:lpstr>01/ Les météorologistes mesurent la vitesse du vent avec :</vt:lpstr>
      <vt:lpstr>01/ Les météorologistes mesurent la vitesse du vent avec :</vt:lpstr>
      <vt:lpstr>02/ A 2800 ft d’altitude, en atmosphère standard, on mesure une pression de l’ordre :</vt:lpstr>
      <vt:lpstr>02/ A 2800 ft d’altitude, en atmosphère standard, on mesure une pression de l’ordre :</vt:lpstr>
      <vt:lpstr>03/ Sur les cartes météorologiques, une isotherme est une ligne qui relie les points :</vt:lpstr>
      <vt:lpstr>03/ Sur les cartes météorologiques, une isotherme est une ligne qui relie les points :</vt:lpstr>
      <vt:lpstr>04/ L’unité de pression utilisée dans le système international et en aéronautique est:</vt:lpstr>
      <vt:lpstr>04/ L’unité de pression utilisée dans le système international et en aéronautique est:</vt:lpstr>
      <vt:lpstr>05/ Sur une carte des « vents et températures », les lignes qui relient les points d’égale pression sont très proches les unes des autres. Vous en déduisez que :</vt:lpstr>
      <vt:lpstr>05/ Sur une carte des « vents et températures », les lignes qui relient les points d’égale pression sont très proches les unes des autres. Vous en déduisez que :</vt:lpstr>
      <vt:lpstr>ATMOSPHERE</vt:lpstr>
      <vt:lpstr>06/ L’atmosphère est composée de plusieurs couches atmosphériques. Celle qui intéresse plus particulièrement les phénomènes météorologiques, s’appelle:</vt:lpstr>
      <vt:lpstr>06/ L’atmosphère est composée de plusieurs couches atmosphériques. Celle qui intéresse plus particulièrement les phénomènes météorologiques, s’appelle:</vt:lpstr>
      <vt:lpstr>07/ La température au sol est de 15°C et le gradient de température est standard. La température à l’altitude de 6000 ft sera de :</vt:lpstr>
      <vt:lpstr>07/ La température au sol est de 15°C et le gradient de température est standard. La température à l’altitude de 6000 ft sera de :</vt:lpstr>
      <vt:lpstr>08/ La transformation de l’état de l’eau lorsqu’elle passe de l’état gazeux à l’état liquide s’appelle:</vt:lpstr>
      <vt:lpstr>08/ La transformation de l’état de l’eau lorsqu’elle passe de l’état gazeux à l’état liquide s’appelle:</vt:lpstr>
      <vt:lpstr>09/ Le « courant-jet » également appelé « jet-stream » est un:</vt:lpstr>
      <vt:lpstr>09/ Le « courant-jet » également appelé « jet-stream » est un:</vt:lpstr>
      <vt:lpstr>10/ La pression atmosphérique standard au niveau de la mer est :</vt:lpstr>
      <vt:lpstr>10/ La pression atmosphérique standard au niveau de la mer est :</vt:lpstr>
      <vt:lpstr>NUAGES ET METEORES</vt:lpstr>
      <vt:lpstr>11/ Dans l’hémisphère nord, on constate que les vents associés à une dépression:</vt:lpstr>
      <vt:lpstr>11/ Dans l’hémisphère nord, on constate que les vents associés à une dépression:</vt:lpstr>
      <vt:lpstr>12/ Les nuages sont classés en deux grandes catégories qui sont les:</vt:lpstr>
      <vt:lpstr>12/ Les nuages sont classés en deux grandes catégories qui sont les:</vt:lpstr>
      <vt:lpstr>13/ Les stratus sont des nuages:</vt:lpstr>
      <vt:lpstr>13/ Les stratus sont des nuages:</vt:lpstr>
      <vt:lpstr>14/ L’orage est associé au type de nuage suivant :</vt:lpstr>
      <vt:lpstr>14/ L’orage est associé au type de nuage suivant :</vt:lpstr>
      <vt:lpstr>15/ Voler dans un nuage peut provoquer  :</vt:lpstr>
      <vt:lpstr>15/ Voler dans un nuage peut provoquer  :</vt:lpstr>
      <vt:lpstr>PERTURBATIONS ET PREVISIONS</vt:lpstr>
      <vt:lpstr>16/ Un front est  :</vt:lpstr>
      <vt:lpstr>16/ Un front est  :</vt:lpstr>
      <vt:lpstr>17/ Le trou de Foehn est :</vt:lpstr>
      <vt:lpstr>17/ Le trou de Foehn est :</vt:lpstr>
      <vt:lpstr>18/ Le brouillard de rayonnement est un phénomène apparaissant :</vt:lpstr>
      <vt:lpstr>18/ Le brouillard de rayonnement est un phénomène apparaissant :</vt:lpstr>
      <vt:lpstr>19/ L’été, la brise de mer s’installe:</vt:lpstr>
      <vt:lpstr>19/ L’été, la brise de mer s’installe:</vt:lpstr>
      <vt:lpstr>20/ On appelle « anticyclone » une zone:</vt:lpstr>
      <vt:lpstr>20/ On appelle « anticyclone » une zone: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 2010</dc:title>
  <dc:creator>Laurent</dc:creator>
  <cp:lastModifiedBy>Laurent</cp:lastModifiedBy>
  <cp:revision>88</cp:revision>
  <dcterms:created xsi:type="dcterms:W3CDTF">2012-12-08T20:32:06Z</dcterms:created>
  <dcterms:modified xsi:type="dcterms:W3CDTF">2013-02-17T10:19:10Z</dcterms:modified>
</cp:coreProperties>
</file>