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7" r:id="rId2"/>
    <p:sldId id="258" r:id="rId3"/>
    <p:sldId id="304" r:id="rId4"/>
    <p:sldId id="410" r:id="rId5"/>
    <p:sldId id="409" r:id="rId6"/>
    <p:sldId id="411" r:id="rId7"/>
    <p:sldId id="387" r:id="rId8"/>
    <p:sldId id="412" r:id="rId9"/>
    <p:sldId id="306" r:id="rId10"/>
    <p:sldId id="413" r:id="rId11"/>
    <p:sldId id="349" r:id="rId12"/>
    <p:sldId id="308" r:id="rId13"/>
    <p:sldId id="414" r:id="rId14"/>
    <p:sldId id="310" r:id="rId15"/>
    <p:sldId id="415" r:id="rId16"/>
    <p:sldId id="312" r:id="rId17"/>
    <p:sldId id="416" r:id="rId18"/>
    <p:sldId id="314" r:id="rId19"/>
    <p:sldId id="417" r:id="rId20"/>
    <p:sldId id="316" r:id="rId21"/>
    <p:sldId id="418" r:id="rId22"/>
    <p:sldId id="318" r:id="rId23"/>
    <p:sldId id="419" r:id="rId24"/>
    <p:sldId id="353" r:id="rId25"/>
    <p:sldId id="323" r:id="rId26"/>
    <p:sldId id="420" r:id="rId27"/>
    <p:sldId id="325" r:id="rId28"/>
    <p:sldId id="421" r:id="rId29"/>
    <p:sldId id="356" r:id="rId30"/>
    <p:sldId id="422" r:id="rId31"/>
    <p:sldId id="329" r:id="rId32"/>
    <p:sldId id="423" r:id="rId33"/>
    <p:sldId id="331" r:id="rId34"/>
    <p:sldId id="424" r:id="rId35"/>
    <p:sldId id="362" r:id="rId36"/>
    <p:sldId id="333" r:id="rId37"/>
    <p:sldId id="425" r:id="rId38"/>
    <p:sldId id="335" r:id="rId39"/>
    <p:sldId id="426" r:id="rId40"/>
    <p:sldId id="337" r:id="rId41"/>
    <p:sldId id="427" r:id="rId42"/>
    <p:sldId id="339" r:id="rId43"/>
    <p:sldId id="428" r:id="rId44"/>
    <p:sldId id="341" r:id="rId45"/>
    <p:sldId id="429" r:id="rId4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350" autoAdjust="0"/>
  </p:normalViewPr>
  <p:slideViewPr>
    <p:cSldViewPr>
      <p:cViewPr varScale="1">
        <p:scale>
          <a:sx n="62" d="100"/>
          <a:sy n="62" d="100"/>
        </p:scale>
        <p:origin x="-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86EF0-A365-4098-A48C-E3DA180145E2}" type="datetimeFigureOut">
              <a:rPr lang="fr-FR" smtClean="0"/>
              <a:t>17/02/2013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685FC-2530-4C32-A406-9EE36D79C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413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450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450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Tropo</a:t>
            </a:r>
            <a:r>
              <a:rPr lang="fr-FR" dirty="0" smtClean="0"/>
              <a:t> = tour de </a:t>
            </a:r>
            <a:r>
              <a:rPr lang="fr-FR" dirty="0" err="1" smtClean="0"/>
              <a:t>laTerre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621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Tropo</a:t>
            </a:r>
            <a:r>
              <a:rPr lang="fr-FR" dirty="0" smtClean="0"/>
              <a:t> = tour de </a:t>
            </a:r>
            <a:r>
              <a:rPr lang="fr-FR" dirty="0" err="1" smtClean="0"/>
              <a:t>laTerre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621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109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109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40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213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41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213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0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10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76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65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10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65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30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07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68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56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22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ABB1F-ACF7-4F76-969F-400009B51D0F}" type="datetimeFigureOut">
              <a:rPr lang="fr-FR" smtClean="0"/>
              <a:t>17/02/2013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03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BIA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2011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Météorologie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521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04/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Sur une carte météorologique, la ligne qui relie tous les points d’égale pression est une ligne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uniforme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isotherme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isocèle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isobare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62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ATMOSPHERE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2269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05/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Au voisinage du niveau de la mer, la pression atmosphérique </a:t>
            </a:r>
            <a:r>
              <a:rPr lang="fr-FR" sz="32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7643192" cy="3705275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augmente d’environ 1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hPa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quand on s’élève de 28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ft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diminue de 28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hPa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quand on s’élève de 1ft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diminue d’environ 1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hPa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quand on s’élève de 28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ft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diminue de 28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hPa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quand on s’élève de 1ft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47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05/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Au voisinage du niveau de la mer, la pression atmosphérique </a:t>
            </a:r>
            <a:r>
              <a:rPr lang="fr-FR" sz="32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7643192" cy="3705275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augmente d’environ 1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hPa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quand on s’élève de 28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ft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diminue de 28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hPa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quand on s’élève de 1ft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diminue d’environ 1 </a:t>
            </a:r>
            <a:r>
              <a:rPr lang="fr-FR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hPa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quand on s’élève de 28 </a:t>
            </a:r>
            <a:r>
              <a:rPr lang="fr-FR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ft</a:t>
            </a:r>
            <a:endParaRPr lang="fr-FR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diminue de 28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hPa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quand on s’élève de 1ft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98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06/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L’ensemble des mouvements verticaux de l’air, ascendants et descendants, dus au réchauffement diurne du sol est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appelé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conduction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coalescence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subsidence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convection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53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06/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L’ensemble des mouvements verticaux de l’air, ascendants et descendants, dus au réchauffement diurne du sol est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appelé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conduction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coalescence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subsidence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convection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91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L’expression “ inversion de température ” signifie, dans une couche d’air donnée, que la température 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diminue quand l’altitude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augmente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augmente quand l’altitude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augmente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devient négative la tombée de la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nuit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diminue plus vite que le gradient standard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59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L’expression “ inversion de température ” signifie, dans une couche d’air donnée, que la température 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diminue quand l’altitude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augmente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augmente quand l’altitude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augmente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devient négative la tombée de la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nuit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diminue plus vite que le gradient standard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65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08/ </a:t>
            </a:r>
            <a:r>
              <a:rPr lang="fr-FR" sz="3100" b="1" dirty="0">
                <a:latin typeface="Times New Roman" pitchFamily="18" charset="0"/>
                <a:cs typeface="Times New Roman" pitchFamily="18" charset="0"/>
              </a:rPr>
              <a:t>L'atmosphère  est    composée  de  plusieurs  couches  atmosphériques.  Celle  qui  intéresse  plus particulièrement les phénomènes météorologiques, s'appelle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troposphère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stratosphère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tropopause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mésosphère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62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08/ </a:t>
            </a:r>
            <a:r>
              <a:rPr lang="fr-FR" sz="3100" b="1" dirty="0">
                <a:latin typeface="Times New Roman" pitchFamily="18" charset="0"/>
                <a:cs typeface="Times New Roman" pitchFamily="18" charset="0"/>
              </a:rPr>
              <a:t>L'atmosphère  est    composée  de  plusieurs  couches  atmosphériques.  Celle  qui  intéresse  plus particulièrement les phénomènes météorologiques, s'appelle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troposphère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stratosphère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tropopause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mésosphère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7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INFORMATION</a:t>
            </a: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835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09/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Pour amener une masse d’air à saturation en humidité, il faut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augmenter sa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température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diminuer sa température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augmenter la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pression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augmenter la température et augmenter sa pression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14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09/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Pour amener une masse d’air à saturation en humidité, il faut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augmenter sa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température</a:t>
            </a:r>
          </a:p>
          <a:p>
            <a:pPr lvl="1"/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diminuer sa température</a:t>
            </a:r>
            <a:endParaRPr lang="fr-FR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augmenter la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pression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augmenter la température et augmenter sa pression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94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10/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Une des conditions favorables à la formation du brouillard est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87208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l’augmentation de pression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l’augmentation de température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l’augmentation du taux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d’humidité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Une baisse du taux d’humidité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88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10/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Une des conditions favorables à la formation du brouillard est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87208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l’augmentation de pression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l’augmentation de température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l’augmentation du taux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d’humidité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Une baisse du taux d’humidité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9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NUAGES ET METEORES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2139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11/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Dans l'hémisphère nord, on constate que les vents dominants associés à une dépression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se déplacent de l’ouest vers l’est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se déplacent de l’est vers l’ouest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tournent dans le sens horaire autour du centre de cette dépression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tournent dans le sens anti horaire du centre de cette dépression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79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11/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Dans l'hémisphère nord, on constate que les vents dominants associés à une dépression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se déplacent de l’ouest vers l’est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se déplacent de l’est vers l’ouest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tournent dans le sens horaire autour du centre de cette dépression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tournent dans le sens anti horaire du centre de cette dépression</a:t>
            </a:r>
            <a:endParaRPr lang="fr-FR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90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On appelle “  stratus ”, un nuage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stable à extension horizontale 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instable à extension verticale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en forme de choux fleur 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situé à environ 6 000 m d’altitude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82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On appelle “  stratus ”, un nuage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stable à extension horizontale 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instable à extension verticale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en forme de choux fleur 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situé à environ 6 000 m d’altitude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43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L’un des groupes de nuages ci-après ne contient que des nuages stables. Lequel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Stratus, cumulonimbus, altocumulus, cirrus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Altostratus, cirrostratus, stratus, cirrus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Cumulus, cirrocumulus, stratocumulus, altocumulus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Nimbostratus, cumulonimbus, cirrus, altocumulus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13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01/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Dans  le  dossier  météorologique  du  pilote  on  trouve  un  certain  nombre  de  messages,  parmi  eux  le METAR est un message 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859216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prévision du temps à un endroit donné</a:t>
            </a:r>
            <a:endParaRPr lang="fr-FR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d’observation du temps en un lieu donné</a:t>
            </a:r>
            <a:endParaRPr lang="fr-FR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prévision du temps sous forme d’une carte</a:t>
            </a:r>
            <a:endParaRPr lang="fr-FR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d’observation du temps sous forme d’une carte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2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L’un des groupes de nuages ci-après ne contient que des nuages stables. Lequel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Stratus, cumulonimbus, altocumulus, cirrus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Altostratus, cirrostratus, stratus, cirrus</a:t>
            </a:r>
            <a:endParaRPr lang="fr-FR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Cumulus, cirrocumulus, stratocumulus, altocumulus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Nimbostratus, cumulonimbus, cirrus, altocumulus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86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14/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Les vents dominants en France sont </a:t>
            </a:r>
            <a:r>
              <a:rPr lang="fr-FR" sz="32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7643192" cy="420933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le Mistral qui est un vent du Sud et le vent d’Autan qui est un vent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d’Ouest</a:t>
            </a:r>
          </a:p>
          <a:p>
            <a:pPr lvl="1"/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la Tramontane qui est un vent du Nord-Ouest et le vent d’Autan qui est un vent du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Nord</a:t>
            </a:r>
          </a:p>
          <a:p>
            <a:pPr lvl="1"/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c) le Mistral qui est un vent du Sud, la Tramontane qui est un vent du Nord-Ouest et le vent d’Autan qui est un vent du Sud-Est</a:t>
            </a:r>
          </a:p>
          <a:p>
            <a:pPr lvl="1"/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d) le Mistral qui est un vent du Nord, la Tramontane qui est un vent du Nord-Ouest et le vent d’Autan qui est un vent du Sud-Est</a:t>
            </a:r>
            <a:endParaRPr lang="fr-FR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87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14/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Les vents dominants en France sont </a:t>
            </a:r>
            <a:r>
              <a:rPr lang="fr-FR" sz="32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7643192" cy="420933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le Mistral qui est un vent du Sud et le vent d’Autan qui est un vent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d’Ouest</a:t>
            </a:r>
          </a:p>
          <a:p>
            <a:pPr lvl="1"/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la Tramontane qui est un vent du Nord-Ouest et le vent d’Autan qui est un vent du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Nord</a:t>
            </a:r>
          </a:p>
          <a:p>
            <a:pPr lvl="1"/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c) le Mistral qui est un vent du Sud, la Tramontane qui est un vent du Nord-Ouest et le vent d’Autan qui est un vent du Sud-Est</a:t>
            </a:r>
          </a:p>
          <a:p>
            <a:pPr lvl="1"/>
            <a:r>
              <a:rPr lang="fr-FR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d) le Mistral qui est un vent du Nord, la Tramontane qui est un vent du Nord-Ouest et le vent d’Autan qui est un vent du Sud-Est</a:t>
            </a:r>
            <a:endParaRPr lang="fr-FR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20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15/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Les nuages associés au front chaud sont principalement </a:t>
            </a:r>
            <a:r>
              <a:rPr lang="fr-FR" sz="3200" b="1" dirty="0"/>
              <a:t> </a:t>
            </a:r>
            <a:r>
              <a:rPr lang="fr-FR" sz="28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2708920"/>
            <a:ext cx="7560840" cy="3201219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des nuages à développement vertical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des nuages instables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des nuages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cumuliformes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les trois propositions sont exactes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02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15/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Les nuages associés au front chaud sont principalement </a:t>
            </a:r>
            <a:r>
              <a:rPr lang="fr-FR" sz="3200" b="1" dirty="0"/>
              <a:t> </a:t>
            </a:r>
            <a:r>
              <a:rPr lang="fr-FR" sz="28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2708920"/>
            <a:ext cx="7560840" cy="3201219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des nuages à développement vertical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des nuages instables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des nuages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cumuliformes</a:t>
            </a:r>
          </a:p>
          <a:p>
            <a:pPr lvl="1"/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les trois propositions sont exactes</a:t>
            </a:r>
            <a:endParaRPr lang="fr-FR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26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PREVISIONS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7426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16/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La brise de terre </a:t>
            </a:r>
            <a:r>
              <a:rPr lang="fr-FR" sz="3200" b="1" dirty="0"/>
              <a:t> </a:t>
            </a:r>
            <a:r>
              <a:rPr lang="fr-FR" sz="32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se lève le soir et se dirige vers la mer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se lève le soir et se dirige vers la terre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résulte d'une dépression diurne sur la mer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s'accompagne presque toujours d'entrées maritimes dangereuses pour la circulation aérienne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28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16/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La brise de terre </a:t>
            </a:r>
            <a:r>
              <a:rPr lang="fr-FR" sz="3200" b="1" dirty="0"/>
              <a:t> </a:t>
            </a:r>
            <a:r>
              <a:rPr lang="fr-FR" sz="32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 lève le soir et se dirige vers la mer</a:t>
            </a:r>
            <a:endParaRPr lang="fr-FR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se lève le soir et se dirige vers la terre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résulte d'une dépression diurne sur la mer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s'accompagne presque toujours d'entrées maritimes dangereuses pour la circulation aérienne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57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A une altitude voisine du niveau de la mer, une pression atmosphérique de 1035 </a:t>
            </a:r>
            <a:r>
              <a:rPr lang="fr-FR" sz="3000" b="1" dirty="0" err="1">
                <a:latin typeface="Times New Roman" pitchFamily="18" charset="0"/>
                <a:cs typeface="Times New Roman" pitchFamily="18" charset="0"/>
              </a:rPr>
              <a:t>hPa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 signifie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64904"/>
            <a:ext cx="6923112" cy="3561259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une zone anticyclonique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une dépression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une pression normalement moyenne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qu'il existe un risque important de givrage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26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A une altitude voisine du niveau de la mer, une pression atmosphérique de 1035 </a:t>
            </a:r>
            <a:r>
              <a:rPr lang="fr-FR" sz="3000" b="1" dirty="0" err="1">
                <a:latin typeface="Times New Roman" pitchFamily="18" charset="0"/>
                <a:cs typeface="Times New Roman" pitchFamily="18" charset="0"/>
              </a:rPr>
              <a:t>hPa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 signifie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64904"/>
            <a:ext cx="6923112" cy="3561259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une zone anticyclonique</a:t>
            </a:r>
            <a:endParaRPr lang="fr-FR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une dépression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une pression normalement moyenne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qu'il existe un risque important de givrage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27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01/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Dans  le  dossier  météorologique  du  pilote  on  trouve  un  certain  nombre  de  messages,  parmi  eux  le METAR est un message 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859216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prévision du temps à un endroit donné</a:t>
            </a:r>
            <a:endParaRPr lang="fr-FR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d’observation du temps en un lieu donné</a:t>
            </a:r>
            <a:endParaRPr lang="fr-FR" sz="2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de prévision du temps sous forme d’une carte</a:t>
            </a:r>
            <a:endParaRPr lang="fr-FR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d’observation du temps sous forme d’une carte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62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Au voisinage d'un front chaud, l'air </a:t>
            </a:r>
            <a:r>
              <a:rPr lang="fr-FR" sz="32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l'air froid s'élève au-dessus de l'air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chaud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l'air chaud s'élève au-dessus de l'air froid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l'air froid pousse l'air chaud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l'air chaud s'affaisse sous l'air froid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885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Au voisinage d'un front chaud, l'air </a:t>
            </a:r>
            <a:r>
              <a:rPr lang="fr-FR" sz="32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l'air froid s'élève au-dessus de l'air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chaud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l'air chaud s'élève au-dessus de l'air froid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l'air froid pousse l'air chaud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l'air chaud s'affaisse sous l'air froid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985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19/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Dans une perturbation, le secteur nuageux </a:t>
            </a:r>
            <a:r>
              <a:rPr lang="fr-FR" sz="3000" b="1" dirty="0" err="1">
                <a:latin typeface="Times New Roman" pitchFamily="18" charset="0"/>
                <a:cs typeface="Times New Roman" pitchFamily="18" charset="0"/>
              </a:rPr>
              <a:t>appel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é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"traine" est situé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l'avant d'un front chaud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l'arrière d'un front chaud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l'avant d'un front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froid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l'arrière d'un front froid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537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19/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Dans une perturbation, le secteur nuageux </a:t>
            </a:r>
            <a:r>
              <a:rPr lang="fr-FR" sz="3000" b="1" dirty="0" err="1">
                <a:latin typeface="Times New Roman" pitchFamily="18" charset="0"/>
                <a:cs typeface="Times New Roman" pitchFamily="18" charset="0"/>
              </a:rPr>
              <a:t>appel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é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"traine" est situé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l'avant d'un front chaud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l'arrière d'un front chaud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l'avant d'un front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froid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l'arrière d'un front froid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339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20/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L'apparition dans le ciel de nuages du type Cirrus annonce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l'arrivée d'une masse d'air froide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 réchauffement par rayonnement des basses couches de l'atmosphère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 changement de temps dans les heures qui suivent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la mise en place d'un air stable pour plusieurs jours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08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20/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L'apparition dans le ciel de nuages du type Cirrus annonce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l'arrivée d'une masse d'air froide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 réchauffement par rayonnement des basses couches de l'atmosphère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 changement de temps dans les heures qui suivent</a:t>
            </a:r>
            <a:endParaRPr lang="fr-FR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la mise en place d'un air stable pour plusieurs jours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14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L’appareil qui permet de mesurer l’humidité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 est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pluviomètre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micromètre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hygromètre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baromètre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10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L’appareil qui permet de mesurer l’humidité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 est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pluviomètre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micromètre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hygromètre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baromètre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0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symbole ci-contre sur une carte de météorologie, signifie 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4690864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 front froid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 front chaud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l'absence de vent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une courbe isobare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5851966" y="2564904"/>
            <a:ext cx="2443649" cy="2032407"/>
            <a:chOff x="0" y="0"/>
            <a:chExt cx="2087" cy="799"/>
          </a:xfrm>
        </p:grpSpPr>
        <p:sp>
          <p:nvSpPr>
            <p:cNvPr id="6" name="Freeform 12"/>
            <p:cNvSpPr>
              <a:spLocks/>
            </p:cNvSpPr>
            <p:nvPr/>
          </p:nvSpPr>
          <p:spPr bwMode="auto">
            <a:xfrm>
              <a:off x="21" y="597"/>
              <a:ext cx="279" cy="192"/>
            </a:xfrm>
            <a:custGeom>
              <a:avLst/>
              <a:gdLst>
                <a:gd name="T0" fmla="*/ 4 w 279"/>
                <a:gd name="T1" fmla="*/ 0 h 192"/>
                <a:gd name="T2" fmla="*/ 0 w 279"/>
                <a:gd name="T3" fmla="*/ 4 h 192"/>
                <a:gd name="T4" fmla="*/ 0 w 279"/>
                <a:gd name="T5" fmla="*/ 47 h 192"/>
                <a:gd name="T6" fmla="*/ 9 w 279"/>
                <a:gd name="T7" fmla="*/ 81 h 192"/>
                <a:gd name="T8" fmla="*/ 38 w 279"/>
                <a:gd name="T9" fmla="*/ 134 h 192"/>
                <a:gd name="T10" fmla="*/ 57 w 279"/>
                <a:gd name="T11" fmla="*/ 158 h 192"/>
                <a:gd name="T12" fmla="*/ 76 w 279"/>
                <a:gd name="T13" fmla="*/ 172 h 192"/>
                <a:gd name="T14" fmla="*/ 134 w 279"/>
                <a:gd name="T15" fmla="*/ 192 h 192"/>
                <a:gd name="T16" fmla="*/ 158 w 279"/>
                <a:gd name="T17" fmla="*/ 187 h 192"/>
                <a:gd name="T18" fmla="*/ 182 w 279"/>
                <a:gd name="T19" fmla="*/ 177 h 192"/>
                <a:gd name="T20" fmla="*/ 206 w 279"/>
                <a:gd name="T21" fmla="*/ 163 h 192"/>
                <a:gd name="T22" fmla="*/ 225 w 279"/>
                <a:gd name="T23" fmla="*/ 144 h 192"/>
                <a:gd name="T24" fmla="*/ 259 w 279"/>
                <a:gd name="T25" fmla="*/ 95 h 192"/>
                <a:gd name="T26" fmla="*/ 278 w 279"/>
                <a:gd name="T27" fmla="*/ 38 h 192"/>
                <a:gd name="T28" fmla="*/ 4 w 279"/>
                <a:gd name="T29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" h="192">
                  <a:moveTo>
                    <a:pt x="4" y="0"/>
                  </a:moveTo>
                  <a:lnTo>
                    <a:pt x="0" y="4"/>
                  </a:lnTo>
                  <a:lnTo>
                    <a:pt x="0" y="47"/>
                  </a:lnTo>
                  <a:lnTo>
                    <a:pt x="9" y="81"/>
                  </a:lnTo>
                  <a:lnTo>
                    <a:pt x="38" y="134"/>
                  </a:lnTo>
                  <a:lnTo>
                    <a:pt x="57" y="158"/>
                  </a:lnTo>
                  <a:lnTo>
                    <a:pt x="76" y="172"/>
                  </a:lnTo>
                  <a:lnTo>
                    <a:pt x="134" y="192"/>
                  </a:lnTo>
                  <a:lnTo>
                    <a:pt x="158" y="187"/>
                  </a:lnTo>
                  <a:lnTo>
                    <a:pt x="182" y="177"/>
                  </a:lnTo>
                  <a:lnTo>
                    <a:pt x="206" y="163"/>
                  </a:lnTo>
                  <a:lnTo>
                    <a:pt x="225" y="144"/>
                  </a:lnTo>
                  <a:lnTo>
                    <a:pt x="259" y="95"/>
                  </a:lnTo>
                  <a:lnTo>
                    <a:pt x="278" y="38"/>
                  </a:lnTo>
                  <a:lnTo>
                    <a:pt x="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" name="Freeform 11"/>
            <p:cNvSpPr>
              <a:spLocks/>
            </p:cNvSpPr>
            <p:nvPr/>
          </p:nvSpPr>
          <p:spPr bwMode="auto">
            <a:xfrm>
              <a:off x="21" y="597"/>
              <a:ext cx="279" cy="192"/>
            </a:xfrm>
            <a:custGeom>
              <a:avLst/>
              <a:gdLst>
                <a:gd name="T0" fmla="*/ 278 w 279"/>
                <a:gd name="T1" fmla="*/ 38 h 192"/>
                <a:gd name="T2" fmla="*/ 268 w 279"/>
                <a:gd name="T3" fmla="*/ 67 h 192"/>
                <a:gd name="T4" fmla="*/ 259 w 279"/>
                <a:gd name="T5" fmla="*/ 95 h 192"/>
                <a:gd name="T6" fmla="*/ 225 w 279"/>
                <a:gd name="T7" fmla="*/ 144 h 192"/>
                <a:gd name="T8" fmla="*/ 206 w 279"/>
                <a:gd name="T9" fmla="*/ 163 h 192"/>
                <a:gd name="T10" fmla="*/ 182 w 279"/>
                <a:gd name="T11" fmla="*/ 177 h 192"/>
                <a:gd name="T12" fmla="*/ 158 w 279"/>
                <a:gd name="T13" fmla="*/ 187 h 192"/>
                <a:gd name="T14" fmla="*/ 134 w 279"/>
                <a:gd name="T15" fmla="*/ 192 h 192"/>
                <a:gd name="T16" fmla="*/ 105 w 279"/>
                <a:gd name="T17" fmla="*/ 182 h 192"/>
                <a:gd name="T18" fmla="*/ 76 w 279"/>
                <a:gd name="T19" fmla="*/ 172 h 192"/>
                <a:gd name="T20" fmla="*/ 57 w 279"/>
                <a:gd name="T21" fmla="*/ 158 h 192"/>
                <a:gd name="T22" fmla="*/ 38 w 279"/>
                <a:gd name="T23" fmla="*/ 134 h 192"/>
                <a:gd name="T24" fmla="*/ 9 w 279"/>
                <a:gd name="T25" fmla="*/ 81 h 192"/>
                <a:gd name="T26" fmla="*/ 0 w 279"/>
                <a:gd name="T27" fmla="*/ 47 h 192"/>
                <a:gd name="T28" fmla="*/ 0 w 279"/>
                <a:gd name="T29" fmla="*/ 19 h 192"/>
                <a:gd name="T30" fmla="*/ 0 w 279"/>
                <a:gd name="T31" fmla="*/ 4 h 192"/>
                <a:gd name="T32" fmla="*/ 4 w 279"/>
                <a:gd name="T33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9" h="192">
                  <a:moveTo>
                    <a:pt x="278" y="38"/>
                  </a:moveTo>
                  <a:lnTo>
                    <a:pt x="268" y="67"/>
                  </a:lnTo>
                  <a:lnTo>
                    <a:pt x="259" y="95"/>
                  </a:lnTo>
                  <a:lnTo>
                    <a:pt x="225" y="144"/>
                  </a:lnTo>
                  <a:lnTo>
                    <a:pt x="206" y="163"/>
                  </a:lnTo>
                  <a:lnTo>
                    <a:pt x="182" y="177"/>
                  </a:lnTo>
                  <a:lnTo>
                    <a:pt x="158" y="187"/>
                  </a:lnTo>
                  <a:lnTo>
                    <a:pt x="134" y="192"/>
                  </a:lnTo>
                  <a:lnTo>
                    <a:pt x="105" y="182"/>
                  </a:lnTo>
                  <a:lnTo>
                    <a:pt x="76" y="172"/>
                  </a:lnTo>
                  <a:lnTo>
                    <a:pt x="57" y="158"/>
                  </a:lnTo>
                  <a:lnTo>
                    <a:pt x="38" y="134"/>
                  </a:lnTo>
                  <a:lnTo>
                    <a:pt x="9" y="81"/>
                  </a:lnTo>
                  <a:lnTo>
                    <a:pt x="0" y="47"/>
                  </a:lnTo>
                  <a:lnTo>
                    <a:pt x="0" y="19"/>
                  </a:lnTo>
                  <a:lnTo>
                    <a:pt x="0" y="4"/>
                  </a:lnTo>
                  <a:lnTo>
                    <a:pt x="4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472" y="616"/>
              <a:ext cx="274" cy="173"/>
            </a:xfrm>
            <a:custGeom>
              <a:avLst/>
              <a:gdLst>
                <a:gd name="T0" fmla="*/ 273 w 274"/>
                <a:gd name="T1" fmla="*/ 0 h 173"/>
                <a:gd name="T2" fmla="*/ 139 w 274"/>
                <a:gd name="T3" fmla="*/ 4 h 173"/>
                <a:gd name="T4" fmla="*/ 0 w 274"/>
                <a:gd name="T5" fmla="*/ 4 h 173"/>
                <a:gd name="T6" fmla="*/ 0 w 274"/>
                <a:gd name="T7" fmla="*/ 23 h 173"/>
                <a:gd name="T8" fmla="*/ 4 w 274"/>
                <a:gd name="T9" fmla="*/ 52 h 173"/>
                <a:gd name="T10" fmla="*/ 19 w 274"/>
                <a:gd name="T11" fmla="*/ 86 h 173"/>
                <a:gd name="T12" fmla="*/ 57 w 274"/>
                <a:gd name="T13" fmla="*/ 134 h 173"/>
                <a:gd name="T14" fmla="*/ 81 w 274"/>
                <a:gd name="T15" fmla="*/ 153 h 173"/>
                <a:gd name="T16" fmla="*/ 105 w 274"/>
                <a:gd name="T17" fmla="*/ 163 h 173"/>
                <a:gd name="T18" fmla="*/ 134 w 274"/>
                <a:gd name="T19" fmla="*/ 172 h 173"/>
                <a:gd name="T20" fmla="*/ 163 w 274"/>
                <a:gd name="T21" fmla="*/ 172 h 173"/>
                <a:gd name="T22" fmla="*/ 211 w 274"/>
                <a:gd name="T23" fmla="*/ 153 h 173"/>
                <a:gd name="T24" fmla="*/ 230 w 274"/>
                <a:gd name="T25" fmla="*/ 134 h 173"/>
                <a:gd name="T26" fmla="*/ 244 w 274"/>
                <a:gd name="T27" fmla="*/ 115 h 173"/>
                <a:gd name="T28" fmla="*/ 268 w 274"/>
                <a:gd name="T29" fmla="*/ 57 h 173"/>
                <a:gd name="T30" fmla="*/ 273 w 274"/>
                <a:gd name="T31" fmla="*/ 28 h 173"/>
                <a:gd name="T32" fmla="*/ 273 w 274"/>
                <a:gd name="T3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4" h="173">
                  <a:moveTo>
                    <a:pt x="273" y="0"/>
                  </a:moveTo>
                  <a:lnTo>
                    <a:pt x="139" y="4"/>
                  </a:lnTo>
                  <a:lnTo>
                    <a:pt x="0" y="4"/>
                  </a:lnTo>
                  <a:lnTo>
                    <a:pt x="0" y="23"/>
                  </a:lnTo>
                  <a:lnTo>
                    <a:pt x="4" y="52"/>
                  </a:lnTo>
                  <a:lnTo>
                    <a:pt x="19" y="86"/>
                  </a:lnTo>
                  <a:lnTo>
                    <a:pt x="57" y="134"/>
                  </a:lnTo>
                  <a:lnTo>
                    <a:pt x="81" y="153"/>
                  </a:lnTo>
                  <a:lnTo>
                    <a:pt x="105" y="163"/>
                  </a:lnTo>
                  <a:lnTo>
                    <a:pt x="134" y="172"/>
                  </a:lnTo>
                  <a:lnTo>
                    <a:pt x="163" y="172"/>
                  </a:lnTo>
                  <a:lnTo>
                    <a:pt x="211" y="153"/>
                  </a:lnTo>
                  <a:lnTo>
                    <a:pt x="230" y="134"/>
                  </a:lnTo>
                  <a:lnTo>
                    <a:pt x="244" y="115"/>
                  </a:lnTo>
                  <a:lnTo>
                    <a:pt x="268" y="57"/>
                  </a:lnTo>
                  <a:lnTo>
                    <a:pt x="273" y="28"/>
                  </a:lnTo>
                  <a:lnTo>
                    <a:pt x="273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472" y="616"/>
              <a:ext cx="274" cy="173"/>
            </a:xfrm>
            <a:custGeom>
              <a:avLst/>
              <a:gdLst>
                <a:gd name="T0" fmla="*/ 273 w 274"/>
                <a:gd name="T1" fmla="*/ 0 h 173"/>
                <a:gd name="T2" fmla="*/ 273 w 274"/>
                <a:gd name="T3" fmla="*/ 28 h 173"/>
                <a:gd name="T4" fmla="*/ 268 w 274"/>
                <a:gd name="T5" fmla="*/ 57 h 173"/>
                <a:gd name="T6" fmla="*/ 244 w 274"/>
                <a:gd name="T7" fmla="*/ 115 h 173"/>
                <a:gd name="T8" fmla="*/ 230 w 274"/>
                <a:gd name="T9" fmla="*/ 134 h 173"/>
                <a:gd name="T10" fmla="*/ 211 w 274"/>
                <a:gd name="T11" fmla="*/ 153 h 173"/>
                <a:gd name="T12" fmla="*/ 187 w 274"/>
                <a:gd name="T13" fmla="*/ 163 h 173"/>
                <a:gd name="T14" fmla="*/ 163 w 274"/>
                <a:gd name="T15" fmla="*/ 172 h 173"/>
                <a:gd name="T16" fmla="*/ 134 w 274"/>
                <a:gd name="T17" fmla="*/ 172 h 173"/>
                <a:gd name="T18" fmla="*/ 105 w 274"/>
                <a:gd name="T19" fmla="*/ 163 h 173"/>
                <a:gd name="T20" fmla="*/ 81 w 274"/>
                <a:gd name="T21" fmla="*/ 153 h 173"/>
                <a:gd name="T22" fmla="*/ 57 w 274"/>
                <a:gd name="T23" fmla="*/ 134 h 173"/>
                <a:gd name="T24" fmla="*/ 19 w 274"/>
                <a:gd name="T25" fmla="*/ 86 h 173"/>
                <a:gd name="T26" fmla="*/ 4 w 274"/>
                <a:gd name="T27" fmla="*/ 52 h 173"/>
                <a:gd name="T28" fmla="*/ 0 w 274"/>
                <a:gd name="T29" fmla="*/ 23 h 173"/>
                <a:gd name="T30" fmla="*/ 0 w 274"/>
                <a:gd name="T31" fmla="*/ 14 h 173"/>
                <a:gd name="T32" fmla="*/ 0 w 274"/>
                <a:gd name="T33" fmla="*/ 4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4" h="173">
                  <a:moveTo>
                    <a:pt x="273" y="0"/>
                  </a:moveTo>
                  <a:lnTo>
                    <a:pt x="273" y="28"/>
                  </a:lnTo>
                  <a:lnTo>
                    <a:pt x="268" y="57"/>
                  </a:lnTo>
                  <a:lnTo>
                    <a:pt x="244" y="115"/>
                  </a:lnTo>
                  <a:lnTo>
                    <a:pt x="230" y="134"/>
                  </a:lnTo>
                  <a:lnTo>
                    <a:pt x="211" y="153"/>
                  </a:lnTo>
                  <a:lnTo>
                    <a:pt x="187" y="163"/>
                  </a:lnTo>
                  <a:lnTo>
                    <a:pt x="163" y="172"/>
                  </a:lnTo>
                  <a:lnTo>
                    <a:pt x="134" y="172"/>
                  </a:lnTo>
                  <a:lnTo>
                    <a:pt x="105" y="163"/>
                  </a:lnTo>
                  <a:lnTo>
                    <a:pt x="81" y="153"/>
                  </a:lnTo>
                  <a:lnTo>
                    <a:pt x="57" y="134"/>
                  </a:lnTo>
                  <a:lnTo>
                    <a:pt x="19" y="86"/>
                  </a:lnTo>
                  <a:lnTo>
                    <a:pt x="4" y="52"/>
                  </a:lnTo>
                  <a:lnTo>
                    <a:pt x="0" y="23"/>
                  </a:lnTo>
                  <a:lnTo>
                    <a:pt x="0" y="14"/>
                  </a:lnTo>
                  <a:lnTo>
                    <a:pt x="0" y="4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928" y="549"/>
              <a:ext cx="274" cy="192"/>
            </a:xfrm>
            <a:custGeom>
              <a:avLst/>
              <a:gdLst>
                <a:gd name="T0" fmla="*/ 273 w 274"/>
                <a:gd name="T1" fmla="*/ 0 h 192"/>
                <a:gd name="T2" fmla="*/ 134 w 274"/>
                <a:gd name="T3" fmla="*/ 28 h 192"/>
                <a:gd name="T4" fmla="*/ 0 w 274"/>
                <a:gd name="T5" fmla="*/ 47 h 192"/>
                <a:gd name="T6" fmla="*/ 0 w 274"/>
                <a:gd name="T7" fmla="*/ 52 h 192"/>
                <a:gd name="T8" fmla="*/ 4 w 274"/>
                <a:gd name="T9" fmla="*/ 62 h 192"/>
                <a:gd name="T10" fmla="*/ 14 w 274"/>
                <a:gd name="T11" fmla="*/ 91 h 192"/>
                <a:gd name="T12" fmla="*/ 28 w 274"/>
                <a:gd name="T13" fmla="*/ 120 h 192"/>
                <a:gd name="T14" fmla="*/ 47 w 274"/>
                <a:gd name="T15" fmla="*/ 143 h 192"/>
                <a:gd name="T16" fmla="*/ 71 w 274"/>
                <a:gd name="T17" fmla="*/ 167 h 192"/>
                <a:gd name="T18" fmla="*/ 96 w 274"/>
                <a:gd name="T19" fmla="*/ 182 h 192"/>
                <a:gd name="T20" fmla="*/ 124 w 274"/>
                <a:gd name="T21" fmla="*/ 192 h 192"/>
                <a:gd name="T22" fmla="*/ 182 w 274"/>
                <a:gd name="T23" fmla="*/ 192 h 192"/>
                <a:gd name="T24" fmla="*/ 206 w 274"/>
                <a:gd name="T25" fmla="*/ 177 h 192"/>
                <a:gd name="T26" fmla="*/ 225 w 274"/>
                <a:gd name="T27" fmla="*/ 163 h 192"/>
                <a:gd name="T28" fmla="*/ 259 w 274"/>
                <a:gd name="T29" fmla="*/ 120 h 192"/>
                <a:gd name="T30" fmla="*/ 268 w 274"/>
                <a:gd name="T31" fmla="*/ 91 h 192"/>
                <a:gd name="T32" fmla="*/ 273 w 274"/>
                <a:gd name="T33" fmla="*/ 62 h 192"/>
                <a:gd name="T34" fmla="*/ 273 w 274"/>
                <a:gd name="T3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" h="192">
                  <a:moveTo>
                    <a:pt x="273" y="0"/>
                  </a:moveTo>
                  <a:lnTo>
                    <a:pt x="134" y="28"/>
                  </a:lnTo>
                  <a:lnTo>
                    <a:pt x="0" y="47"/>
                  </a:lnTo>
                  <a:lnTo>
                    <a:pt x="0" y="52"/>
                  </a:lnTo>
                  <a:lnTo>
                    <a:pt x="4" y="62"/>
                  </a:lnTo>
                  <a:lnTo>
                    <a:pt x="14" y="91"/>
                  </a:lnTo>
                  <a:lnTo>
                    <a:pt x="28" y="120"/>
                  </a:lnTo>
                  <a:lnTo>
                    <a:pt x="47" y="143"/>
                  </a:lnTo>
                  <a:lnTo>
                    <a:pt x="71" y="167"/>
                  </a:lnTo>
                  <a:lnTo>
                    <a:pt x="96" y="182"/>
                  </a:lnTo>
                  <a:lnTo>
                    <a:pt x="124" y="192"/>
                  </a:lnTo>
                  <a:lnTo>
                    <a:pt x="182" y="192"/>
                  </a:lnTo>
                  <a:lnTo>
                    <a:pt x="206" y="177"/>
                  </a:lnTo>
                  <a:lnTo>
                    <a:pt x="225" y="163"/>
                  </a:lnTo>
                  <a:lnTo>
                    <a:pt x="259" y="120"/>
                  </a:lnTo>
                  <a:lnTo>
                    <a:pt x="268" y="91"/>
                  </a:lnTo>
                  <a:lnTo>
                    <a:pt x="273" y="62"/>
                  </a:lnTo>
                  <a:lnTo>
                    <a:pt x="273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928" y="549"/>
              <a:ext cx="274" cy="192"/>
            </a:xfrm>
            <a:custGeom>
              <a:avLst/>
              <a:gdLst>
                <a:gd name="T0" fmla="*/ 273 w 274"/>
                <a:gd name="T1" fmla="*/ 0 h 192"/>
                <a:gd name="T2" fmla="*/ 273 w 274"/>
                <a:gd name="T3" fmla="*/ 28 h 192"/>
                <a:gd name="T4" fmla="*/ 273 w 274"/>
                <a:gd name="T5" fmla="*/ 62 h 192"/>
                <a:gd name="T6" fmla="*/ 268 w 274"/>
                <a:gd name="T7" fmla="*/ 91 h 192"/>
                <a:gd name="T8" fmla="*/ 259 w 274"/>
                <a:gd name="T9" fmla="*/ 120 h 192"/>
                <a:gd name="T10" fmla="*/ 225 w 274"/>
                <a:gd name="T11" fmla="*/ 163 h 192"/>
                <a:gd name="T12" fmla="*/ 206 w 274"/>
                <a:gd name="T13" fmla="*/ 177 h 192"/>
                <a:gd name="T14" fmla="*/ 182 w 274"/>
                <a:gd name="T15" fmla="*/ 192 h 192"/>
                <a:gd name="T16" fmla="*/ 153 w 274"/>
                <a:gd name="T17" fmla="*/ 192 h 192"/>
                <a:gd name="T18" fmla="*/ 124 w 274"/>
                <a:gd name="T19" fmla="*/ 192 h 192"/>
                <a:gd name="T20" fmla="*/ 96 w 274"/>
                <a:gd name="T21" fmla="*/ 182 h 192"/>
                <a:gd name="T22" fmla="*/ 71 w 274"/>
                <a:gd name="T23" fmla="*/ 167 h 192"/>
                <a:gd name="T24" fmla="*/ 47 w 274"/>
                <a:gd name="T25" fmla="*/ 143 h 192"/>
                <a:gd name="T26" fmla="*/ 28 w 274"/>
                <a:gd name="T27" fmla="*/ 120 h 192"/>
                <a:gd name="T28" fmla="*/ 14 w 274"/>
                <a:gd name="T29" fmla="*/ 91 h 192"/>
                <a:gd name="T30" fmla="*/ 4 w 274"/>
                <a:gd name="T31" fmla="*/ 62 h 192"/>
                <a:gd name="T32" fmla="*/ 0 w 274"/>
                <a:gd name="T33" fmla="*/ 52 h 192"/>
                <a:gd name="T34" fmla="*/ 0 w 274"/>
                <a:gd name="T35" fmla="*/ 4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" h="192">
                  <a:moveTo>
                    <a:pt x="273" y="0"/>
                  </a:moveTo>
                  <a:lnTo>
                    <a:pt x="273" y="28"/>
                  </a:lnTo>
                  <a:lnTo>
                    <a:pt x="273" y="62"/>
                  </a:lnTo>
                  <a:lnTo>
                    <a:pt x="268" y="91"/>
                  </a:lnTo>
                  <a:lnTo>
                    <a:pt x="259" y="120"/>
                  </a:lnTo>
                  <a:lnTo>
                    <a:pt x="225" y="163"/>
                  </a:lnTo>
                  <a:lnTo>
                    <a:pt x="206" y="177"/>
                  </a:lnTo>
                  <a:lnTo>
                    <a:pt x="182" y="192"/>
                  </a:lnTo>
                  <a:lnTo>
                    <a:pt x="153" y="192"/>
                  </a:lnTo>
                  <a:lnTo>
                    <a:pt x="124" y="192"/>
                  </a:lnTo>
                  <a:lnTo>
                    <a:pt x="96" y="182"/>
                  </a:lnTo>
                  <a:lnTo>
                    <a:pt x="71" y="167"/>
                  </a:lnTo>
                  <a:lnTo>
                    <a:pt x="47" y="143"/>
                  </a:lnTo>
                  <a:lnTo>
                    <a:pt x="28" y="120"/>
                  </a:lnTo>
                  <a:lnTo>
                    <a:pt x="14" y="91"/>
                  </a:lnTo>
                  <a:lnTo>
                    <a:pt x="4" y="62"/>
                  </a:lnTo>
                  <a:lnTo>
                    <a:pt x="0" y="52"/>
                  </a:lnTo>
                  <a:lnTo>
                    <a:pt x="0" y="47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1418" y="395"/>
              <a:ext cx="269" cy="212"/>
            </a:xfrm>
            <a:custGeom>
              <a:avLst/>
              <a:gdLst>
                <a:gd name="T0" fmla="*/ 254 w 269"/>
                <a:gd name="T1" fmla="*/ 0 h 212"/>
                <a:gd name="T2" fmla="*/ 129 w 269"/>
                <a:gd name="T3" fmla="*/ 52 h 212"/>
                <a:gd name="T4" fmla="*/ 0 w 269"/>
                <a:gd name="T5" fmla="*/ 100 h 212"/>
                <a:gd name="T6" fmla="*/ 0 w 269"/>
                <a:gd name="T7" fmla="*/ 105 h 212"/>
                <a:gd name="T8" fmla="*/ 4 w 269"/>
                <a:gd name="T9" fmla="*/ 110 h 212"/>
                <a:gd name="T10" fmla="*/ 19 w 269"/>
                <a:gd name="T11" fmla="*/ 139 h 212"/>
                <a:gd name="T12" fmla="*/ 43 w 269"/>
                <a:gd name="T13" fmla="*/ 163 h 212"/>
                <a:gd name="T14" fmla="*/ 67 w 269"/>
                <a:gd name="T15" fmla="*/ 182 h 212"/>
                <a:gd name="T16" fmla="*/ 91 w 269"/>
                <a:gd name="T17" fmla="*/ 196 h 212"/>
                <a:gd name="T18" fmla="*/ 120 w 269"/>
                <a:gd name="T19" fmla="*/ 206 h 212"/>
                <a:gd name="T20" fmla="*/ 148 w 269"/>
                <a:gd name="T21" fmla="*/ 211 h 212"/>
                <a:gd name="T22" fmla="*/ 206 w 269"/>
                <a:gd name="T23" fmla="*/ 201 h 212"/>
                <a:gd name="T24" fmla="*/ 244 w 269"/>
                <a:gd name="T25" fmla="*/ 163 h 212"/>
                <a:gd name="T26" fmla="*/ 264 w 269"/>
                <a:gd name="T27" fmla="*/ 115 h 212"/>
                <a:gd name="T28" fmla="*/ 268 w 269"/>
                <a:gd name="T29" fmla="*/ 86 h 212"/>
                <a:gd name="T30" fmla="*/ 268 w 269"/>
                <a:gd name="T31" fmla="*/ 57 h 212"/>
                <a:gd name="T32" fmla="*/ 264 w 269"/>
                <a:gd name="T33" fmla="*/ 28 h 212"/>
                <a:gd name="T34" fmla="*/ 254 w 269"/>
                <a:gd name="T35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9" h="212">
                  <a:moveTo>
                    <a:pt x="254" y="0"/>
                  </a:moveTo>
                  <a:lnTo>
                    <a:pt x="129" y="52"/>
                  </a:lnTo>
                  <a:lnTo>
                    <a:pt x="0" y="100"/>
                  </a:lnTo>
                  <a:lnTo>
                    <a:pt x="0" y="105"/>
                  </a:lnTo>
                  <a:lnTo>
                    <a:pt x="4" y="110"/>
                  </a:lnTo>
                  <a:lnTo>
                    <a:pt x="19" y="139"/>
                  </a:lnTo>
                  <a:lnTo>
                    <a:pt x="43" y="163"/>
                  </a:lnTo>
                  <a:lnTo>
                    <a:pt x="67" y="182"/>
                  </a:lnTo>
                  <a:lnTo>
                    <a:pt x="91" y="196"/>
                  </a:lnTo>
                  <a:lnTo>
                    <a:pt x="120" y="206"/>
                  </a:lnTo>
                  <a:lnTo>
                    <a:pt x="148" y="211"/>
                  </a:lnTo>
                  <a:lnTo>
                    <a:pt x="206" y="201"/>
                  </a:lnTo>
                  <a:lnTo>
                    <a:pt x="244" y="163"/>
                  </a:lnTo>
                  <a:lnTo>
                    <a:pt x="264" y="115"/>
                  </a:lnTo>
                  <a:lnTo>
                    <a:pt x="268" y="86"/>
                  </a:lnTo>
                  <a:lnTo>
                    <a:pt x="268" y="57"/>
                  </a:lnTo>
                  <a:lnTo>
                    <a:pt x="264" y="28"/>
                  </a:lnTo>
                  <a:lnTo>
                    <a:pt x="25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1418" y="395"/>
              <a:ext cx="269" cy="212"/>
            </a:xfrm>
            <a:custGeom>
              <a:avLst/>
              <a:gdLst>
                <a:gd name="T0" fmla="*/ 254 w 269"/>
                <a:gd name="T1" fmla="*/ 0 h 212"/>
                <a:gd name="T2" fmla="*/ 264 w 269"/>
                <a:gd name="T3" fmla="*/ 28 h 212"/>
                <a:gd name="T4" fmla="*/ 268 w 269"/>
                <a:gd name="T5" fmla="*/ 57 h 212"/>
                <a:gd name="T6" fmla="*/ 268 w 269"/>
                <a:gd name="T7" fmla="*/ 86 h 212"/>
                <a:gd name="T8" fmla="*/ 264 w 269"/>
                <a:gd name="T9" fmla="*/ 115 h 212"/>
                <a:gd name="T10" fmla="*/ 244 w 269"/>
                <a:gd name="T11" fmla="*/ 163 h 212"/>
                <a:gd name="T12" fmla="*/ 225 w 269"/>
                <a:gd name="T13" fmla="*/ 182 h 212"/>
                <a:gd name="T14" fmla="*/ 206 w 269"/>
                <a:gd name="T15" fmla="*/ 201 h 212"/>
                <a:gd name="T16" fmla="*/ 177 w 269"/>
                <a:gd name="T17" fmla="*/ 206 h 212"/>
                <a:gd name="T18" fmla="*/ 148 w 269"/>
                <a:gd name="T19" fmla="*/ 211 h 212"/>
                <a:gd name="T20" fmla="*/ 120 w 269"/>
                <a:gd name="T21" fmla="*/ 206 h 212"/>
                <a:gd name="T22" fmla="*/ 91 w 269"/>
                <a:gd name="T23" fmla="*/ 196 h 212"/>
                <a:gd name="T24" fmla="*/ 67 w 269"/>
                <a:gd name="T25" fmla="*/ 182 h 212"/>
                <a:gd name="T26" fmla="*/ 43 w 269"/>
                <a:gd name="T27" fmla="*/ 163 h 212"/>
                <a:gd name="T28" fmla="*/ 19 w 269"/>
                <a:gd name="T29" fmla="*/ 139 h 212"/>
                <a:gd name="T30" fmla="*/ 4 w 269"/>
                <a:gd name="T31" fmla="*/ 110 h 212"/>
                <a:gd name="T32" fmla="*/ 0 w 269"/>
                <a:gd name="T33" fmla="*/ 105 h 212"/>
                <a:gd name="T34" fmla="*/ 0 w 269"/>
                <a:gd name="T35" fmla="*/ 10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9" h="212">
                  <a:moveTo>
                    <a:pt x="254" y="0"/>
                  </a:moveTo>
                  <a:lnTo>
                    <a:pt x="264" y="28"/>
                  </a:lnTo>
                  <a:lnTo>
                    <a:pt x="268" y="57"/>
                  </a:lnTo>
                  <a:lnTo>
                    <a:pt x="268" y="86"/>
                  </a:lnTo>
                  <a:lnTo>
                    <a:pt x="264" y="115"/>
                  </a:lnTo>
                  <a:lnTo>
                    <a:pt x="244" y="163"/>
                  </a:lnTo>
                  <a:lnTo>
                    <a:pt x="225" y="182"/>
                  </a:lnTo>
                  <a:lnTo>
                    <a:pt x="206" y="201"/>
                  </a:lnTo>
                  <a:lnTo>
                    <a:pt x="177" y="206"/>
                  </a:lnTo>
                  <a:lnTo>
                    <a:pt x="148" y="211"/>
                  </a:lnTo>
                  <a:lnTo>
                    <a:pt x="120" y="206"/>
                  </a:lnTo>
                  <a:lnTo>
                    <a:pt x="91" y="196"/>
                  </a:lnTo>
                  <a:lnTo>
                    <a:pt x="67" y="182"/>
                  </a:lnTo>
                  <a:lnTo>
                    <a:pt x="43" y="163"/>
                  </a:lnTo>
                  <a:lnTo>
                    <a:pt x="19" y="139"/>
                  </a:lnTo>
                  <a:lnTo>
                    <a:pt x="4" y="110"/>
                  </a:lnTo>
                  <a:lnTo>
                    <a:pt x="0" y="105"/>
                  </a:lnTo>
                  <a:lnTo>
                    <a:pt x="0" y="10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4"/>
            <p:cNvSpPr>
              <a:spLocks/>
            </p:cNvSpPr>
            <p:nvPr/>
          </p:nvSpPr>
          <p:spPr bwMode="auto">
            <a:xfrm>
              <a:off x="1816" y="83"/>
              <a:ext cx="264" cy="279"/>
            </a:xfrm>
            <a:custGeom>
              <a:avLst/>
              <a:gdLst>
                <a:gd name="T0" fmla="*/ 177 w 264"/>
                <a:gd name="T1" fmla="*/ 0 h 279"/>
                <a:gd name="T2" fmla="*/ 115 w 264"/>
                <a:gd name="T3" fmla="*/ 129 h 279"/>
                <a:gd name="T4" fmla="*/ 0 w 264"/>
                <a:gd name="T5" fmla="*/ 215 h 279"/>
                <a:gd name="T6" fmla="*/ 19 w 264"/>
                <a:gd name="T7" fmla="*/ 235 h 279"/>
                <a:gd name="T8" fmla="*/ 43 w 264"/>
                <a:gd name="T9" fmla="*/ 254 h 279"/>
                <a:gd name="T10" fmla="*/ 100 w 264"/>
                <a:gd name="T11" fmla="*/ 273 h 279"/>
                <a:gd name="T12" fmla="*/ 129 w 264"/>
                <a:gd name="T13" fmla="*/ 278 h 279"/>
                <a:gd name="T14" fmla="*/ 158 w 264"/>
                <a:gd name="T15" fmla="*/ 278 h 279"/>
                <a:gd name="T16" fmla="*/ 187 w 264"/>
                <a:gd name="T17" fmla="*/ 268 h 279"/>
                <a:gd name="T18" fmla="*/ 235 w 264"/>
                <a:gd name="T19" fmla="*/ 240 h 279"/>
                <a:gd name="T20" fmla="*/ 249 w 264"/>
                <a:gd name="T21" fmla="*/ 215 h 279"/>
                <a:gd name="T22" fmla="*/ 259 w 264"/>
                <a:gd name="T23" fmla="*/ 187 h 279"/>
                <a:gd name="T24" fmla="*/ 263 w 264"/>
                <a:gd name="T25" fmla="*/ 158 h 279"/>
                <a:gd name="T26" fmla="*/ 263 w 264"/>
                <a:gd name="T27" fmla="*/ 129 h 279"/>
                <a:gd name="T28" fmla="*/ 259 w 264"/>
                <a:gd name="T29" fmla="*/ 100 h 279"/>
                <a:gd name="T30" fmla="*/ 249 w 264"/>
                <a:gd name="T31" fmla="*/ 71 h 279"/>
                <a:gd name="T32" fmla="*/ 211 w 264"/>
                <a:gd name="T33" fmla="*/ 23 h 279"/>
                <a:gd name="T34" fmla="*/ 191 w 264"/>
                <a:gd name="T35" fmla="*/ 9 h 279"/>
                <a:gd name="T36" fmla="*/ 177 w 264"/>
                <a:gd name="T3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4" h="279">
                  <a:moveTo>
                    <a:pt x="177" y="0"/>
                  </a:moveTo>
                  <a:lnTo>
                    <a:pt x="115" y="129"/>
                  </a:lnTo>
                  <a:lnTo>
                    <a:pt x="0" y="215"/>
                  </a:lnTo>
                  <a:lnTo>
                    <a:pt x="19" y="235"/>
                  </a:lnTo>
                  <a:lnTo>
                    <a:pt x="43" y="254"/>
                  </a:lnTo>
                  <a:lnTo>
                    <a:pt x="100" y="273"/>
                  </a:lnTo>
                  <a:lnTo>
                    <a:pt x="129" y="278"/>
                  </a:lnTo>
                  <a:lnTo>
                    <a:pt x="158" y="278"/>
                  </a:lnTo>
                  <a:lnTo>
                    <a:pt x="187" y="268"/>
                  </a:lnTo>
                  <a:lnTo>
                    <a:pt x="235" y="240"/>
                  </a:lnTo>
                  <a:lnTo>
                    <a:pt x="249" y="215"/>
                  </a:lnTo>
                  <a:lnTo>
                    <a:pt x="259" y="187"/>
                  </a:lnTo>
                  <a:lnTo>
                    <a:pt x="263" y="158"/>
                  </a:lnTo>
                  <a:lnTo>
                    <a:pt x="263" y="129"/>
                  </a:lnTo>
                  <a:lnTo>
                    <a:pt x="259" y="100"/>
                  </a:lnTo>
                  <a:lnTo>
                    <a:pt x="249" y="71"/>
                  </a:lnTo>
                  <a:lnTo>
                    <a:pt x="211" y="23"/>
                  </a:lnTo>
                  <a:lnTo>
                    <a:pt x="191" y="9"/>
                  </a:lnTo>
                  <a:lnTo>
                    <a:pt x="177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Freeform 3"/>
            <p:cNvSpPr>
              <a:spLocks/>
            </p:cNvSpPr>
            <p:nvPr/>
          </p:nvSpPr>
          <p:spPr bwMode="auto">
            <a:xfrm>
              <a:off x="1816" y="83"/>
              <a:ext cx="264" cy="279"/>
            </a:xfrm>
            <a:custGeom>
              <a:avLst/>
              <a:gdLst>
                <a:gd name="T0" fmla="*/ 177 w 264"/>
                <a:gd name="T1" fmla="*/ 0 h 279"/>
                <a:gd name="T2" fmla="*/ 191 w 264"/>
                <a:gd name="T3" fmla="*/ 9 h 279"/>
                <a:gd name="T4" fmla="*/ 211 w 264"/>
                <a:gd name="T5" fmla="*/ 23 h 279"/>
                <a:gd name="T6" fmla="*/ 230 w 264"/>
                <a:gd name="T7" fmla="*/ 47 h 279"/>
                <a:gd name="T8" fmla="*/ 249 w 264"/>
                <a:gd name="T9" fmla="*/ 71 h 279"/>
                <a:gd name="T10" fmla="*/ 259 w 264"/>
                <a:gd name="T11" fmla="*/ 100 h 279"/>
                <a:gd name="T12" fmla="*/ 263 w 264"/>
                <a:gd name="T13" fmla="*/ 129 h 279"/>
                <a:gd name="T14" fmla="*/ 263 w 264"/>
                <a:gd name="T15" fmla="*/ 158 h 279"/>
                <a:gd name="T16" fmla="*/ 259 w 264"/>
                <a:gd name="T17" fmla="*/ 187 h 279"/>
                <a:gd name="T18" fmla="*/ 249 w 264"/>
                <a:gd name="T19" fmla="*/ 215 h 279"/>
                <a:gd name="T20" fmla="*/ 235 w 264"/>
                <a:gd name="T21" fmla="*/ 240 h 279"/>
                <a:gd name="T22" fmla="*/ 211 w 264"/>
                <a:gd name="T23" fmla="*/ 254 h 279"/>
                <a:gd name="T24" fmla="*/ 187 w 264"/>
                <a:gd name="T25" fmla="*/ 268 h 279"/>
                <a:gd name="T26" fmla="*/ 158 w 264"/>
                <a:gd name="T27" fmla="*/ 278 h 279"/>
                <a:gd name="T28" fmla="*/ 129 w 264"/>
                <a:gd name="T29" fmla="*/ 278 h 279"/>
                <a:gd name="T30" fmla="*/ 100 w 264"/>
                <a:gd name="T31" fmla="*/ 273 h 279"/>
                <a:gd name="T32" fmla="*/ 71 w 264"/>
                <a:gd name="T33" fmla="*/ 263 h 279"/>
                <a:gd name="T34" fmla="*/ 43 w 264"/>
                <a:gd name="T35" fmla="*/ 254 h 279"/>
                <a:gd name="T36" fmla="*/ 19 w 264"/>
                <a:gd name="T37" fmla="*/ 235 h 279"/>
                <a:gd name="T38" fmla="*/ 4 w 264"/>
                <a:gd name="T39" fmla="*/ 220 h 279"/>
                <a:gd name="T40" fmla="*/ 0 w 264"/>
                <a:gd name="T41" fmla="*/ 215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4" h="279">
                  <a:moveTo>
                    <a:pt x="177" y="0"/>
                  </a:moveTo>
                  <a:lnTo>
                    <a:pt x="191" y="9"/>
                  </a:lnTo>
                  <a:lnTo>
                    <a:pt x="211" y="23"/>
                  </a:lnTo>
                  <a:lnTo>
                    <a:pt x="230" y="47"/>
                  </a:lnTo>
                  <a:lnTo>
                    <a:pt x="249" y="71"/>
                  </a:lnTo>
                  <a:lnTo>
                    <a:pt x="259" y="100"/>
                  </a:lnTo>
                  <a:lnTo>
                    <a:pt x="263" y="129"/>
                  </a:lnTo>
                  <a:lnTo>
                    <a:pt x="263" y="158"/>
                  </a:lnTo>
                  <a:lnTo>
                    <a:pt x="259" y="187"/>
                  </a:lnTo>
                  <a:lnTo>
                    <a:pt x="249" y="215"/>
                  </a:lnTo>
                  <a:lnTo>
                    <a:pt x="235" y="240"/>
                  </a:lnTo>
                  <a:lnTo>
                    <a:pt x="211" y="254"/>
                  </a:lnTo>
                  <a:lnTo>
                    <a:pt x="187" y="268"/>
                  </a:lnTo>
                  <a:lnTo>
                    <a:pt x="158" y="278"/>
                  </a:lnTo>
                  <a:lnTo>
                    <a:pt x="129" y="278"/>
                  </a:lnTo>
                  <a:lnTo>
                    <a:pt x="100" y="273"/>
                  </a:lnTo>
                  <a:lnTo>
                    <a:pt x="71" y="263"/>
                  </a:lnTo>
                  <a:lnTo>
                    <a:pt x="43" y="254"/>
                  </a:lnTo>
                  <a:lnTo>
                    <a:pt x="19" y="235"/>
                  </a:lnTo>
                  <a:lnTo>
                    <a:pt x="4" y="220"/>
                  </a:lnTo>
                  <a:lnTo>
                    <a:pt x="0" y="215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Freeform 2"/>
            <p:cNvSpPr>
              <a:spLocks/>
            </p:cNvSpPr>
            <p:nvPr/>
          </p:nvSpPr>
          <p:spPr bwMode="auto">
            <a:xfrm>
              <a:off x="21" y="21"/>
              <a:ext cx="1978" cy="605"/>
            </a:xfrm>
            <a:custGeom>
              <a:avLst/>
              <a:gdLst>
                <a:gd name="T0" fmla="*/ 0 w 1978"/>
                <a:gd name="T1" fmla="*/ 585 h 605"/>
                <a:gd name="T2" fmla="*/ 23 w 1978"/>
                <a:gd name="T3" fmla="*/ 585 h 605"/>
                <a:gd name="T4" fmla="*/ 52 w 1978"/>
                <a:gd name="T5" fmla="*/ 590 h 605"/>
                <a:gd name="T6" fmla="*/ 240 w 1978"/>
                <a:gd name="T7" fmla="*/ 600 h 605"/>
                <a:gd name="T8" fmla="*/ 427 w 1978"/>
                <a:gd name="T9" fmla="*/ 604 h 605"/>
                <a:gd name="T10" fmla="*/ 609 w 1978"/>
                <a:gd name="T11" fmla="*/ 600 h 605"/>
                <a:gd name="T12" fmla="*/ 782 w 1978"/>
                <a:gd name="T13" fmla="*/ 585 h 605"/>
                <a:gd name="T14" fmla="*/ 945 w 1978"/>
                <a:gd name="T15" fmla="*/ 571 h 605"/>
                <a:gd name="T16" fmla="*/ 1103 w 1978"/>
                <a:gd name="T17" fmla="*/ 542 h 605"/>
                <a:gd name="T18" fmla="*/ 1252 w 1978"/>
                <a:gd name="T19" fmla="*/ 513 h 605"/>
                <a:gd name="T20" fmla="*/ 1387 w 1978"/>
                <a:gd name="T21" fmla="*/ 475 h 605"/>
                <a:gd name="T22" fmla="*/ 1512 w 1978"/>
                <a:gd name="T23" fmla="*/ 431 h 605"/>
                <a:gd name="T24" fmla="*/ 1622 w 1978"/>
                <a:gd name="T25" fmla="*/ 383 h 605"/>
                <a:gd name="T26" fmla="*/ 1723 w 1978"/>
                <a:gd name="T27" fmla="*/ 331 h 605"/>
                <a:gd name="T28" fmla="*/ 1804 w 1978"/>
                <a:gd name="T29" fmla="*/ 273 h 605"/>
                <a:gd name="T30" fmla="*/ 1871 w 1978"/>
                <a:gd name="T31" fmla="*/ 211 h 605"/>
                <a:gd name="T32" fmla="*/ 1924 w 1978"/>
                <a:gd name="T33" fmla="*/ 143 h 605"/>
                <a:gd name="T34" fmla="*/ 1958 w 1978"/>
                <a:gd name="T35" fmla="*/ 71 h 605"/>
                <a:gd name="T36" fmla="*/ 1968 w 1978"/>
                <a:gd name="T37" fmla="*/ 33 h 605"/>
                <a:gd name="T38" fmla="*/ 1977 w 1978"/>
                <a:gd name="T39" fmla="*/ 0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78" h="605">
                  <a:moveTo>
                    <a:pt x="0" y="585"/>
                  </a:moveTo>
                  <a:lnTo>
                    <a:pt x="23" y="585"/>
                  </a:lnTo>
                  <a:lnTo>
                    <a:pt x="52" y="590"/>
                  </a:lnTo>
                  <a:lnTo>
                    <a:pt x="240" y="600"/>
                  </a:lnTo>
                  <a:lnTo>
                    <a:pt x="427" y="604"/>
                  </a:lnTo>
                  <a:lnTo>
                    <a:pt x="609" y="600"/>
                  </a:lnTo>
                  <a:lnTo>
                    <a:pt x="782" y="585"/>
                  </a:lnTo>
                  <a:lnTo>
                    <a:pt x="945" y="571"/>
                  </a:lnTo>
                  <a:lnTo>
                    <a:pt x="1103" y="542"/>
                  </a:lnTo>
                  <a:lnTo>
                    <a:pt x="1252" y="513"/>
                  </a:lnTo>
                  <a:lnTo>
                    <a:pt x="1387" y="475"/>
                  </a:lnTo>
                  <a:lnTo>
                    <a:pt x="1512" y="431"/>
                  </a:lnTo>
                  <a:lnTo>
                    <a:pt x="1622" y="383"/>
                  </a:lnTo>
                  <a:lnTo>
                    <a:pt x="1723" y="331"/>
                  </a:lnTo>
                  <a:lnTo>
                    <a:pt x="1804" y="273"/>
                  </a:lnTo>
                  <a:lnTo>
                    <a:pt x="1871" y="211"/>
                  </a:lnTo>
                  <a:lnTo>
                    <a:pt x="1924" y="143"/>
                  </a:lnTo>
                  <a:lnTo>
                    <a:pt x="1958" y="71"/>
                  </a:lnTo>
                  <a:lnTo>
                    <a:pt x="1968" y="33"/>
                  </a:lnTo>
                  <a:lnTo>
                    <a:pt x="1977" y="0"/>
                  </a:lnTo>
                </a:path>
              </a:pathLst>
            </a:custGeom>
            <a:noFill/>
            <a:ln w="2743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2081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symbole ci-contre sur une carte de météorologie, signifie 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4690864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 front froid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 front chaud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l'absence de vent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une courbe isobare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5851966" y="2564904"/>
            <a:ext cx="2443649" cy="2032407"/>
            <a:chOff x="0" y="0"/>
            <a:chExt cx="2087" cy="799"/>
          </a:xfrm>
        </p:grpSpPr>
        <p:sp>
          <p:nvSpPr>
            <p:cNvPr id="6" name="Freeform 12"/>
            <p:cNvSpPr>
              <a:spLocks/>
            </p:cNvSpPr>
            <p:nvPr/>
          </p:nvSpPr>
          <p:spPr bwMode="auto">
            <a:xfrm>
              <a:off x="21" y="597"/>
              <a:ext cx="279" cy="192"/>
            </a:xfrm>
            <a:custGeom>
              <a:avLst/>
              <a:gdLst>
                <a:gd name="T0" fmla="*/ 4 w 279"/>
                <a:gd name="T1" fmla="*/ 0 h 192"/>
                <a:gd name="T2" fmla="*/ 0 w 279"/>
                <a:gd name="T3" fmla="*/ 4 h 192"/>
                <a:gd name="T4" fmla="*/ 0 w 279"/>
                <a:gd name="T5" fmla="*/ 47 h 192"/>
                <a:gd name="T6" fmla="*/ 9 w 279"/>
                <a:gd name="T7" fmla="*/ 81 h 192"/>
                <a:gd name="T8" fmla="*/ 38 w 279"/>
                <a:gd name="T9" fmla="*/ 134 h 192"/>
                <a:gd name="T10" fmla="*/ 57 w 279"/>
                <a:gd name="T11" fmla="*/ 158 h 192"/>
                <a:gd name="T12" fmla="*/ 76 w 279"/>
                <a:gd name="T13" fmla="*/ 172 h 192"/>
                <a:gd name="T14" fmla="*/ 134 w 279"/>
                <a:gd name="T15" fmla="*/ 192 h 192"/>
                <a:gd name="T16" fmla="*/ 158 w 279"/>
                <a:gd name="T17" fmla="*/ 187 h 192"/>
                <a:gd name="T18" fmla="*/ 182 w 279"/>
                <a:gd name="T19" fmla="*/ 177 h 192"/>
                <a:gd name="T20" fmla="*/ 206 w 279"/>
                <a:gd name="T21" fmla="*/ 163 h 192"/>
                <a:gd name="T22" fmla="*/ 225 w 279"/>
                <a:gd name="T23" fmla="*/ 144 h 192"/>
                <a:gd name="T24" fmla="*/ 259 w 279"/>
                <a:gd name="T25" fmla="*/ 95 h 192"/>
                <a:gd name="T26" fmla="*/ 278 w 279"/>
                <a:gd name="T27" fmla="*/ 38 h 192"/>
                <a:gd name="T28" fmla="*/ 4 w 279"/>
                <a:gd name="T29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" h="192">
                  <a:moveTo>
                    <a:pt x="4" y="0"/>
                  </a:moveTo>
                  <a:lnTo>
                    <a:pt x="0" y="4"/>
                  </a:lnTo>
                  <a:lnTo>
                    <a:pt x="0" y="47"/>
                  </a:lnTo>
                  <a:lnTo>
                    <a:pt x="9" y="81"/>
                  </a:lnTo>
                  <a:lnTo>
                    <a:pt x="38" y="134"/>
                  </a:lnTo>
                  <a:lnTo>
                    <a:pt x="57" y="158"/>
                  </a:lnTo>
                  <a:lnTo>
                    <a:pt x="76" y="172"/>
                  </a:lnTo>
                  <a:lnTo>
                    <a:pt x="134" y="192"/>
                  </a:lnTo>
                  <a:lnTo>
                    <a:pt x="158" y="187"/>
                  </a:lnTo>
                  <a:lnTo>
                    <a:pt x="182" y="177"/>
                  </a:lnTo>
                  <a:lnTo>
                    <a:pt x="206" y="163"/>
                  </a:lnTo>
                  <a:lnTo>
                    <a:pt x="225" y="144"/>
                  </a:lnTo>
                  <a:lnTo>
                    <a:pt x="259" y="95"/>
                  </a:lnTo>
                  <a:lnTo>
                    <a:pt x="278" y="38"/>
                  </a:lnTo>
                  <a:lnTo>
                    <a:pt x="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" name="Freeform 11"/>
            <p:cNvSpPr>
              <a:spLocks/>
            </p:cNvSpPr>
            <p:nvPr/>
          </p:nvSpPr>
          <p:spPr bwMode="auto">
            <a:xfrm>
              <a:off x="21" y="597"/>
              <a:ext cx="279" cy="192"/>
            </a:xfrm>
            <a:custGeom>
              <a:avLst/>
              <a:gdLst>
                <a:gd name="T0" fmla="*/ 278 w 279"/>
                <a:gd name="T1" fmla="*/ 38 h 192"/>
                <a:gd name="T2" fmla="*/ 268 w 279"/>
                <a:gd name="T3" fmla="*/ 67 h 192"/>
                <a:gd name="T4" fmla="*/ 259 w 279"/>
                <a:gd name="T5" fmla="*/ 95 h 192"/>
                <a:gd name="T6" fmla="*/ 225 w 279"/>
                <a:gd name="T7" fmla="*/ 144 h 192"/>
                <a:gd name="T8" fmla="*/ 206 w 279"/>
                <a:gd name="T9" fmla="*/ 163 h 192"/>
                <a:gd name="T10" fmla="*/ 182 w 279"/>
                <a:gd name="T11" fmla="*/ 177 h 192"/>
                <a:gd name="T12" fmla="*/ 158 w 279"/>
                <a:gd name="T13" fmla="*/ 187 h 192"/>
                <a:gd name="T14" fmla="*/ 134 w 279"/>
                <a:gd name="T15" fmla="*/ 192 h 192"/>
                <a:gd name="T16" fmla="*/ 105 w 279"/>
                <a:gd name="T17" fmla="*/ 182 h 192"/>
                <a:gd name="T18" fmla="*/ 76 w 279"/>
                <a:gd name="T19" fmla="*/ 172 h 192"/>
                <a:gd name="T20" fmla="*/ 57 w 279"/>
                <a:gd name="T21" fmla="*/ 158 h 192"/>
                <a:gd name="T22" fmla="*/ 38 w 279"/>
                <a:gd name="T23" fmla="*/ 134 h 192"/>
                <a:gd name="T24" fmla="*/ 9 w 279"/>
                <a:gd name="T25" fmla="*/ 81 h 192"/>
                <a:gd name="T26" fmla="*/ 0 w 279"/>
                <a:gd name="T27" fmla="*/ 47 h 192"/>
                <a:gd name="T28" fmla="*/ 0 w 279"/>
                <a:gd name="T29" fmla="*/ 19 h 192"/>
                <a:gd name="T30" fmla="*/ 0 w 279"/>
                <a:gd name="T31" fmla="*/ 4 h 192"/>
                <a:gd name="T32" fmla="*/ 4 w 279"/>
                <a:gd name="T33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9" h="192">
                  <a:moveTo>
                    <a:pt x="278" y="38"/>
                  </a:moveTo>
                  <a:lnTo>
                    <a:pt x="268" y="67"/>
                  </a:lnTo>
                  <a:lnTo>
                    <a:pt x="259" y="95"/>
                  </a:lnTo>
                  <a:lnTo>
                    <a:pt x="225" y="144"/>
                  </a:lnTo>
                  <a:lnTo>
                    <a:pt x="206" y="163"/>
                  </a:lnTo>
                  <a:lnTo>
                    <a:pt x="182" y="177"/>
                  </a:lnTo>
                  <a:lnTo>
                    <a:pt x="158" y="187"/>
                  </a:lnTo>
                  <a:lnTo>
                    <a:pt x="134" y="192"/>
                  </a:lnTo>
                  <a:lnTo>
                    <a:pt x="105" y="182"/>
                  </a:lnTo>
                  <a:lnTo>
                    <a:pt x="76" y="172"/>
                  </a:lnTo>
                  <a:lnTo>
                    <a:pt x="57" y="158"/>
                  </a:lnTo>
                  <a:lnTo>
                    <a:pt x="38" y="134"/>
                  </a:lnTo>
                  <a:lnTo>
                    <a:pt x="9" y="81"/>
                  </a:lnTo>
                  <a:lnTo>
                    <a:pt x="0" y="47"/>
                  </a:lnTo>
                  <a:lnTo>
                    <a:pt x="0" y="19"/>
                  </a:lnTo>
                  <a:lnTo>
                    <a:pt x="0" y="4"/>
                  </a:lnTo>
                  <a:lnTo>
                    <a:pt x="4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472" y="616"/>
              <a:ext cx="274" cy="173"/>
            </a:xfrm>
            <a:custGeom>
              <a:avLst/>
              <a:gdLst>
                <a:gd name="T0" fmla="*/ 273 w 274"/>
                <a:gd name="T1" fmla="*/ 0 h 173"/>
                <a:gd name="T2" fmla="*/ 139 w 274"/>
                <a:gd name="T3" fmla="*/ 4 h 173"/>
                <a:gd name="T4" fmla="*/ 0 w 274"/>
                <a:gd name="T5" fmla="*/ 4 h 173"/>
                <a:gd name="T6" fmla="*/ 0 w 274"/>
                <a:gd name="T7" fmla="*/ 23 h 173"/>
                <a:gd name="T8" fmla="*/ 4 w 274"/>
                <a:gd name="T9" fmla="*/ 52 h 173"/>
                <a:gd name="T10" fmla="*/ 19 w 274"/>
                <a:gd name="T11" fmla="*/ 86 h 173"/>
                <a:gd name="T12" fmla="*/ 57 w 274"/>
                <a:gd name="T13" fmla="*/ 134 h 173"/>
                <a:gd name="T14" fmla="*/ 81 w 274"/>
                <a:gd name="T15" fmla="*/ 153 h 173"/>
                <a:gd name="T16" fmla="*/ 105 w 274"/>
                <a:gd name="T17" fmla="*/ 163 h 173"/>
                <a:gd name="T18" fmla="*/ 134 w 274"/>
                <a:gd name="T19" fmla="*/ 172 h 173"/>
                <a:gd name="T20" fmla="*/ 163 w 274"/>
                <a:gd name="T21" fmla="*/ 172 h 173"/>
                <a:gd name="T22" fmla="*/ 211 w 274"/>
                <a:gd name="T23" fmla="*/ 153 h 173"/>
                <a:gd name="T24" fmla="*/ 230 w 274"/>
                <a:gd name="T25" fmla="*/ 134 h 173"/>
                <a:gd name="T26" fmla="*/ 244 w 274"/>
                <a:gd name="T27" fmla="*/ 115 h 173"/>
                <a:gd name="T28" fmla="*/ 268 w 274"/>
                <a:gd name="T29" fmla="*/ 57 h 173"/>
                <a:gd name="T30" fmla="*/ 273 w 274"/>
                <a:gd name="T31" fmla="*/ 28 h 173"/>
                <a:gd name="T32" fmla="*/ 273 w 274"/>
                <a:gd name="T33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4" h="173">
                  <a:moveTo>
                    <a:pt x="273" y="0"/>
                  </a:moveTo>
                  <a:lnTo>
                    <a:pt x="139" y="4"/>
                  </a:lnTo>
                  <a:lnTo>
                    <a:pt x="0" y="4"/>
                  </a:lnTo>
                  <a:lnTo>
                    <a:pt x="0" y="23"/>
                  </a:lnTo>
                  <a:lnTo>
                    <a:pt x="4" y="52"/>
                  </a:lnTo>
                  <a:lnTo>
                    <a:pt x="19" y="86"/>
                  </a:lnTo>
                  <a:lnTo>
                    <a:pt x="57" y="134"/>
                  </a:lnTo>
                  <a:lnTo>
                    <a:pt x="81" y="153"/>
                  </a:lnTo>
                  <a:lnTo>
                    <a:pt x="105" y="163"/>
                  </a:lnTo>
                  <a:lnTo>
                    <a:pt x="134" y="172"/>
                  </a:lnTo>
                  <a:lnTo>
                    <a:pt x="163" y="172"/>
                  </a:lnTo>
                  <a:lnTo>
                    <a:pt x="211" y="153"/>
                  </a:lnTo>
                  <a:lnTo>
                    <a:pt x="230" y="134"/>
                  </a:lnTo>
                  <a:lnTo>
                    <a:pt x="244" y="115"/>
                  </a:lnTo>
                  <a:lnTo>
                    <a:pt x="268" y="57"/>
                  </a:lnTo>
                  <a:lnTo>
                    <a:pt x="273" y="28"/>
                  </a:lnTo>
                  <a:lnTo>
                    <a:pt x="273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472" y="616"/>
              <a:ext cx="274" cy="173"/>
            </a:xfrm>
            <a:custGeom>
              <a:avLst/>
              <a:gdLst>
                <a:gd name="T0" fmla="*/ 273 w 274"/>
                <a:gd name="T1" fmla="*/ 0 h 173"/>
                <a:gd name="T2" fmla="*/ 273 w 274"/>
                <a:gd name="T3" fmla="*/ 28 h 173"/>
                <a:gd name="T4" fmla="*/ 268 w 274"/>
                <a:gd name="T5" fmla="*/ 57 h 173"/>
                <a:gd name="T6" fmla="*/ 244 w 274"/>
                <a:gd name="T7" fmla="*/ 115 h 173"/>
                <a:gd name="T8" fmla="*/ 230 w 274"/>
                <a:gd name="T9" fmla="*/ 134 h 173"/>
                <a:gd name="T10" fmla="*/ 211 w 274"/>
                <a:gd name="T11" fmla="*/ 153 h 173"/>
                <a:gd name="T12" fmla="*/ 187 w 274"/>
                <a:gd name="T13" fmla="*/ 163 h 173"/>
                <a:gd name="T14" fmla="*/ 163 w 274"/>
                <a:gd name="T15" fmla="*/ 172 h 173"/>
                <a:gd name="T16" fmla="*/ 134 w 274"/>
                <a:gd name="T17" fmla="*/ 172 h 173"/>
                <a:gd name="T18" fmla="*/ 105 w 274"/>
                <a:gd name="T19" fmla="*/ 163 h 173"/>
                <a:gd name="T20" fmla="*/ 81 w 274"/>
                <a:gd name="T21" fmla="*/ 153 h 173"/>
                <a:gd name="T22" fmla="*/ 57 w 274"/>
                <a:gd name="T23" fmla="*/ 134 h 173"/>
                <a:gd name="T24" fmla="*/ 19 w 274"/>
                <a:gd name="T25" fmla="*/ 86 h 173"/>
                <a:gd name="T26" fmla="*/ 4 w 274"/>
                <a:gd name="T27" fmla="*/ 52 h 173"/>
                <a:gd name="T28" fmla="*/ 0 w 274"/>
                <a:gd name="T29" fmla="*/ 23 h 173"/>
                <a:gd name="T30" fmla="*/ 0 w 274"/>
                <a:gd name="T31" fmla="*/ 14 h 173"/>
                <a:gd name="T32" fmla="*/ 0 w 274"/>
                <a:gd name="T33" fmla="*/ 4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4" h="173">
                  <a:moveTo>
                    <a:pt x="273" y="0"/>
                  </a:moveTo>
                  <a:lnTo>
                    <a:pt x="273" y="28"/>
                  </a:lnTo>
                  <a:lnTo>
                    <a:pt x="268" y="57"/>
                  </a:lnTo>
                  <a:lnTo>
                    <a:pt x="244" y="115"/>
                  </a:lnTo>
                  <a:lnTo>
                    <a:pt x="230" y="134"/>
                  </a:lnTo>
                  <a:lnTo>
                    <a:pt x="211" y="153"/>
                  </a:lnTo>
                  <a:lnTo>
                    <a:pt x="187" y="163"/>
                  </a:lnTo>
                  <a:lnTo>
                    <a:pt x="163" y="172"/>
                  </a:lnTo>
                  <a:lnTo>
                    <a:pt x="134" y="172"/>
                  </a:lnTo>
                  <a:lnTo>
                    <a:pt x="105" y="163"/>
                  </a:lnTo>
                  <a:lnTo>
                    <a:pt x="81" y="153"/>
                  </a:lnTo>
                  <a:lnTo>
                    <a:pt x="57" y="134"/>
                  </a:lnTo>
                  <a:lnTo>
                    <a:pt x="19" y="86"/>
                  </a:lnTo>
                  <a:lnTo>
                    <a:pt x="4" y="52"/>
                  </a:lnTo>
                  <a:lnTo>
                    <a:pt x="0" y="23"/>
                  </a:lnTo>
                  <a:lnTo>
                    <a:pt x="0" y="14"/>
                  </a:lnTo>
                  <a:lnTo>
                    <a:pt x="0" y="4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928" y="549"/>
              <a:ext cx="274" cy="192"/>
            </a:xfrm>
            <a:custGeom>
              <a:avLst/>
              <a:gdLst>
                <a:gd name="T0" fmla="*/ 273 w 274"/>
                <a:gd name="T1" fmla="*/ 0 h 192"/>
                <a:gd name="T2" fmla="*/ 134 w 274"/>
                <a:gd name="T3" fmla="*/ 28 h 192"/>
                <a:gd name="T4" fmla="*/ 0 w 274"/>
                <a:gd name="T5" fmla="*/ 47 h 192"/>
                <a:gd name="T6" fmla="*/ 0 w 274"/>
                <a:gd name="T7" fmla="*/ 52 h 192"/>
                <a:gd name="T8" fmla="*/ 4 w 274"/>
                <a:gd name="T9" fmla="*/ 62 h 192"/>
                <a:gd name="T10" fmla="*/ 14 w 274"/>
                <a:gd name="T11" fmla="*/ 91 h 192"/>
                <a:gd name="T12" fmla="*/ 28 w 274"/>
                <a:gd name="T13" fmla="*/ 120 h 192"/>
                <a:gd name="T14" fmla="*/ 47 w 274"/>
                <a:gd name="T15" fmla="*/ 143 h 192"/>
                <a:gd name="T16" fmla="*/ 71 w 274"/>
                <a:gd name="T17" fmla="*/ 167 h 192"/>
                <a:gd name="T18" fmla="*/ 96 w 274"/>
                <a:gd name="T19" fmla="*/ 182 h 192"/>
                <a:gd name="T20" fmla="*/ 124 w 274"/>
                <a:gd name="T21" fmla="*/ 192 h 192"/>
                <a:gd name="T22" fmla="*/ 182 w 274"/>
                <a:gd name="T23" fmla="*/ 192 h 192"/>
                <a:gd name="T24" fmla="*/ 206 w 274"/>
                <a:gd name="T25" fmla="*/ 177 h 192"/>
                <a:gd name="T26" fmla="*/ 225 w 274"/>
                <a:gd name="T27" fmla="*/ 163 h 192"/>
                <a:gd name="T28" fmla="*/ 259 w 274"/>
                <a:gd name="T29" fmla="*/ 120 h 192"/>
                <a:gd name="T30" fmla="*/ 268 w 274"/>
                <a:gd name="T31" fmla="*/ 91 h 192"/>
                <a:gd name="T32" fmla="*/ 273 w 274"/>
                <a:gd name="T33" fmla="*/ 62 h 192"/>
                <a:gd name="T34" fmla="*/ 273 w 274"/>
                <a:gd name="T3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" h="192">
                  <a:moveTo>
                    <a:pt x="273" y="0"/>
                  </a:moveTo>
                  <a:lnTo>
                    <a:pt x="134" y="28"/>
                  </a:lnTo>
                  <a:lnTo>
                    <a:pt x="0" y="47"/>
                  </a:lnTo>
                  <a:lnTo>
                    <a:pt x="0" y="52"/>
                  </a:lnTo>
                  <a:lnTo>
                    <a:pt x="4" y="62"/>
                  </a:lnTo>
                  <a:lnTo>
                    <a:pt x="14" y="91"/>
                  </a:lnTo>
                  <a:lnTo>
                    <a:pt x="28" y="120"/>
                  </a:lnTo>
                  <a:lnTo>
                    <a:pt x="47" y="143"/>
                  </a:lnTo>
                  <a:lnTo>
                    <a:pt x="71" y="167"/>
                  </a:lnTo>
                  <a:lnTo>
                    <a:pt x="96" y="182"/>
                  </a:lnTo>
                  <a:lnTo>
                    <a:pt x="124" y="192"/>
                  </a:lnTo>
                  <a:lnTo>
                    <a:pt x="182" y="192"/>
                  </a:lnTo>
                  <a:lnTo>
                    <a:pt x="206" y="177"/>
                  </a:lnTo>
                  <a:lnTo>
                    <a:pt x="225" y="163"/>
                  </a:lnTo>
                  <a:lnTo>
                    <a:pt x="259" y="120"/>
                  </a:lnTo>
                  <a:lnTo>
                    <a:pt x="268" y="91"/>
                  </a:lnTo>
                  <a:lnTo>
                    <a:pt x="273" y="62"/>
                  </a:lnTo>
                  <a:lnTo>
                    <a:pt x="273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928" y="549"/>
              <a:ext cx="274" cy="192"/>
            </a:xfrm>
            <a:custGeom>
              <a:avLst/>
              <a:gdLst>
                <a:gd name="T0" fmla="*/ 273 w 274"/>
                <a:gd name="T1" fmla="*/ 0 h 192"/>
                <a:gd name="T2" fmla="*/ 273 w 274"/>
                <a:gd name="T3" fmla="*/ 28 h 192"/>
                <a:gd name="T4" fmla="*/ 273 w 274"/>
                <a:gd name="T5" fmla="*/ 62 h 192"/>
                <a:gd name="T6" fmla="*/ 268 w 274"/>
                <a:gd name="T7" fmla="*/ 91 h 192"/>
                <a:gd name="T8" fmla="*/ 259 w 274"/>
                <a:gd name="T9" fmla="*/ 120 h 192"/>
                <a:gd name="T10" fmla="*/ 225 w 274"/>
                <a:gd name="T11" fmla="*/ 163 h 192"/>
                <a:gd name="T12" fmla="*/ 206 w 274"/>
                <a:gd name="T13" fmla="*/ 177 h 192"/>
                <a:gd name="T14" fmla="*/ 182 w 274"/>
                <a:gd name="T15" fmla="*/ 192 h 192"/>
                <a:gd name="T16" fmla="*/ 153 w 274"/>
                <a:gd name="T17" fmla="*/ 192 h 192"/>
                <a:gd name="T18" fmla="*/ 124 w 274"/>
                <a:gd name="T19" fmla="*/ 192 h 192"/>
                <a:gd name="T20" fmla="*/ 96 w 274"/>
                <a:gd name="T21" fmla="*/ 182 h 192"/>
                <a:gd name="T22" fmla="*/ 71 w 274"/>
                <a:gd name="T23" fmla="*/ 167 h 192"/>
                <a:gd name="T24" fmla="*/ 47 w 274"/>
                <a:gd name="T25" fmla="*/ 143 h 192"/>
                <a:gd name="T26" fmla="*/ 28 w 274"/>
                <a:gd name="T27" fmla="*/ 120 h 192"/>
                <a:gd name="T28" fmla="*/ 14 w 274"/>
                <a:gd name="T29" fmla="*/ 91 h 192"/>
                <a:gd name="T30" fmla="*/ 4 w 274"/>
                <a:gd name="T31" fmla="*/ 62 h 192"/>
                <a:gd name="T32" fmla="*/ 0 w 274"/>
                <a:gd name="T33" fmla="*/ 52 h 192"/>
                <a:gd name="T34" fmla="*/ 0 w 274"/>
                <a:gd name="T35" fmla="*/ 47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4" h="192">
                  <a:moveTo>
                    <a:pt x="273" y="0"/>
                  </a:moveTo>
                  <a:lnTo>
                    <a:pt x="273" y="28"/>
                  </a:lnTo>
                  <a:lnTo>
                    <a:pt x="273" y="62"/>
                  </a:lnTo>
                  <a:lnTo>
                    <a:pt x="268" y="91"/>
                  </a:lnTo>
                  <a:lnTo>
                    <a:pt x="259" y="120"/>
                  </a:lnTo>
                  <a:lnTo>
                    <a:pt x="225" y="163"/>
                  </a:lnTo>
                  <a:lnTo>
                    <a:pt x="206" y="177"/>
                  </a:lnTo>
                  <a:lnTo>
                    <a:pt x="182" y="192"/>
                  </a:lnTo>
                  <a:lnTo>
                    <a:pt x="153" y="192"/>
                  </a:lnTo>
                  <a:lnTo>
                    <a:pt x="124" y="192"/>
                  </a:lnTo>
                  <a:lnTo>
                    <a:pt x="96" y="182"/>
                  </a:lnTo>
                  <a:lnTo>
                    <a:pt x="71" y="167"/>
                  </a:lnTo>
                  <a:lnTo>
                    <a:pt x="47" y="143"/>
                  </a:lnTo>
                  <a:lnTo>
                    <a:pt x="28" y="120"/>
                  </a:lnTo>
                  <a:lnTo>
                    <a:pt x="14" y="91"/>
                  </a:lnTo>
                  <a:lnTo>
                    <a:pt x="4" y="62"/>
                  </a:lnTo>
                  <a:lnTo>
                    <a:pt x="0" y="52"/>
                  </a:lnTo>
                  <a:lnTo>
                    <a:pt x="0" y="47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1418" y="395"/>
              <a:ext cx="269" cy="212"/>
            </a:xfrm>
            <a:custGeom>
              <a:avLst/>
              <a:gdLst>
                <a:gd name="T0" fmla="*/ 254 w 269"/>
                <a:gd name="T1" fmla="*/ 0 h 212"/>
                <a:gd name="T2" fmla="*/ 129 w 269"/>
                <a:gd name="T3" fmla="*/ 52 h 212"/>
                <a:gd name="T4" fmla="*/ 0 w 269"/>
                <a:gd name="T5" fmla="*/ 100 h 212"/>
                <a:gd name="T6" fmla="*/ 0 w 269"/>
                <a:gd name="T7" fmla="*/ 105 h 212"/>
                <a:gd name="T8" fmla="*/ 4 w 269"/>
                <a:gd name="T9" fmla="*/ 110 h 212"/>
                <a:gd name="T10" fmla="*/ 19 w 269"/>
                <a:gd name="T11" fmla="*/ 139 h 212"/>
                <a:gd name="T12" fmla="*/ 43 w 269"/>
                <a:gd name="T13" fmla="*/ 163 h 212"/>
                <a:gd name="T14" fmla="*/ 67 w 269"/>
                <a:gd name="T15" fmla="*/ 182 h 212"/>
                <a:gd name="T16" fmla="*/ 91 w 269"/>
                <a:gd name="T17" fmla="*/ 196 h 212"/>
                <a:gd name="T18" fmla="*/ 120 w 269"/>
                <a:gd name="T19" fmla="*/ 206 h 212"/>
                <a:gd name="T20" fmla="*/ 148 w 269"/>
                <a:gd name="T21" fmla="*/ 211 h 212"/>
                <a:gd name="T22" fmla="*/ 206 w 269"/>
                <a:gd name="T23" fmla="*/ 201 h 212"/>
                <a:gd name="T24" fmla="*/ 244 w 269"/>
                <a:gd name="T25" fmla="*/ 163 h 212"/>
                <a:gd name="T26" fmla="*/ 264 w 269"/>
                <a:gd name="T27" fmla="*/ 115 h 212"/>
                <a:gd name="T28" fmla="*/ 268 w 269"/>
                <a:gd name="T29" fmla="*/ 86 h 212"/>
                <a:gd name="T30" fmla="*/ 268 w 269"/>
                <a:gd name="T31" fmla="*/ 57 h 212"/>
                <a:gd name="T32" fmla="*/ 264 w 269"/>
                <a:gd name="T33" fmla="*/ 28 h 212"/>
                <a:gd name="T34" fmla="*/ 254 w 269"/>
                <a:gd name="T35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9" h="212">
                  <a:moveTo>
                    <a:pt x="254" y="0"/>
                  </a:moveTo>
                  <a:lnTo>
                    <a:pt x="129" y="52"/>
                  </a:lnTo>
                  <a:lnTo>
                    <a:pt x="0" y="100"/>
                  </a:lnTo>
                  <a:lnTo>
                    <a:pt x="0" y="105"/>
                  </a:lnTo>
                  <a:lnTo>
                    <a:pt x="4" y="110"/>
                  </a:lnTo>
                  <a:lnTo>
                    <a:pt x="19" y="139"/>
                  </a:lnTo>
                  <a:lnTo>
                    <a:pt x="43" y="163"/>
                  </a:lnTo>
                  <a:lnTo>
                    <a:pt x="67" y="182"/>
                  </a:lnTo>
                  <a:lnTo>
                    <a:pt x="91" y="196"/>
                  </a:lnTo>
                  <a:lnTo>
                    <a:pt x="120" y="206"/>
                  </a:lnTo>
                  <a:lnTo>
                    <a:pt x="148" y="211"/>
                  </a:lnTo>
                  <a:lnTo>
                    <a:pt x="206" y="201"/>
                  </a:lnTo>
                  <a:lnTo>
                    <a:pt x="244" y="163"/>
                  </a:lnTo>
                  <a:lnTo>
                    <a:pt x="264" y="115"/>
                  </a:lnTo>
                  <a:lnTo>
                    <a:pt x="268" y="86"/>
                  </a:lnTo>
                  <a:lnTo>
                    <a:pt x="268" y="57"/>
                  </a:lnTo>
                  <a:lnTo>
                    <a:pt x="264" y="28"/>
                  </a:lnTo>
                  <a:lnTo>
                    <a:pt x="254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5"/>
            <p:cNvSpPr>
              <a:spLocks/>
            </p:cNvSpPr>
            <p:nvPr/>
          </p:nvSpPr>
          <p:spPr bwMode="auto">
            <a:xfrm>
              <a:off x="1418" y="395"/>
              <a:ext cx="269" cy="212"/>
            </a:xfrm>
            <a:custGeom>
              <a:avLst/>
              <a:gdLst>
                <a:gd name="T0" fmla="*/ 254 w 269"/>
                <a:gd name="T1" fmla="*/ 0 h 212"/>
                <a:gd name="T2" fmla="*/ 264 w 269"/>
                <a:gd name="T3" fmla="*/ 28 h 212"/>
                <a:gd name="T4" fmla="*/ 268 w 269"/>
                <a:gd name="T5" fmla="*/ 57 h 212"/>
                <a:gd name="T6" fmla="*/ 268 w 269"/>
                <a:gd name="T7" fmla="*/ 86 h 212"/>
                <a:gd name="T8" fmla="*/ 264 w 269"/>
                <a:gd name="T9" fmla="*/ 115 h 212"/>
                <a:gd name="T10" fmla="*/ 244 w 269"/>
                <a:gd name="T11" fmla="*/ 163 h 212"/>
                <a:gd name="T12" fmla="*/ 225 w 269"/>
                <a:gd name="T13" fmla="*/ 182 h 212"/>
                <a:gd name="T14" fmla="*/ 206 w 269"/>
                <a:gd name="T15" fmla="*/ 201 h 212"/>
                <a:gd name="T16" fmla="*/ 177 w 269"/>
                <a:gd name="T17" fmla="*/ 206 h 212"/>
                <a:gd name="T18" fmla="*/ 148 w 269"/>
                <a:gd name="T19" fmla="*/ 211 h 212"/>
                <a:gd name="T20" fmla="*/ 120 w 269"/>
                <a:gd name="T21" fmla="*/ 206 h 212"/>
                <a:gd name="T22" fmla="*/ 91 w 269"/>
                <a:gd name="T23" fmla="*/ 196 h 212"/>
                <a:gd name="T24" fmla="*/ 67 w 269"/>
                <a:gd name="T25" fmla="*/ 182 h 212"/>
                <a:gd name="T26" fmla="*/ 43 w 269"/>
                <a:gd name="T27" fmla="*/ 163 h 212"/>
                <a:gd name="T28" fmla="*/ 19 w 269"/>
                <a:gd name="T29" fmla="*/ 139 h 212"/>
                <a:gd name="T30" fmla="*/ 4 w 269"/>
                <a:gd name="T31" fmla="*/ 110 h 212"/>
                <a:gd name="T32" fmla="*/ 0 w 269"/>
                <a:gd name="T33" fmla="*/ 105 h 212"/>
                <a:gd name="T34" fmla="*/ 0 w 269"/>
                <a:gd name="T35" fmla="*/ 10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9" h="212">
                  <a:moveTo>
                    <a:pt x="254" y="0"/>
                  </a:moveTo>
                  <a:lnTo>
                    <a:pt x="264" y="28"/>
                  </a:lnTo>
                  <a:lnTo>
                    <a:pt x="268" y="57"/>
                  </a:lnTo>
                  <a:lnTo>
                    <a:pt x="268" y="86"/>
                  </a:lnTo>
                  <a:lnTo>
                    <a:pt x="264" y="115"/>
                  </a:lnTo>
                  <a:lnTo>
                    <a:pt x="244" y="163"/>
                  </a:lnTo>
                  <a:lnTo>
                    <a:pt x="225" y="182"/>
                  </a:lnTo>
                  <a:lnTo>
                    <a:pt x="206" y="201"/>
                  </a:lnTo>
                  <a:lnTo>
                    <a:pt x="177" y="206"/>
                  </a:lnTo>
                  <a:lnTo>
                    <a:pt x="148" y="211"/>
                  </a:lnTo>
                  <a:lnTo>
                    <a:pt x="120" y="206"/>
                  </a:lnTo>
                  <a:lnTo>
                    <a:pt x="91" y="196"/>
                  </a:lnTo>
                  <a:lnTo>
                    <a:pt x="67" y="182"/>
                  </a:lnTo>
                  <a:lnTo>
                    <a:pt x="43" y="163"/>
                  </a:lnTo>
                  <a:lnTo>
                    <a:pt x="19" y="139"/>
                  </a:lnTo>
                  <a:lnTo>
                    <a:pt x="4" y="110"/>
                  </a:lnTo>
                  <a:lnTo>
                    <a:pt x="0" y="105"/>
                  </a:lnTo>
                  <a:lnTo>
                    <a:pt x="0" y="10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4"/>
            <p:cNvSpPr>
              <a:spLocks/>
            </p:cNvSpPr>
            <p:nvPr/>
          </p:nvSpPr>
          <p:spPr bwMode="auto">
            <a:xfrm>
              <a:off x="1816" y="83"/>
              <a:ext cx="264" cy="279"/>
            </a:xfrm>
            <a:custGeom>
              <a:avLst/>
              <a:gdLst>
                <a:gd name="T0" fmla="*/ 177 w 264"/>
                <a:gd name="T1" fmla="*/ 0 h 279"/>
                <a:gd name="T2" fmla="*/ 115 w 264"/>
                <a:gd name="T3" fmla="*/ 129 h 279"/>
                <a:gd name="T4" fmla="*/ 0 w 264"/>
                <a:gd name="T5" fmla="*/ 215 h 279"/>
                <a:gd name="T6" fmla="*/ 19 w 264"/>
                <a:gd name="T7" fmla="*/ 235 h 279"/>
                <a:gd name="T8" fmla="*/ 43 w 264"/>
                <a:gd name="T9" fmla="*/ 254 h 279"/>
                <a:gd name="T10" fmla="*/ 100 w 264"/>
                <a:gd name="T11" fmla="*/ 273 h 279"/>
                <a:gd name="T12" fmla="*/ 129 w 264"/>
                <a:gd name="T13" fmla="*/ 278 h 279"/>
                <a:gd name="T14" fmla="*/ 158 w 264"/>
                <a:gd name="T15" fmla="*/ 278 h 279"/>
                <a:gd name="T16" fmla="*/ 187 w 264"/>
                <a:gd name="T17" fmla="*/ 268 h 279"/>
                <a:gd name="T18" fmla="*/ 235 w 264"/>
                <a:gd name="T19" fmla="*/ 240 h 279"/>
                <a:gd name="T20" fmla="*/ 249 w 264"/>
                <a:gd name="T21" fmla="*/ 215 h 279"/>
                <a:gd name="T22" fmla="*/ 259 w 264"/>
                <a:gd name="T23" fmla="*/ 187 h 279"/>
                <a:gd name="T24" fmla="*/ 263 w 264"/>
                <a:gd name="T25" fmla="*/ 158 h 279"/>
                <a:gd name="T26" fmla="*/ 263 w 264"/>
                <a:gd name="T27" fmla="*/ 129 h 279"/>
                <a:gd name="T28" fmla="*/ 259 w 264"/>
                <a:gd name="T29" fmla="*/ 100 h 279"/>
                <a:gd name="T30" fmla="*/ 249 w 264"/>
                <a:gd name="T31" fmla="*/ 71 h 279"/>
                <a:gd name="T32" fmla="*/ 211 w 264"/>
                <a:gd name="T33" fmla="*/ 23 h 279"/>
                <a:gd name="T34" fmla="*/ 191 w 264"/>
                <a:gd name="T35" fmla="*/ 9 h 279"/>
                <a:gd name="T36" fmla="*/ 177 w 264"/>
                <a:gd name="T37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4" h="279">
                  <a:moveTo>
                    <a:pt x="177" y="0"/>
                  </a:moveTo>
                  <a:lnTo>
                    <a:pt x="115" y="129"/>
                  </a:lnTo>
                  <a:lnTo>
                    <a:pt x="0" y="215"/>
                  </a:lnTo>
                  <a:lnTo>
                    <a:pt x="19" y="235"/>
                  </a:lnTo>
                  <a:lnTo>
                    <a:pt x="43" y="254"/>
                  </a:lnTo>
                  <a:lnTo>
                    <a:pt x="100" y="273"/>
                  </a:lnTo>
                  <a:lnTo>
                    <a:pt x="129" y="278"/>
                  </a:lnTo>
                  <a:lnTo>
                    <a:pt x="158" y="278"/>
                  </a:lnTo>
                  <a:lnTo>
                    <a:pt x="187" y="268"/>
                  </a:lnTo>
                  <a:lnTo>
                    <a:pt x="235" y="240"/>
                  </a:lnTo>
                  <a:lnTo>
                    <a:pt x="249" y="215"/>
                  </a:lnTo>
                  <a:lnTo>
                    <a:pt x="259" y="187"/>
                  </a:lnTo>
                  <a:lnTo>
                    <a:pt x="263" y="158"/>
                  </a:lnTo>
                  <a:lnTo>
                    <a:pt x="263" y="129"/>
                  </a:lnTo>
                  <a:lnTo>
                    <a:pt x="259" y="100"/>
                  </a:lnTo>
                  <a:lnTo>
                    <a:pt x="249" y="71"/>
                  </a:lnTo>
                  <a:lnTo>
                    <a:pt x="211" y="23"/>
                  </a:lnTo>
                  <a:lnTo>
                    <a:pt x="191" y="9"/>
                  </a:lnTo>
                  <a:lnTo>
                    <a:pt x="177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Freeform 3"/>
            <p:cNvSpPr>
              <a:spLocks/>
            </p:cNvSpPr>
            <p:nvPr/>
          </p:nvSpPr>
          <p:spPr bwMode="auto">
            <a:xfrm>
              <a:off x="1816" y="83"/>
              <a:ext cx="264" cy="279"/>
            </a:xfrm>
            <a:custGeom>
              <a:avLst/>
              <a:gdLst>
                <a:gd name="T0" fmla="*/ 177 w 264"/>
                <a:gd name="T1" fmla="*/ 0 h 279"/>
                <a:gd name="T2" fmla="*/ 191 w 264"/>
                <a:gd name="T3" fmla="*/ 9 h 279"/>
                <a:gd name="T4" fmla="*/ 211 w 264"/>
                <a:gd name="T5" fmla="*/ 23 h 279"/>
                <a:gd name="T6" fmla="*/ 230 w 264"/>
                <a:gd name="T7" fmla="*/ 47 h 279"/>
                <a:gd name="T8" fmla="*/ 249 w 264"/>
                <a:gd name="T9" fmla="*/ 71 h 279"/>
                <a:gd name="T10" fmla="*/ 259 w 264"/>
                <a:gd name="T11" fmla="*/ 100 h 279"/>
                <a:gd name="T12" fmla="*/ 263 w 264"/>
                <a:gd name="T13" fmla="*/ 129 h 279"/>
                <a:gd name="T14" fmla="*/ 263 w 264"/>
                <a:gd name="T15" fmla="*/ 158 h 279"/>
                <a:gd name="T16" fmla="*/ 259 w 264"/>
                <a:gd name="T17" fmla="*/ 187 h 279"/>
                <a:gd name="T18" fmla="*/ 249 w 264"/>
                <a:gd name="T19" fmla="*/ 215 h 279"/>
                <a:gd name="T20" fmla="*/ 235 w 264"/>
                <a:gd name="T21" fmla="*/ 240 h 279"/>
                <a:gd name="T22" fmla="*/ 211 w 264"/>
                <a:gd name="T23" fmla="*/ 254 h 279"/>
                <a:gd name="T24" fmla="*/ 187 w 264"/>
                <a:gd name="T25" fmla="*/ 268 h 279"/>
                <a:gd name="T26" fmla="*/ 158 w 264"/>
                <a:gd name="T27" fmla="*/ 278 h 279"/>
                <a:gd name="T28" fmla="*/ 129 w 264"/>
                <a:gd name="T29" fmla="*/ 278 h 279"/>
                <a:gd name="T30" fmla="*/ 100 w 264"/>
                <a:gd name="T31" fmla="*/ 273 h 279"/>
                <a:gd name="T32" fmla="*/ 71 w 264"/>
                <a:gd name="T33" fmla="*/ 263 h 279"/>
                <a:gd name="T34" fmla="*/ 43 w 264"/>
                <a:gd name="T35" fmla="*/ 254 h 279"/>
                <a:gd name="T36" fmla="*/ 19 w 264"/>
                <a:gd name="T37" fmla="*/ 235 h 279"/>
                <a:gd name="T38" fmla="*/ 4 w 264"/>
                <a:gd name="T39" fmla="*/ 220 h 279"/>
                <a:gd name="T40" fmla="*/ 0 w 264"/>
                <a:gd name="T41" fmla="*/ 215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64" h="279">
                  <a:moveTo>
                    <a:pt x="177" y="0"/>
                  </a:moveTo>
                  <a:lnTo>
                    <a:pt x="191" y="9"/>
                  </a:lnTo>
                  <a:lnTo>
                    <a:pt x="211" y="23"/>
                  </a:lnTo>
                  <a:lnTo>
                    <a:pt x="230" y="47"/>
                  </a:lnTo>
                  <a:lnTo>
                    <a:pt x="249" y="71"/>
                  </a:lnTo>
                  <a:lnTo>
                    <a:pt x="259" y="100"/>
                  </a:lnTo>
                  <a:lnTo>
                    <a:pt x="263" y="129"/>
                  </a:lnTo>
                  <a:lnTo>
                    <a:pt x="263" y="158"/>
                  </a:lnTo>
                  <a:lnTo>
                    <a:pt x="259" y="187"/>
                  </a:lnTo>
                  <a:lnTo>
                    <a:pt x="249" y="215"/>
                  </a:lnTo>
                  <a:lnTo>
                    <a:pt x="235" y="240"/>
                  </a:lnTo>
                  <a:lnTo>
                    <a:pt x="211" y="254"/>
                  </a:lnTo>
                  <a:lnTo>
                    <a:pt x="187" y="268"/>
                  </a:lnTo>
                  <a:lnTo>
                    <a:pt x="158" y="278"/>
                  </a:lnTo>
                  <a:lnTo>
                    <a:pt x="129" y="278"/>
                  </a:lnTo>
                  <a:lnTo>
                    <a:pt x="100" y="273"/>
                  </a:lnTo>
                  <a:lnTo>
                    <a:pt x="71" y="263"/>
                  </a:lnTo>
                  <a:lnTo>
                    <a:pt x="43" y="254"/>
                  </a:lnTo>
                  <a:lnTo>
                    <a:pt x="19" y="235"/>
                  </a:lnTo>
                  <a:lnTo>
                    <a:pt x="4" y="220"/>
                  </a:lnTo>
                  <a:lnTo>
                    <a:pt x="0" y="215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Freeform 2"/>
            <p:cNvSpPr>
              <a:spLocks/>
            </p:cNvSpPr>
            <p:nvPr/>
          </p:nvSpPr>
          <p:spPr bwMode="auto">
            <a:xfrm>
              <a:off x="21" y="21"/>
              <a:ext cx="1978" cy="605"/>
            </a:xfrm>
            <a:custGeom>
              <a:avLst/>
              <a:gdLst>
                <a:gd name="T0" fmla="*/ 0 w 1978"/>
                <a:gd name="T1" fmla="*/ 585 h 605"/>
                <a:gd name="T2" fmla="*/ 23 w 1978"/>
                <a:gd name="T3" fmla="*/ 585 h 605"/>
                <a:gd name="T4" fmla="*/ 52 w 1978"/>
                <a:gd name="T5" fmla="*/ 590 h 605"/>
                <a:gd name="T6" fmla="*/ 240 w 1978"/>
                <a:gd name="T7" fmla="*/ 600 h 605"/>
                <a:gd name="T8" fmla="*/ 427 w 1978"/>
                <a:gd name="T9" fmla="*/ 604 h 605"/>
                <a:gd name="T10" fmla="*/ 609 w 1978"/>
                <a:gd name="T11" fmla="*/ 600 h 605"/>
                <a:gd name="T12" fmla="*/ 782 w 1978"/>
                <a:gd name="T13" fmla="*/ 585 h 605"/>
                <a:gd name="T14" fmla="*/ 945 w 1978"/>
                <a:gd name="T15" fmla="*/ 571 h 605"/>
                <a:gd name="T16" fmla="*/ 1103 w 1978"/>
                <a:gd name="T17" fmla="*/ 542 h 605"/>
                <a:gd name="T18" fmla="*/ 1252 w 1978"/>
                <a:gd name="T19" fmla="*/ 513 h 605"/>
                <a:gd name="T20" fmla="*/ 1387 w 1978"/>
                <a:gd name="T21" fmla="*/ 475 h 605"/>
                <a:gd name="T22" fmla="*/ 1512 w 1978"/>
                <a:gd name="T23" fmla="*/ 431 h 605"/>
                <a:gd name="T24" fmla="*/ 1622 w 1978"/>
                <a:gd name="T25" fmla="*/ 383 h 605"/>
                <a:gd name="T26" fmla="*/ 1723 w 1978"/>
                <a:gd name="T27" fmla="*/ 331 h 605"/>
                <a:gd name="T28" fmla="*/ 1804 w 1978"/>
                <a:gd name="T29" fmla="*/ 273 h 605"/>
                <a:gd name="T30" fmla="*/ 1871 w 1978"/>
                <a:gd name="T31" fmla="*/ 211 h 605"/>
                <a:gd name="T32" fmla="*/ 1924 w 1978"/>
                <a:gd name="T33" fmla="*/ 143 h 605"/>
                <a:gd name="T34" fmla="*/ 1958 w 1978"/>
                <a:gd name="T35" fmla="*/ 71 h 605"/>
                <a:gd name="T36" fmla="*/ 1968 w 1978"/>
                <a:gd name="T37" fmla="*/ 33 h 605"/>
                <a:gd name="T38" fmla="*/ 1977 w 1978"/>
                <a:gd name="T39" fmla="*/ 0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78" h="605">
                  <a:moveTo>
                    <a:pt x="0" y="585"/>
                  </a:moveTo>
                  <a:lnTo>
                    <a:pt x="23" y="585"/>
                  </a:lnTo>
                  <a:lnTo>
                    <a:pt x="52" y="590"/>
                  </a:lnTo>
                  <a:lnTo>
                    <a:pt x="240" y="600"/>
                  </a:lnTo>
                  <a:lnTo>
                    <a:pt x="427" y="604"/>
                  </a:lnTo>
                  <a:lnTo>
                    <a:pt x="609" y="600"/>
                  </a:lnTo>
                  <a:lnTo>
                    <a:pt x="782" y="585"/>
                  </a:lnTo>
                  <a:lnTo>
                    <a:pt x="945" y="571"/>
                  </a:lnTo>
                  <a:lnTo>
                    <a:pt x="1103" y="542"/>
                  </a:lnTo>
                  <a:lnTo>
                    <a:pt x="1252" y="513"/>
                  </a:lnTo>
                  <a:lnTo>
                    <a:pt x="1387" y="475"/>
                  </a:lnTo>
                  <a:lnTo>
                    <a:pt x="1512" y="431"/>
                  </a:lnTo>
                  <a:lnTo>
                    <a:pt x="1622" y="383"/>
                  </a:lnTo>
                  <a:lnTo>
                    <a:pt x="1723" y="331"/>
                  </a:lnTo>
                  <a:lnTo>
                    <a:pt x="1804" y="273"/>
                  </a:lnTo>
                  <a:lnTo>
                    <a:pt x="1871" y="211"/>
                  </a:lnTo>
                  <a:lnTo>
                    <a:pt x="1924" y="143"/>
                  </a:lnTo>
                  <a:lnTo>
                    <a:pt x="1958" y="71"/>
                  </a:lnTo>
                  <a:lnTo>
                    <a:pt x="1968" y="33"/>
                  </a:lnTo>
                  <a:lnTo>
                    <a:pt x="1977" y="0"/>
                  </a:lnTo>
                </a:path>
              </a:pathLst>
            </a:custGeom>
            <a:noFill/>
            <a:ln w="2743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44778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04/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Sur une carte météorologique, la ligne qui relie tous les points d’égale pression est une ligne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uniforme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isotherme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isocèle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isobare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71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1867</Words>
  <Application>Microsoft Office PowerPoint</Application>
  <PresentationFormat>Affichage à l'écran (4:3)</PresentationFormat>
  <Paragraphs>216</Paragraphs>
  <Slides>45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45</vt:i4>
      </vt:variant>
    </vt:vector>
  </HeadingPairs>
  <TitlesOfParts>
    <vt:vector size="46" baseType="lpstr">
      <vt:lpstr>Thème Office</vt:lpstr>
      <vt:lpstr>BIA 2011 </vt:lpstr>
      <vt:lpstr>INFORMATION</vt:lpstr>
      <vt:lpstr>01/ Dans  le  dossier  météorologique  du  pilote  on  trouve  un  certain  nombre  de  messages,  parmi  eux  le METAR est un message  :</vt:lpstr>
      <vt:lpstr>01/ Dans  le  dossier  météorologique  du  pilote  on  trouve  un  certain  nombre  de  messages,  parmi  eux  le METAR est un message  :</vt:lpstr>
      <vt:lpstr>02/ L’appareil qui permet de mesurer l’humidité est un  :</vt:lpstr>
      <vt:lpstr>02/ L’appareil qui permet de mesurer l’humidité est un  :</vt:lpstr>
      <vt:lpstr>03/ Le symbole ci-contre sur une carte de météorologie, signifie  :</vt:lpstr>
      <vt:lpstr>03/ Le symbole ci-contre sur une carte de météorologie, signifie  :</vt:lpstr>
      <vt:lpstr>04/ Sur une carte météorologique, la ligne qui relie tous les points d’égale pression est une ligne:</vt:lpstr>
      <vt:lpstr>04/ Sur une carte météorologique, la ligne qui relie tous les points d’égale pression est une ligne:</vt:lpstr>
      <vt:lpstr>ATMOSPHERE</vt:lpstr>
      <vt:lpstr>05/ Au voisinage du niveau de la mer, la pression atmosphérique  :</vt:lpstr>
      <vt:lpstr>05/ Au voisinage du niveau de la mer, la pression atmosphérique  :</vt:lpstr>
      <vt:lpstr>06/ L’ensemble des mouvements verticaux de l’air, ascendants et descendants, dus au réchauffement diurne du sol est appelé:</vt:lpstr>
      <vt:lpstr>06/ L’ensemble des mouvements verticaux de l’air, ascendants et descendants, dus au réchauffement diurne du sol est appelé:</vt:lpstr>
      <vt:lpstr>07/ L’expression “ inversion de température ” signifie, dans une couche d’air donnée, que la température  :</vt:lpstr>
      <vt:lpstr>07/ L’expression “ inversion de température ” signifie, dans une couche d’air donnée, que la température  :</vt:lpstr>
      <vt:lpstr>08/ L'atmosphère  est    composée  de  plusieurs  couches  atmosphériques.  Celle  qui  intéresse  plus particulièrement les phénomènes météorologiques, s'appelle :</vt:lpstr>
      <vt:lpstr>08/ L'atmosphère  est    composée  de  plusieurs  couches  atmosphériques.  Celle  qui  intéresse  plus particulièrement les phénomènes météorologiques, s'appelle :</vt:lpstr>
      <vt:lpstr>09/ Pour amener une masse d’air à saturation en humidité, il faut:</vt:lpstr>
      <vt:lpstr>09/ Pour amener une masse d’air à saturation en humidité, il faut:</vt:lpstr>
      <vt:lpstr>10/ Une des conditions favorables à la formation du brouillard est :</vt:lpstr>
      <vt:lpstr>10/ Une des conditions favorables à la formation du brouillard est :</vt:lpstr>
      <vt:lpstr>NUAGES ET METEORES</vt:lpstr>
      <vt:lpstr>11/ Dans l'hémisphère nord, on constate que les vents dominants associés à une dépression:</vt:lpstr>
      <vt:lpstr>11/ Dans l'hémisphère nord, on constate que les vents dominants associés à une dépression:</vt:lpstr>
      <vt:lpstr>12/ On appelle “  stratus ”, un nuage :</vt:lpstr>
      <vt:lpstr>12/ On appelle “  stratus ”, un nuage :</vt:lpstr>
      <vt:lpstr>13/ L’un des groupes de nuages ci-après ne contient que des nuages stables. Lequel:</vt:lpstr>
      <vt:lpstr>13/ L’un des groupes de nuages ci-après ne contient que des nuages stables. Lequel:</vt:lpstr>
      <vt:lpstr>14/ Les vents dominants en France sont  :</vt:lpstr>
      <vt:lpstr>14/ Les vents dominants en France sont  :</vt:lpstr>
      <vt:lpstr>15/ Les nuages associés au front chaud sont principalement   :</vt:lpstr>
      <vt:lpstr>15/ Les nuages associés au front chaud sont principalement   :</vt:lpstr>
      <vt:lpstr>PREVISIONS</vt:lpstr>
      <vt:lpstr>16/ La brise de terre   :</vt:lpstr>
      <vt:lpstr>16/ La brise de terre   :</vt:lpstr>
      <vt:lpstr>17/ A une altitude voisine du niveau de la mer, une pression atmosphérique de 1035 hPa signifie :</vt:lpstr>
      <vt:lpstr>17/ A une altitude voisine du niveau de la mer, une pression atmosphérique de 1035 hPa signifie :</vt:lpstr>
      <vt:lpstr>18/ Au voisinage d'un front chaud, l'air  :</vt:lpstr>
      <vt:lpstr>18/ Au voisinage d'un front chaud, l'air  :</vt:lpstr>
      <vt:lpstr>19/ Dans une perturbation, le secteur nuageux appelé "traine" est situé:</vt:lpstr>
      <vt:lpstr>19/ Dans une perturbation, le secteur nuageux appelé "traine" est situé:</vt:lpstr>
      <vt:lpstr>20/ L'apparition dans le ciel de nuages du type Cirrus annonce :</vt:lpstr>
      <vt:lpstr>20/ L'apparition dans le ciel de nuages du type Cirrus annonce :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 2010</dc:title>
  <dc:creator>Laurent</dc:creator>
  <cp:lastModifiedBy>Laurent</cp:lastModifiedBy>
  <cp:revision>97</cp:revision>
  <dcterms:created xsi:type="dcterms:W3CDTF">2012-12-08T20:32:06Z</dcterms:created>
  <dcterms:modified xsi:type="dcterms:W3CDTF">2013-02-17T18:40:53Z</dcterms:modified>
</cp:coreProperties>
</file>