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8" r:id="rId3"/>
    <p:sldId id="304" r:id="rId4"/>
    <p:sldId id="410" r:id="rId5"/>
    <p:sldId id="409" r:id="rId6"/>
    <p:sldId id="411" r:id="rId7"/>
    <p:sldId id="387" r:id="rId8"/>
    <p:sldId id="412" r:id="rId9"/>
    <p:sldId id="306" r:id="rId10"/>
    <p:sldId id="413" r:id="rId11"/>
    <p:sldId id="349" r:id="rId12"/>
    <p:sldId id="308" r:id="rId13"/>
    <p:sldId id="414" r:id="rId14"/>
    <p:sldId id="310" r:id="rId15"/>
    <p:sldId id="415" r:id="rId16"/>
    <p:sldId id="312" r:id="rId17"/>
    <p:sldId id="416" r:id="rId18"/>
    <p:sldId id="314" r:id="rId19"/>
    <p:sldId id="316" r:id="rId20"/>
    <p:sldId id="417" r:id="rId21"/>
    <p:sldId id="318" r:id="rId22"/>
    <p:sldId id="418" r:id="rId23"/>
    <p:sldId id="323" r:id="rId24"/>
    <p:sldId id="419" r:id="rId25"/>
    <p:sldId id="353" r:id="rId26"/>
    <p:sldId id="325" r:id="rId27"/>
    <p:sldId id="420" r:id="rId28"/>
    <p:sldId id="356" r:id="rId29"/>
    <p:sldId id="421" r:id="rId30"/>
    <p:sldId id="329" r:id="rId31"/>
    <p:sldId id="422" r:id="rId32"/>
    <p:sldId id="331" r:id="rId33"/>
    <p:sldId id="423" r:id="rId34"/>
    <p:sldId id="333" r:id="rId35"/>
    <p:sldId id="424" r:id="rId36"/>
    <p:sldId id="335" r:id="rId37"/>
    <p:sldId id="425" r:id="rId38"/>
    <p:sldId id="362" r:id="rId39"/>
    <p:sldId id="337" r:id="rId40"/>
    <p:sldId id="426" r:id="rId41"/>
    <p:sldId id="339" r:id="rId42"/>
    <p:sldId id="427" r:id="rId43"/>
    <p:sldId id="341" r:id="rId44"/>
    <p:sldId id="428" r:id="rId4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50" autoAdjust="0"/>
  </p:normalViewPr>
  <p:slideViewPr>
    <p:cSldViewPr>
      <p:cViewPr varScale="1">
        <p:scale>
          <a:sx n="62" d="100"/>
          <a:sy n="62" d="100"/>
        </p:scale>
        <p:origin x="-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Festonnée. Synonyme=guirlande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238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Festonnée. Synonyme=guirlande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549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Tropo</a:t>
            </a:r>
            <a:r>
              <a:rPr lang="fr-FR" dirty="0" smtClean="0"/>
              <a:t> = tour de </a:t>
            </a:r>
            <a:r>
              <a:rPr lang="fr-FR" dirty="0" err="1" smtClean="0"/>
              <a:t>laTerre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Tropo</a:t>
            </a:r>
            <a:r>
              <a:rPr lang="fr-FR" dirty="0" smtClean="0"/>
              <a:t> = tour de </a:t>
            </a:r>
            <a:r>
              <a:rPr lang="fr-FR" dirty="0" err="1" smtClean="0"/>
              <a:t>laTerre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Météorologie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L’unité de pression utilisée dans le système international et en aéronautique est</a:t>
            </a:r>
            <a:r>
              <a:rPr lang="fr-FR" sz="28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pascal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newton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millimètre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mercure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l’isobare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6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ATMOSPHERE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Vers 11000 m d'altitude aux latitudes tempérées, on observe une surface de séparation entre deux couches de l'atmosphère. Elle est appelée</a:t>
            </a:r>
            <a:r>
              <a:rPr lang="fr-FR" sz="3200" b="1" dirty="0"/>
              <a:t>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troposphère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tropopause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stratosphère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mésosphère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Vers 11000 m d'altitude aux latitudes tempérées, on observe une surface de séparation entre deux couches de l'atmosphère. Elle est appelée</a:t>
            </a:r>
            <a:r>
              <a:rPr lang="fr-FR" sz="3200" b="1" dirty="0"/>
              <a:t>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troposphère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tropopause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stratosphère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mésosphère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Selon l’atmosphère standard, le gradient de température en s’élevant en altitude dans les basses couches est de</a:t>
            </a:r>
            <a:r>
              <a:rPr lang="fr-FR" sz="28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+ 2° C par 1 000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pieds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+ 2° C par 1 000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mètres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- 2° C par 1 000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pieds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- 2° C par  1 000 mètres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Selon l’atmosphère standard, le gradient de température en s’élevant en altitude dans les basses couches est de</a:t>
            </a:r>
            <a:r>
              <a:rPr lang="fr-FR" sz="28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+ 2° C par 1 000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pieds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+ 2° C par 1 000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mètres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- 2° C par 1 000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pieds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- 2° C par  1 000 mètres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pression atmosphérique provient</a:t>
            </a:r>
            <a:r>
              <a:rPr lang="fr-FR" sz="3200" b="1" dirty="0"/>
              <a:t> 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du poids de la vapeur d’eau contenue dans l’air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du poids de la masse d’air située au-dessus du lieu d’observation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du vent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l’échauffement de l’air par le soleil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pression atmosphérique provient</a:t>
            </a:r>
            <a:r>
              <a:rPr lang="fr-FR" sz="3200" b="1" dirty="0"/>
              <a:t> 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du poids de la vapeur d’eau contenue dans l’air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 poids de la masse d’air située au-dessus du lieu d’observation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du vent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l’échauffement de l’air par le soleil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noFill/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pollution atmosphérique liée aux activités humaines</a:t>
            </a:r>
            <a:r>
              <a:rPr lang="fr-FR" sz="2800" b="1" dirty="0"/>
              <a:t> 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ANNULEE</a:t>
            </a:r>
            <a:endParaRPr lang="fr-FR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 pour effet d’élever la température de la surface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terrestre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appauvrit la stratosphère en ozone qui nous protège des rayons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ultraviolets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entraîne des mutations importantes de la faune et de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flore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toutes ces affirmations sont exactes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la troposphère, aux latitudes tempérées, les nuages de l’étage moyen sont situés entre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2 000 et 6 000 pieds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2 000 et 6 000 mètres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10 000 et 20 000 pieds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6 000 et 12 000 mètres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la troposphère, aux latitudes tempérées, les nuages de l’étage moyen sont situés entre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2 000 et 6 000 pieds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2 000 et 6 000 mètres</a:t>
            </a:r>
            <a:endParaRPr lang="fr-FR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10 000 et 20 000 pieds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6 000 et 12 000 mètres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La brume sèche</a:t>
            </a:r>
            <a:r>
              <a:rPr lang="fr-FR" sz="3200" b="1" dirty="0"/>
              <a:t> 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est constituée de particules solides (sable, poussières, impuretés) en suspension dans l’air non saturé d’humidité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est due en grande partie à l’activité industrielle qui se développe sur la planète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 forme fréquemment en période de beau temps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toutes ces affirmations sont exactes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La brume sèche</a:t>
            </a:r>
            <a:r>
              <a:rPr lang="fr-FR" sz="3200" b="1" dirty="0"/>
              <a:t> 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est constituée de particules solides (sable, poussières, impuretés) en suspension dans l’air non saturé d’humidité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est due en grande partie à l’activité industrielle qui se développe sur la planète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 forme fréquemment en période de beau temps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toutes ces affirmations sont exactes</a:t>
            </a:r>
            <a:endParaRPr lang="fr-FR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Au sommet de la troposphère, on peut rencontrer un vent très fort, qui peut atteindre 300 km/h. Un tel vent est appelé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alizé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Gulf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Stream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courant-jet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tramontane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Au sommet de la troposphère, on peut rencontrer un vent très fort, qui peut atteindre 300 km/h. Un tel vent est appelé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alizé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Gulf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Stream</a:t>
            </a:r>
          </a:p>
          <a:p>
            <a:pPr lvl="1"/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courant-jet</a:t>
            </a:r>
            <a:endParaRPr lang="fr-FR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tramontane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09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NUAGES ET METEORES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stratus sont des nuages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dangereux à cause des turbulences et précipitations qui leur sont associées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dangereux par la faible hauteur de leur base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résultant d'ascendances qui permettent le vol à voile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grande étendue verticale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stratus sont des nuages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dangereux à cause des turbulences et précipitations qui leur sont associées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dangereux par la faible hauteur de leur base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résultant d'ascendances qui permettent le vol à voile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grande étendue verticale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Indiquez lequel de ces groupes de nuages ne contient que des nuages stables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Stratus, cumulonimbus, altocumulus, cirrus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Altostratus, cirrostratus, stratus, cirrus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Cumulus, cirrocumulus, stratocumulus, altocumulus</a:t>
            </a: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d) Nimbostratus, cumulonimbus, cirrus, altocumulus</a:t>
            </a:r>
          </a:p>
        </p:txBody>
      </p:sp>
    </p:spTree>
    <p:extLst>
      <p:ext uri="{BB962C8B-B14F-4D97-AF65-F5344CB8AC3E}">
        <p14:creationId xmlns:p14="http://schemas.microsoft.com/office/powerpoint/2010/main" val="6461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Indiquez lequel de ces groupes de nuages ne contient que des nuages stables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Stratus, cumulonimbus, altocumulus, cirrus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Altostratus, cirrostratus, stratus, cirrus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Cumulus, cirrocumulus, stratocumulus, altocumulus</a:t>
            </a: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d) Nimbostratus, cumulonimbus, cirrus, altocumulus</a:t>
            </a:r>
          </a:p>
        </p:txBody>
      </p:sp>
    </p:spTree>
    <p:extLst>
      <p:ext uri="{BB962C8B-B14F-4D97-AF65-F5344CB8AC3E}">
        <p14:creationId xmlns:p14="http://schemas.microsoft.com/office/powerpoint/2010/main" val="21122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degré hygrométrique est</a:t>
            </a:r>
            <a:r>
              <a:rPr lang="fr-FR" sz="2800" b="1" dirty="0"/>
              <a:t> 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degré de température utilisé dans l’échelle de mesure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Kelvin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degré de température utilisé dans l’échelle de mesure Celsius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rapport entre la masse de vapeur d'eau contenue effectivement dans l’air et celle que cet air peut contenir au maximum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différence de température entre les deux thermomètres d’un hygromètre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L’orage est caractéristique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43192" cy="356125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nimbostratus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du stratus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cumulonimbus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de l’altostratus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L’orage est caractéristique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43192" cy="356125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nimbostratus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du stratus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cumulonimbus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de l’altostratus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L’occlusion est une zone</a:t>
            </a:r>
            <a:r>
              <a:rPr lang="fr-FR" sz="3200" b="1" dirty="0"/>
              <a:t> </a:t>
            </a:r>
            <a:r>
              <a:rPr lang="fr-FR" sz="3200" b="1" dirty="0"/>
              <a:t> </a:t>
            </a:r>
            <a:r>
              <a:rPr lang="fr-FR" sz="28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généralement peu active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avec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orages fréquents mais toutefois avec une visibilité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correcte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toujours sans nuage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nuageuse, pluvieuse, avec le plus souvent des plafonds bas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L’occlusion est une zone</a:t>
            </a:r>
            <a:r>
              <a:rPr lang="fr-FR" sz="3200" b="1" dirty="0"/>
              <a:t> </a:t>
            </a:r>
            <a:r>
              <a:rPr lang="fr-FR" sz="3200" b="1" dirty="0"/>
              <a:t> </a:t>
            </a:r>
            <a:r>
              <a:rPr lang="fr-FR" sz="28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généralement peu active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avec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orages fréquents mais toutefois avec une visibilité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correcte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toujours sans nuage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nuageuse, pluvieuse, avec le plus souvent des plafonds bas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7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cause la plus fréquente de formation des nuages dans l’atmosphère est</a:t>
            </a:r>
            <a:r>
              <a:rPr lang="fr-FR" sz="3200" b="1" dirty="0"/>
              <a:t> </a:t>
            </a:r>
            <a:r>
              <a:rPr lang="fr-FR" sz="3200" b="1" dirty="0"/>
              <a:t>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soulèvement d’un ensemble de particules d’air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humide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affaissement d’un ensemble de particules d’air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humide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réchauffement de l’air en altitude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montée rapide des températures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cause la plus fréquente de formation des nuages dans l’atmosphère est</a:t>
            </a:r>
            <a:r>
              <a:rPr lang="fr-FR" sz="3200" b="1" dirty="0"/>
              <a:t> </a:t>
            </a:r>
            <a:r>
              <a:rPr lang="fr-FR" sz="3200" b="1" dirty="0"/>
              <a:t>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 soulèvement d’un ensemble de particules d’air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humide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affaissement d’un ensemble de particules d’air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humide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réchauffement de l’air en altitude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montée rapide des températures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nuages qui peuvent donner des averses sont 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6923112" cy="356125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cumulus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congestus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et le cumulonimbus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nimbus et le nimbostratus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stratus et le stratocumulus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cirrus et le cirrocumulus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nuages qui peuvent donner des averses sont 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6923112" cy="356125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cumulus </a:t>
            </a:r>
            <a:r>
              <a:rPr lang="fr-FR" sz="3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congestus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et le cumulonimbus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nimbus et le nimbostratus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stratus et le stratocumulus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cirrus et le cirrocumulus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PREVISIONS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le dossier météorologique du pilote, le TAF est un message</a:t>
            </a:r>
            <a:r>
              <a:rPr lang="fr-FR" sz="3200" b="1" dirty="0"/>
              <a:t>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prévision du temps à un endroit donné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d’observation du temps en un lieu donné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prévision du temps sous forme d’une carte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d’observation du temps sous forme d’une carte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degré hygrométrique est</a:t>
            </a:r>
            <a:r>
              <a:rPr lang="fr-FR" sz="2800" b="1" dirty="0"/>
              <a:t> 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degré de température utilisé dans l’échelle de mesure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Kelvin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degré de température utilisé dans l’échelle de mesure Celsius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rapport entre la masse de vapeur d'eau contenue effectivement dans l’air et celle que cet air peut contenir au maximum</a:t>
            </a:r>
            <a:endParaRPr lang="fr-F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différence de température entre les deux thermomètres d’un hygromètre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2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le dossier météorologique du pilote, le TAF est un message</a:t>
            </a:r>
            <a:r>
              <a:rPr lang="fr-FR" sz="3200" b="1" dirty="0"/>
              <a:t>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 prévision du temps à un endroit donné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d’observation du temps en un lieu donné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prévision du temps sous forme d’une carte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d’observation du temps sous forme d’une carte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298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lecture sur une carte de prévision du symbole suivant 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signifie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24944"/>
            <a:ext cx="6995120" cy="320121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givrage fort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averses de pluie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grêle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turbulence modérée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752"/>
            <a:ext cx="958205" cy="42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lecture sur une carte de prévision du symbole suivant 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signifie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24944"/>
            <a:ext cx="6995120" cy="320121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givrage fort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averses de pluie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grêle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turbulence modérée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752"/>
            <a:ext cx="958205" cy="42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3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France un aéronef se dirige vers une dépression. Le pilote peut s’attendre à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2936"/>
            <a:ext cx="6995120" cy="3273227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dérive gauche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dérive droite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dérive nulle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dérive tantôt gauche tantôt droite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France un aéronef se dirige vers une dépression. Le pilote peut s’attendre à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2936"/>
            <a:ext cx="6995120" cy="3273227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dérive gauche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une dérive droite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dérive nulle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dérive tantôt gauche tantôt droite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2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Sur une carte météorologique, une ligne festonnée de triangles indique la présence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d’un front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froid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d’un front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chaud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d’une dorsale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barométrique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d’une dépression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Sur une carte météorologique, une ligne festonnée de triangles indique la présence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d’un front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froid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d’un front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chaud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d’une dorsale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barométrique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d’une dépression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L’appareil servant à indiquer la direction du vent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s’appelle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rose des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vents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anémomètre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girouette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directionnel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L’appareil servant à indiquer la direction du vent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s’appelle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rose des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vents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anémomètre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une girouette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directionnel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4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L’unité de pression utilisée dans le système international et en aéronautique est</a:t>
            </a:r>
            <a:r>
              <a:rPr lang="fr-FR" sz="28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pascal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newton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millimètre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mercure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l’isobare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1581</Words>
  <Application>Microsoft Office PowerPoint</Application>
  <PresentationFormat>Affichage à l'écran (4:3)</PresentationFormat>
  <Paragraphs>215</Paragraphs>
  <Slides>44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5" baseType="lpstr">
      <vt:lpstr>Thème Office</vt:lpstr>
      <vt:lpstr>BIA 2010 </vt:lpstr>
      <vt:lpstr>INFORMATION</vt:lpstr>
      <vt:lpstr>01/ Le degré hygrométrique est  :</vt:lpstr>
      <vt:lpstr>01/ Le degré hygrométrique est  :</vt:lpstr>
      <vt:lpstr>02/ Sur une carte météorologique, une ligne festonnée de triangles indique la présence :</vt:lpstr>
      <vt:lpstr>02/ Sur une carte météorologique, une ligne festonnée de triangles indique la présence :</vt:lpstr>
      <vt:lpstr>03/ L’appareil servant à indiquer la direction du vent s’appelle :</vt:lpstr>
      <vt:lpstr>03/ L’appareil servant à indiquer la direction du vent s’appelle :</vt:lpstr>
      <vt:lpstr>04/ L’unité de pression utilisée dans le système international et en aéronautique est :</vt:lpstr>
      <vt:lpstr>04/ L’unité de pression utilisée dans le système international et en aéronautique est :</vt:lpstr>
      <vt:lpstr>ATMOSPHERE</vt:lpstr>
      <vt:lpstr>05/ Vers 11000 m d'altitude aux latitudes tempérées, on observe une surface de séparation entre deux couches de l'atmosphère. Elle est appelée  :</vt:lpstr>
      <vt:lpstr>05/ Vers 11000 m d'altitude aux latitudes tempérées, on observe une surface de séparation entre deux couches de l'atmosphère. Elle est appelée  :</vt:lpstr>
      <vt:lpstr>06/ Selon l’atmosphère standard, le gradient de température en s’élevant en altitude dans les basses couches est de :</vt:lpstr>
      <vt:lpstr>06/ Selon l’atmosphère standard, le gradient de température en s’élevant en altitude dans les basses couches est de :</vt:lpstr>
      <vt:lpstr>07/ La pression atmosphérique provient  :</vt:lpstr>
      <vt:lpstr>07/ La pression atmosphérique provient  :</vt:lpstr>
      <vt:lpstr>08/ La pollution atmosphérique liée aux activités humaines  :ANNULEE</vt:lpstr>
      <vt:lpstr>09/ Dans la troposphère, aux latitudes tempérées, les nuages de l’étage moyen sont situés entre:</vt:lpstr>
      <vt:lpstr>09/ Dans la troposphère, aux latitudes tempérées, les nuages de l’étage moyen sont situés entre:</vt:lpstr>
      <vt:lpstr>10/ La brume sèche  :</vt:lpstr>
      <vt:lpstr>10/ La brume sèche  :</vt:lpstr>
      <vt:lpstr>11/ Au sommet de la troposphère, on peut rencontrer un vent très fort, qui peut atteindre 300 km/h. Un tel vent est appelé :</vt:lpstr>
      <vt:lpstr>11/ Au sommet de la troposphère, on peut rencontrer un vent très fort, qui peut atteindre 300 km/h. Un tel vent est appelé :</vt:lpstr>
      <vt:lpstr>NUAGES ET METEORES</vt:lpstr>
      <vt:lpstr>12/ Les stratus sont des nuages :</vt:lpstr>
      <vt:lpstr>12/ Les stratus sont des nuages :</vt:lpstr>
      <vt:lpstr>13/ Indiquez lequel de ces groupes de nuages ne contient que des nuages stables :</vt:lpstr>
      <vt:lpstr>13/ Indiquez lequel de ces groupes de nuages ne contient que des nuages stables :</vt:lpstr>
      <vt:lpstr>14/ L’orage est caractéristique :</vt:lpstr>
      <vt:lpstr>14/ L’orage est caractéristique :</vt:lpstr>
      <vt:lpstr>15/ L’occlusion est une zone   :</vt:lpstr>
      <vt:lpstr>15/ L’occlusion est une zone   :</vt:lpstr>
      <vt:lpstr>16/ La cause la plus fréquente de formation des nuages dans l’atmosphère est   :</vt:lpstr>
      <vt:lpstr>16/ La cause la plus fréquente de formation des nuages dans l’atmosphère est   :</vt:lpstr>
      <vt:lpstr>17/ Les nuages qui peuvent donner des averses sont  :</vt:lpstr>
      <vt:lpstr>17/ Les nuages qui peuvent donner des averses sont  :</vt:lpstr>
      <vt:lpstr>PREVISIONS</vt:lpstr>
      <vt:lpstr>18/ Dans le dossier météorologique du pilote, le TAF est un message  :</vt:lpstr>
      <vt:lpstr>18/ Dans le dossier météorologique du pilote, le TAF est un message  :</vt:lpstr>
      <vt:lpstr>19/ La lecture sur une carte de prévision du symbole suivant              signifie :</vt:lpstr>
      <vt:lpstr>19/ La lecture sur une carte de prévision du symbole suivant              signifie :</vt:lpstr>
      <vt:lpstr>20/ En France un aéronef se dirige vers une dépression. Le pilote peut s’attendre à :</vt:lpstr>
      <vt:lpstr>20/ En France un aéronef se dirige vers une dépression. Le pilote peut s’attendre à 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</cp:lastModifiedBy>
  <cp:revision>107</cp:revision>
  <dcterms:created xsi:type="dcterms:W3CDTF">2012-12-08T20:32:06Z</dcterms:created>
  <dcterms:modified xsi:type="dcterms:W3CDTF">2013-02-18T19:37:43Z</dcterms:modified>
</cp:coreProperties>
</file>