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257" r:id="rId2"/>
    <p:sldId id="258" r:id="rId3"/>
    <p:sldId id="304" r:id="rId4"/>
    <p:sldId id="429" r:id="rId5"/>
    <p:sldId id="409" r:id="rId6"/>
    <p:sldId id="430" r:id="rId7"/>
    <p:sldId id="387" r:id="rId8"/>
    <p:sldId id="431" r:id="rId9"/>
    <p:sldId id="306" r:id="rId10"/>
    <p:sldId id="432" r:id="rId11"/>
    <p:sldId id="349" r:id="rId12"/>
    <p:sldId id="308" r:id="rId13"/>
    <p:sldId id="433" r:id="rId14"/>
    <p:sldId id="310" r:id="rId15"/>
    <p:sldId id="434" r:id="rId16"/>
    <p:sldId id="312" r:id="rId17"/>
    <p:sldId id="435" r:id="rId18"/>
    <p:sldId id="314" r:id="rId19"/>
    <p:sldId id="436" r:id="rId20"/>
    <p:sldId id="316" r:id="rId21"/>
    <p:sldId id="437" r:id="rId22"/>
    <p:sldId id="353" r:id="rId23"/>
    <p:sldId id="318" r:id="rId24"/>
    <p:sldId id="438" r:id="rId25"/>
    <p:sldId id="323" r:id="rId26"/>
    <p:sldId id="439" r:id="rId27"/>
    <p:sldId id="440" r:id="rId28"/>
    <p:sldId id="442" r:id="rId29"/>
    <p:sldId id="325" r:id="rId30"/>
    <p:sldId id="441" r:id="rId31"/>
    <p:sldId id="329" r:id="rId32"/>
    <p:sldId id="443" r:id="rId33"/>
    <p:sldId id="331" r:id="rId34"/>
    <p:sldId id="444" r:id="rId35"/>
    <p:sldId id="362" r:id="rId36"/>
    <p:sldId id="333" r:id="rId37"/>
    <p:sldId id="445" r:id="rId38"/>
    <p:sldId id="335" r:id="rId39"/>
    <p:sldId id="446" r:id="rId40"/>
    <p:sldId id="337" r:id="rId41"/>
    <p:sldId id="447" r:id="rId42"/>
    <p:sldId id="339" r:id="rId43"/>
    <p:sldId id="448" r:id="rId44"/>
    <p:sldId id="341" r:id="rId45"/>
    <p:sldId id="449" r:id="rId4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350" autoAdjust="0"/>
  </p:normalViewPr>
  <p:slideViewPr>
    <p:cSldViewPr>
      <p:cViewPr varScale="1">
        <p:scale>
          <a:sx n="56" d="100"/>
          <a:sy n="56" d="100"/>
        </p:scale>
        <p:origin x="-86" y="-24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B86EF0-A365-4098-A48C-E3DA180145E2}" type="datetimeFigureOut">
              <a:rPr lang="fr-FR" smtClean="0"/>
              <a:t>05/03/2013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4685FC-2530-4C32-A406-9EE36D79C9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9413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685FC-2530-4C32-A406-9EE36D79C936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84508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685FC-2530-4C32-A406-9EE36D79C936}" type="slidenum">
              <a:rPr lang="fr-FR" smtClean="0"/>
              <a:t>41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8213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685FC-2530-4C32-A406-9EE36D79C936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84508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Festonnée. Synonyme=guirlande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685FC-2530-4C32-A406-9EE36D79C936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72381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Festonnée. Synonyme=guirlande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685FC-2530-4C32-A406-9EE36D79C936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72381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Tropo</a:t>
            </a:r>
            <a:r>
              <a:rPr lang="fr-FR" dirty="0" smtClean="0"/>
              <a:t> = tour de </a:t>
            </a:r>
            <a:r>
              <a:rPr lang="fr-FR" dirty="0" err="1" smtClean="0"/>
              <a:t>laTerre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685FC-2530-4C32-A406-9EE36D79C936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66215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Tropo</a:t>
            </a:r>
            <a:r>
              <a:rPr lang="fr-FR" dirty="0" smtClean="0"/>
              <a:t> = tour de </a:t>
            </a:r>
            <a:r>
              <a:rPr lang="fr-FR" dirty="0" err="1" smtClean="0"/>
              <a:t>laTerre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685FC-2530-4C32-A406-9EE36D79C936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66215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685FC-2530-4C32-A406-9EE36D79C936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81094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685FC-2530-4C32-A406-9EE36D79C936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81094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685FC-2530-4C32-A406-9EE36D79C936}" type="slidenum">
              <a:rPr lang="fr-FR" smtClean="0"/>
              <a:t>40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8213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05/03/2013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602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05/03/2013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9101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05/03/2013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2764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05/03/2013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3657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05/03/2013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3108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05/03/2013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1658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05/03/2013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1300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05/03/2013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0071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05/03/2013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0683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05/03/2013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7564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05/03/2013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1227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ABB1F-ACF7-4F76-969F-400009B51D0F}" type="datetimeFigureOut">
              <a:rPr lang="fr-FR" smtClean="0"/>
              <a:t>05/03/2013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8037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/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BIA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2009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dirty="0" smtClean="0">
                <a:latin typeface="Times New Roman" pitchFamily="18" charset="0"/>
                <a:cs typeface="Times New Roman" pitchFamily="18" charset="0"/>
              </a:rPr>
            </a:b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pPr marL="0" indent="0" algn="ctr"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Météorologie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3521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04/ 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Quand le bulletin météorologique prévoit que le point de rosée et la température ambiante seront bientôt identiques, il faut s'attendre à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de la neige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de la pluie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du brouillard</a:t>
            </a:r>
            <a:endParaRPr lang="fr-FR" sz="3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de la vapeur d'eau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91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ATMOSPHERE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422691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05/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Dans l’hémisphère nord, le vent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643192" cy="3489251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souffle des basses pressions vers les hautes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pressions</a:t>
            </a:r>
          </a:p>
          <a:p>
            <a:pPr lvl="1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tourne autour d’une dépression dans le sens des aiguilles d’une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montre</a:t>
            </a:r>
          </a:p>
          <a:p>
            <a:pPr lvl="1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tourne autour d’une dépression dans le sens inverse des aiguilles d’une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montre</a:t>
            </a:r>
          </a:p>
          <a:p>
            <a:pPr lvl="1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souffle toujours dans le même sens, du nord vers le sud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47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05/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Dans l’hémisphère nord, le vent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643192" cy="3489251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souffle des basses pressions vers les hautes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pressions</a:t>
            </a:r>
          </a:p>
          <a:p>
            <a:pPr lvl="1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tourne autour d’une dépression dans le sens des aiguilles d’une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montre</a:t>
            </a:r>
          </a:p>
          <a:p>
            <a:pPr lvl="1"/>
            <a:r>
              <a:rPr lang="fr-FR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tourne autour d’une dépression dans le sens inverse des aiguilles d’une </a:t>
            </a:r>
            <a:r>
              <a:rPr lang="fr-FR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montre</a:t>
            </a:r>
          </a:p>
          <a:p>
            <a:pPr lvl="1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souffle toujours dans le même sens, du nord vers le sud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49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06/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L’expression « inversion de température » signifie que la température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643192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diminue quand l’altitude augmente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augmente quand l’altitude augmente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devient négative à la tombée de la nuit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diminue plus vite que le gradient standard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53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06/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L’expression « inversion de température » signifie que la température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643192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diminue quand l’altitude augmente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augmente quand l’altitude augmente</a:t>
            </a:r>
            <a:endParaRPr lang="fr-FR" sz="3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devient négative à la tombée de la nuit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diminue plus vite que le gradient standard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59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07/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A une altitude voisine du niveau de la mer, une pression atmosphérique de 1035 </a:t>
            </a:r>
            <a:r>
              <a:rPr lang="fr-FR" sz="3000" b="1" dirty="0" err="1">
                <a:latin typeface="Times New Roman" pitchFamily="18" charset="0"/>
                <a:cs typeface="Times New Roman" pitchFamily="18" charset="0"/>
              </a:rPr>
              <a:t>hPa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 signifie une zone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anticyclonique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de dépression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de givrage probable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de courant jet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59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07/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A une altitude voisine du niveau de la mer, une pression atmosphérique de 1035 </a:t>
            </a:r>
            <a:r>
              <a:rPr lang="fr-FR" sz="3000" b="1" dirty="0" err="1">
                <a:latin typeface="Times New Roman" pitchFamily="18" charset="0"/>
                <a:cs typeface="Times New Roman" pitchFamily="18" charset="0"/>
              </a:rPr>
              <a:t>hPa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 signifie une zone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anticyclonique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de dépression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de givrage probable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de courant jet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29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  <a:noFill/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08/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A 5 000 </a:t>
            </a:r>
            <a:r>
              <a:rPr lang="fr-FR" sz="3000" b="1" dirty="0" err="1">
                <a:latin typeface="Times New Roman" pitchFamily="18" charset="0"/>
                <a:cs typeface="Times New Roman" pitchFamily="18" charset="0"/>
              </a:rPr>
              <a:t>ft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 d’altitude, selon l’atmosphère standard, la pression et la température sont respectivement de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699512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15°C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et 1013,25 </a:t>
            </a:r>
            <a:r>
              <a:rPr lang="fr-FR" sz="3000" dirty="0" err="1">
                <a:latin typeface="Times New Roman" pitchFamily="18" charset="0"/>
                <a:cs typeface="Times New Roman" pitchFamily="18" charset="0"/>
              </a:rPr>
              <a:t>hPa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– 17,5°C et 700 </a:t>
            </a:r>
            <a:r>
              <a:rPr lang="fr-FR" sz="3000" dirty="0" err="1">
                <a:latin typeface="Times New Roman" pitchFamily="18" charset="0"/>
                <a:cs typeface="Times New Roman" pitchFamily="18" charset="0"/>
              </a:rPr>
              <a:t>hPa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+ 5°C et 850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hPa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+ 25°C et 750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hPa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62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  <a:noFill/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08/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A 5 000 </a:t>
            </a:r>
            <a:r>
              <a:rPr lang="fr-FR" sz="3000" b="1" dirty="0" err="1">
                <a:latin typeface="Times New Roman" pitchFamily="18" charset="0"/>
                <a:cs typeface="Times New Roman" pitchFamily="18" charset="0"/>
              </a:rPr>
              <a:t>ft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 d’altitude, selon l’atmosphère standard, la pression et la température sont respectivement de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699512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15°C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et 1013,25 </a:t>
            </a:r>
            <a:r>
              <a:rPr lang="fr-FR" sz="3000" dirty="0" err="1">
                <a:latin typeface="Times New Roman" pitchFamily="18" charset="0"/>
                <a:cs typeface="Times New Roman" pitchFamily="18" charset="0"/>
              </a:rPr>
              <a:t>hPa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– 17,5°C et 700 </a:t>
            </a:r>
            <a:r>
              <a:rPr lang="fr-FR" sz="3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hPa</a:t>
            </a:r>
            <a:endParaRPr lang="fr-FR" sz="3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+ 5°C et 850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hPa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+ 25°C et 750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hPa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35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INFORMATION</a:t>
            </a:r>
            <a:endParaRPr lang="fr-FR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0835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09/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Immédiatement au-dessus de la tropopause il y a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6995120" cy="3489251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stratosphère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la thermosphère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la stratopause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la mésopause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14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09/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Immédiatement au-dessus de la tropopause il y a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6995120" cy="3489251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stratosphère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la thermosphère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la stratopause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la mésopause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41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NUAGES ET METEORES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02139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10/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La grêle provient du nuage suivant </a:t>
            </a:r>
            <a:r>
              <a:rPr lang="fr-FR" sz="3000" b="1" dirty="0"/>
              <a:t> 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87208" cy="3489251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stratus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cumulonimbus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l’altostratus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le cirrostratus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88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10/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La grêle provient du nuage suivant </a:t>
            </a:r>
            <a:r>
              <a:rPr lang="fr-FR" sz="3000" b="1" dirty="0"/>
              <a:t> 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87208" cy="3489251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stratus</a:t>
            </a: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cumulonimbus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l’altostratus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le cirrostratus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01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11/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Le mistral est un vent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643192" cy="3489251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d'est qui souffle sur la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Provence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du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sud-ouest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qui souffle sur le Languedoc</a:t>
            </a:r>
            <a:endParaRPr lang="en-GB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du nord-ouest qui souffle sur le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Languedoc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du nord-ouest qui souffle sur la Provence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79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11/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Le mistral est un vent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643192" cy="3489251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d'est qui souffle sur la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Provence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du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sud-ouest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qui souffle sur le Languedoc</a:t>
            </a:r>
            <a:endParaRPr lang="en-GB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du nord-ouest qui souffle sur le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Languedoc</a:t>
            </a: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du nord-ouest qui souffle sur la Provence</a:t>
            </a:r>
            <a:endParaRPr lang="fr-FR" sz="3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50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12/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Les nuages d’orage sont les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stratus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cirrus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cumulonimbus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cumulus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07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12/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Les nuages d’orage sont les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stratus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cirrus</a:t>
            </a: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cumulonimbus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cumulus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99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13/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L'ensemble des mouvements verticaux de l'air, ascendants et descendants, dus au réchauffement diurne du sol est appelé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conduction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coalescence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subsidence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convection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82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01/ 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Sur une carte météorologique, la ligne qui relie tous les points d’égale pression est une ligne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859216" cy="3489251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isogone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isotherme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isocèle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isobare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62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13/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L'ensemble des mouvements verticaux de l'air, ascendants et descendants, dus au réchauffement diurne du sol est appelé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conduction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coalescence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subsidence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convection</a:t>
            </a:r>
            <a:endParaRPr lang="fr-FR" sz="3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90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14/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Les nuages caractérisés par une masse d’air instable sont les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564904"/>
            <a:ext cx="7643192" cy="3561259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cumulonimbus, cumulus, nimbostratus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altostratus, cumulus, nimbostratus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cumulonimbus, cumulus, stratocumulus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cumulonimbus, stratus, cirrus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87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14/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Les nuages caractérisés par une masse d’air instable sont les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564904"/>
            <a:ext cx="7643192" cy="3561259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cumulonimbus, cumulus, nimbostratus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altostratus, cumulus, nimbostratus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cumulonimbus, cumulus, stratocumulus</a:t>
            </a:r>
            <a:endParaRPr lang="fr-FR" sz="3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cumulonimbus, stratus, cirrus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50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15/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Voler dans un nuage peut provoquer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2708920"/>
            <a:ext cx="7560840" cy="3201219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une perte des références visuelles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une exposition a une forte humidité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un risque de collision avec un autre aéronef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toutes les réponses sont bonnes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02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15/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Voler dans un nuage peut provoquer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2708920"/>
            <a:ext cx="7560840" cy="3201219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une perte des références visuelles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une exposition a une forte humidité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un risque de collision avec un autre aéronef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toutes les réponses sont bonnes</a:t>
            </a:r>
            <a:endParaRPr lang="fr-FR" sz="3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05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PREVISIONS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27426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16/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Après le coucher du soleil, dans la plupart des cas, les très basses couches de l'atmosphère sont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très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instables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très stables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proche du gradient thermique vertical en atmosphère standard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turbulentes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428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16/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Après le coucher du soleil, dans la plupart des cas, les très basses couches de l'atmosphère sont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très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instables</a:t>
            </a: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très stables</a:t>
            </a:r>
            <a:endParaRPr lang="fr-FR" sz="3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proche du gradient thermique vertical en atmosphère standard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turbulentes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12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17/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L’été, la brise de mer s’installe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564904"/>
            <a:ext cx="6923112" cy="3561259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dans les heures les plus chaudes de la journée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au lever du soleil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dans les heures les plus froides de la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journée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au coucher de soleil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26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17/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L’été, la brise de mer s’installe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564904"/>
            <a:ext cx="6923112" cy="3561259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dans les heures les plus chaudes de la journée</a:t>
            </a:r>
            <a:endParaRPr lang="fr-FR" sz="3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au lever du soleil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dans les heures les plus froides de la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journée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au coucher de soleil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21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01/ 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Sur une carte météorologique, la ligne qui relie tous les points d’égale pression est une ligne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859216" cy="3489251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isogone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isotherme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isocèle</a:t>
            </a: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isobare</a:t>
            </a:r>
            <a:endParaRPr lang="fr-FR" sz="3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48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18/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Un vent du 180/10 vient du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Sud à une vitesse de 10 km/h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Sud à une vitesse de 10 </a:t>
            </a:r>
            <a:r>
              <a:rPr lang="fr-FR" sz="3000" dirty="0" err="1">
                <a:latin typeface="Times New Roman" pitchFamily="18" charset="0"/>
                <a:cs typeface="Times New Roman" pitchFamily="18" charset="0"/>
              </a:rPr>
              <a:t>kt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Nord à une vitesse de 10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kt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Nord à une vitesse de 10 km/h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85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18/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Un vent du 180/10 vient du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Sud à une vitesse de 10 km/h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Sud à une vitesse de 10 </a:t>
            </a:r>
            <a:r>
              <a:rPr lang="fr-FR" sz="3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kt</a:t>
            </a:r>
            <a:endParaRPr lang="fr-FR" sz="3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Nord à une vitesse de 10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kt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Nord à une vitesse de 10 km/h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32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19/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L’expression CAVOK veut dire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04864"/>
            <a:ext cx="6995120" cy="3921299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visibilité supérieure ou égale à 10 km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pas de nuages au-dessous de 1500 m, pas de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cumulonimbus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pas de précipitations ou orages, ni brouillard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toutes les réponses sont exactes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8537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19/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L’expression CAVOK veut dire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04864"/>
            <a:ext cx="6995120" cy="3921299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visibilité supérieure ou égale à 10 km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pas de nuages au-dessous de 1500 m, pas de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cumulonimbus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pas de précipitations ou orages, ni brouillard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toutes les réponses sont exactes</a:t>
            </a:r>
            <a:endParaRPr lang="fr-FR" sz="3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9461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20/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En été, par une chaude journée, l’apparition de gros cumulus en fin de matinée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annonce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852936"/>
            <a:ext cx="6995120" cy="3273227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une augmentation de la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chaleur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une diminution de la chaleur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un risque de brouillard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un risque d’orage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08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20/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En été, par une chaude journée, l’apparition de gros cumulus en fin de matinée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annonce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852936"/>
            <a:ext cx="6995120" cy="3273227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une augmentation de la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chaleur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une diminution de la chaleur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un risque de brouillard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un risque d’orage</a:t>
            </a:r>
            <a:endParaRPr lang="fr-FR" sz="3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12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02/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Les météorologistes mesurent la vitesse du veut avec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une girouette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un machmètre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tachymètre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un anémomètre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10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02/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Les météorologistes mesurent la vitesse du veut avec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une girouette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un machmètre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tachymètre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un anémomètre</a:t>
            </a:r>
            <a:endParaRPr lang="fr-FR" sz="3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193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03/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Sur une carte météorologique, une ligne festonnée de triangles ou de demi-cercles indique la présence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699512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d'un front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d'un anticyclone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d'une traîne 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d'une dorsale barométrique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81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03/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Sur une carte météorologique, une ligne festonnée de triangles ou de demi-cercles indique la présence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699512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d'un front</a:t>
            </a:r>
            <a:endParaRPr lang="fr-FR" sz="3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d'un anticyclone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d'une traîne 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d'une dorsale barométrique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629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04/ 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Quand le bulletin météorologique prévoit que le point de rosée et la température ambiante seront bientôt identiques, il faut s'attendre à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de la neige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de la pluie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du brouillard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de la vapeur d'eau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71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922</TotalTime>
  <Words>1591</Words>
  <Application>Microsoft Office PowerPoint</Application>
  <PresentationFormat>Affichage à l'écran (4:3)</PresentationFormat>
  <Paragraphs>220</Paragraphs>
  <Slides>45</Slides>
  <Notes>10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45</vt:i4>
      </vt:variant>
    </vt:vector>
  </HeadingPairs>
  <TitlesOfParts>
    <vt:vector size="46" baseType="lpstr">
      <vt:lpstr>Thème Office</vt:lpstr>
      <vt:lpstr>BIA 2009 </vt:lpstr>
      <vt:lpstr>INFORMATION</vt:lpstr>
      <vt:lpstr>01/ Sur une carte météorologique, la ligne qui relie tous les points d’égale pression est une ligne :</vt:lpstr>
      <vt:lpstr>01/ Sur une carte météorologique, la ligne qui relie tous les points d’égale pression est une ligne :</vt:lpstr>
      <vt:lpstr>02/ Les météorologistes mesurent la vitesse du veut avec  :</vt:lpstr>
      <vt:lpstr>02/ Les météorologistes mesurent la vitesse du veut avec  :</vt:lpstr>
      <vt:lpstr>03/ Sur une carte météorologique, une ligne festonnée de triangles ou de demi-cercles indique la présence  :</vt:lpstr>
      <vt:lpstr>03/ Sur une carte météorologique, une ligne festonnée de triangles ou de demi-cercles indique la présence  :</vt:lpstr>
      <vt:lpstr>04/ Quand le bulletin météorologique prévoit que le point de rosée et la température ambiante seront bientôt identiques, il faut s'attendre à :</vt:lpstr>
      <vt:lpstr>04/ Quand le bulletin météorologique prévoit que le point de rosée et la température ambiante seront bientôt identiques, il faut s'attendre à :</vt:lpstr>
      <vt:lpstr>ATMOSPHERE</vt:lpstr>
      <vt:lpstr>05/ Dans l’hémisphère nord, le vent   :</vt:lpstr>
      <vt:lpstr>05/ Dans l’hémisphère nord, le vent   :</vt:lpstr>
      <vt:lpstr>06/ L’expression « inversion de température » signifie que la température :</vt:lpstr>
      <vt:lpstr>06/ L’expression « inversion de température » signifie que la température :</vt:lpstr>
      <vt:lpstr>07/ A une altitude voisine du niveau de la mer, une pression atmosphérique de 1035 hPa signifie une zone :</vt:lpstr>
      <vt:lpstr>07/ A une altitude voisine du niveau de la mer, une pression atmosphérique de 1035 hPa signifie une zone :</vt:lpstr>
      <vt:lpstr>08/ A 5 000 ft d’altitude, selon l’atmosphère standard, la pression et la température sont respectivement de :</vt:lpstr>
      <vt:lpstr>08/ A 5 000 ft d’altitude, selon l’atmosphère standard, la pression et la température sont respectivement de :</vt:lpstr>
      <vt:lpstr>09/ Immédiatement au-dessus de la tropopause il y a :</vt:lpstr>
      <vt:lpstr>09/ Immédiatement au-dessus de la tropopause il y a :</vt:lpstr>
      <vt:lpstr>NUAGES ET METEORES</vt:lpstr>
      <vt:lpstr>10/ La grêle provient du nuage suivant   :</vt:lpstr>
      <vt:lpstr>10/ La grêle provient du nuage suivant   :</vt:lpstr>
      <vt:lpstr>11/ Le mistral est un vent :</vt:lpstr>
      <vt:lpstr>11/ Le mistral est un vent :</vt:lpstr>
      <vt:lpstr>12/ Les nuages d’orage sont les :</vt:lpstr>
      <vt:lpstr>12/ Les nuages d’orage sont les :</vt:lpstr>
      <vt:lpstr>13/ L'ensemble des mouvements verticaux de l'air, ascendants et descendants, dus au réchauffement diurne du sol est appelé :</vt:lpstr>
      <vt:lpstr>13/ L'ensemble des mouvements verticaux de l'air, ascendants et descendants, dus au réchauffement diurne du sol est appelé :</vt:lpstr>
      <vt:lpstr>14/ Les nuages caractérisés par une masse d’air instable sont les :</vt:lpstr>
      <vt:lpstr>14/ Les nuages caractérisés par une masse d’air instable sont les :</vt:lpstr>
      <vt:lpstr>15/ Voler dans un nuage peut provoquer :</vt:lpstr>
      <vt:lpstr>15/ Voler dans un nuage peut provoquer :</vt:lpstr>
      <vt:lpstr>PREVISIONS</vt:lpstr>
      <vt:lpstr>16/ Après le coucher du soleil, dans la plupart des cas, les très basses couches de l'atmosphère sont :</vt:lpstr>
      <vt:lpstr>16/ Après le coucher du soleil, dans la plupart des cas, les très basses couches de l'atmosphère sont :</vt:lpstr>
      <vt:lpstr>17/ L’été, la brise de mer s’installe :</vt:lpstr>
      <vt:lpstr>17/ L’été, la brise de mer s’installe :</vt:lpstr>
      <vt:lpstr>18/ Un vent du 180/10 vient du  :</vt:lpstr>
      <vt:lpstr>18/ Un vent du 180/10 vient du  :</vt:lpstr>
      <vt:lpstr>19/ L’expression CAVOK veut dire :</vt:lpstr>
      <vt:lpstr>19/ L’expression CAVOK veut dire :</vt:lpstr>
      <vt:lpstr>20/ En été, par une chaude journée, l’apparition de gros cumulus en fin de matinée annonce :</vt:lpstr>
      <vt:lpstr>20/ En été, par une chaude journée, l’apparition de gros cumulus en fin de matinée annonce :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BIA 2010</dc:title>
  <dc:creator>Laurent</dc:creator>
  <cp:lastModifiedBy>Laurent</cp:lastModifiedBy>
  <cp:revision>115</cp:revision>
  <dcterms:created xsi:type="dcterms:W3CDTF">2012-12-08T20:32:06Z</dcterms:created>
  <dcterms:modified xsi:type="dcterms:W3CDTF">2013-03-05T19:54:12Z</dcterms:modified>
</cp:coreProperties>
</file>