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300" r:id="rId4"/>
    <p:sldId id="343" r:id="rId5"/>
    <p:sldId id="302" r:id="rId6"/>
    <p:sldId id="344" r:id="rId7"/>
    <p:sldId id="304" r:id="rId8"/>
    <p:sldId id="345" r:id="rId9"/>
    <p:sldId id="306" r:id="rId10"/>
    <p:sldId id="346" r:id="rId11"/>
    <p:sldId id="308" r:id="rId12"/>
    <p:sldId id="347" r:id="rId13"/>
    <p:sldId id="310" r:id="rId14"/>
    <p:sldId id="348" r:id="rId15"/>
    <p:sldId id="349" r:id="rId16"/>
    <p:sldId id="312" r:id="rId17"/>
    <p:sldId id="350" r:id="rId18"/>
    <p:sldId id="314" r:id="rId19"/>
    <p:sldId id="351" r:id="rId20"/>
    <p:sldId id="316" r:id="rId21"/>
    <p:sldId id="352" r:id="rId22"/>
    <p:sldId id="353" r:id="rId23"/>
    <p:sldId id="318" r:id="rId24"/>
    <p:sldId id="354" r:id="rId25"/>
    <p:sldId id="323" r:id="rId26"/>
    <p:sldId id="355" r:id="rId27"/>
    <p:sldId id="325" r:id="rId28"/>
    <p:sldId id="356" r:id="rId29"/>
    <p:sldId id="327" r:id="rId30"/>
    <p:sldId id="357" r:id="rId31"/>
    <p:sldId id="358" r:id="rId32"/>
    <p:sldId id="329" r:id="rId33"/>
    <p:sldId id="359" r:id="rId34"/>
    <p:sldId id="331" r:id="rId35"/>
    <p:sldId id="360" r:id="rId36"/>
    <p:sldId id="333" r:id="rId37"/>
    <p:sldId id="361" r:id="rId38"/>
    <p:sldId id="362" r:id="rId39"/>
    <p:sldId id="335" r:id="rId40"/>
    <p:sldId id="363" r:id="rId41"/>
    <p:sldId id="337" r:id="rId42"/>
    <p:sldId id="364" r:id="rId43"/>
    <p:sldId id="339" r:id="rId44"/>
    <p:sldId id="365" r:id="rId45"/>
    <p:sldId id="341" r:id="rId46"/>
    <p:sldId id="366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7" d="100"/>
          <a:sy n="57" d="100"/>
        </p:scale>
        <p:origin x="-82" y="-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2005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Connaissance des aéronefs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L’angle d’incidence de l’aile est l’angle compris entre: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555496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Quelle est la description correcte pour l'avion représenté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aile médiane à dièdre positif et empennage en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aile basse cantilever à dièdre positif et empennage cruciforme</a:t>
            </a:r>
            <a:endParaRPr lang="fr-F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aile médiane à flèche positive et empennage papillon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222533" y="3789040"/>
            <a:ext cx="2486025" cy="581025"/>
            <a:chOff x="825" y="7654"/>
            <a:chExt cx="3915" cy="91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1" y="7654"/>
              <a:ext cx="760" cy="378"/>
              <a:chOff x="1456" y="7654"/>
              <a:chExt cx="760" cy="378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1887" y="765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684" y="7894"/>
                <a:ext cx="62" cy="138"/>
              </a:xfrm>
              <a:custGeom>
                <a:avLst/>
                <a:gdLst>
                  <a:gd name="T0" fmla="*/ 0 w 62"/>
                  <a:gd name="T1" fmla="*/ 138 h 138"/>
                  <a:gd name="T2" fmla="*/ 62 w 62"/>
                  <a:gd name="T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2" h="138">
                    <a:moveTo>
                      <a:pt x="0" y="138"/>
                    </a:moveTo>
                    <a:lnTo>
                      <a:pt x="6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1745" y="7893"/>
                <a:ext cx="190" cy="1"/>
              </a:xfrm>
              <a:custGeom>
                <a:avLst/>
                <a:gdLst>
                  <a:gd name="T0" fmla="*/ 0 w 190"/>
                  <a:gd name="T1" fmla="*/ 0 h 1"/>
                  <a:gd name="T2" fmla="*/ 190 w 190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0" h="1">
                    <a:moveTo>
                      <a:pt x="0" y="0"/>
                    </a:moveTo>
                    <a:lnTo>
                      <a:pt x="190" y="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921" y="7888"/>
                <a:ext cx="82" cy="139"/>
              </a:xfrm>
              <a:custGeom>
                <a:avLst/>
                <a:gdLst>
                  <a:gd name="T0" fmla="*/ 0 w 81"/>
                  <a:gd name="T1" fmla="*/ 0 h 138"/>
                  <a:gd name="T2" fmla="*/ 81 w 81"/>
                  <a:gd name="T3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" h="138">
                    <a:moveTo>
                      <a:pt x="0" y="0"/>
                    </a:moveTo>
                    <a:lnTo>
                      <a:pt x="81" y="13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1817" y="7672"/>
                <a:ext cx="3" cy="209"/>
              </a:xfrm>
              <a:custGeom>
                <a:avLst/>
                <a:gdLst>
                  <a:gd name="T0" fmla="*/ 0 w 4"/>
                  <a:gd name="T1" fmla="*/ 208 h 208"/>
                  <a:gd name="T2" fmla="*/ 4 w 4"/>
                  <a:gd name="T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08">
                    <a:moveTo>
                      <a:pt x="0" y="208"/>
                    </a:moveTo>
                    <a:lnTo>
                      <a:pt x="4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1837" y="7670"/>
                <a:ext cx="12" cy="220"/>
              </a:xfrm>
              <a:custGeom>
                <a:avLst/>
                <a:gdLst>
                  <a:gd name="T0" fmla="*/ 12 w 12"/>
                  <a:gd name="T1" fmla="*/ 220 h 220"/>
                  <a:gd name="T2" fmla="*/ 0 w 12"/>
                  <a:gd name="T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220">
                    <a:moveTo>
                      <a:pt x="12" y="22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 flipH="1" flipV="1">
                <a:off x="1466" y="7963"/>
                <a:ext cx="230" cy="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 flipV="1">
                <a:off x="1984" y="7935"/>
                <a:ext cx="222" cy="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 flipH="1" flipV="1">
                <a:off x="1456" y="7959"/>
                <a:ext cx="231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V="1">
                <a:off x="1998" y="7932"/>
                <a:ext cx="218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25" y="7972"/>
              <a:ext cx="3915" cy="597"/>
              <a:chOff x="825" y="7190"/>
              <a:chExt cx="3915" cy="597"/>
            </a:xfrm>
          </p:grpSpPr>
          <p:sp>
            <p:nvSpPr>
              <p:cNvPr id="7" name="Oval 15"/>
              <p:cNvSpPr>
                <a:spLocks noChangeArrowheads="1"/>
              </p:cNvSpPr>
              <p:nvPr/>
            </p:nvSpPr>
            <p:spPr bwMode="auto">
              <a:xfrm>
                <a:off x="2499" y="7198"/>
                <a:ext cx="540" cy="5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Freeform 16"/>
              <p:cNvSpPr>
                <a:spLocks/>
              </p:cNvSpPr>
              <p:nvPr/>
            </p:nvSpPr>
            <p:spPr bwMode="auto">
              <a:xfrm>
                <a:off x="825" y="7470"/>
                <a:ext cx="1778" cy="254"/>
              </a:xfrm>
              <a:custGeom>
                <a:avLst/>
                <a:gdLst>
                  <a:gd name="T0" fmla="*/ 1693 w 1778"/>
                  <a:gd name="T1" fmla="*/ 127 h 254"/>
                  <a:gd name="T2" fmla="*/ 0 w 1778"/>
                  <a:gd name="T3" fmla="*/ 0 h 254"/>
                  <a:gd name="T4" fmla="*/ 1778 w 1778"/>
                  <a:gd name="T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78" h="254">
                    <a:moveTo>
                      <a:pt x="1693" y="127"/>
                    </a:moveTo>
                    <a:lnTo>
                      <a:pt x="0" y="0"/>
                    </a:lnTo>
                    <a:lnTo>
                      <a:pt x="1778" y="25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Freeform 17"/>
              <p:cNvSpPr>
                <a:spLocks/>
              </p:cNvSpPr>
              <p:nvPr/>
            </p:nvSpPr>
            <p:spPr bwMode="auto">
              <a:xfrm>
                <a:off x="2938" y="7455"/>
                <a:ext cx="1802" cy="269"/>
              </a:xfrm>
              <a:custGeom>
                <a:avLst/>
                <a:gdLst>
                  <a:gd name="T0" fmla="*/ 77 w 1802"/>
                  <a:gd name="T1" fmla="*/ 150 h 269"/>
                  <a:gd name="T2" fmla="*/ 1802 w 1802"/>
                  <a:gd name="T3" fmla="*/ 0 h 269"/>
                  <a:gd name="T4" fmla="*/ 0 w 1802"/>
                  <a:gd name="T5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2" h="269">
                    <a:moveTo>
                      <a:pt x="77" y="150"/>
                    </a:moveTo>
                    <a:lnTo>
                      <a:pt x="1802" y="0"/>
                    </a:lnTo>
                    <a:lnTo>
                      <a:pt x="0" y="2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Freeform 18"/>
              <p:cNvSpPr>
                <a:spLocks/>
              </p:cNvSpPr>
              <p:nvPr/>
            </p:nvSpPr>
            <p:spPr bwMode="auto">
              <a:xfrm>
                <a:off x="2755" y="7190"/>
                <a:ext cx="447" cy="311"/>
              </a:xfrm>
              <a:custGeom>
                <a:avLst/>
                <a:gdLst>
                  <a:gd name="T0" fmla="*/ 8 w 447"/>
                  <a:gd name="T1" fmla="*/ 284 h 311"/>
                  <a:gd name="T2" fmla="*/ 44 w 447"/>
                  <a:gd name="T3" fmla="*/ 248 h 311"/>
                  <a:gd name="T4" fmla="*/ 164 w 447"/>
                  <a:gd name="T5" fmla="*/ 122 h 311"/>
                  <a:gd name="T6" fmla="*/ 284 w 447"/>
                  <a:gd name="T7" fmla="*/ 26 h 311"/>
                  <a:gd name="T8" fmla="*/ 404 w 447"/>
                  <a:gd name="T9" fmla="*/ 8 h 311"/>
                  <a:gd name="T10" fmla="*/ 434 w 447"/>
                  <a:gd name="T11" fmla="*/ 74 h 311"/>
                  <a:gd name="T12" fmla="*/ 326 w 447"/>
                  <a:gd name="T13" fmla="*/ 128 h 311"/>
                  <a:gd name="T14" fmla="*/ 158 w 447"/>
                  <a:gd name="T15" fmla="*/ 206 h 311"/>
                  <a:gd name="T16" fmla="*/ 26 w 447"/>
                  <a:gd name="T17" fmla="*/ 296 h 311"/>
                  <a:gd name="T18" fmla="*/ 8 w 447"/>
                  <a:gd name="T19" fmla="*/ 28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7" h="311">
                    <a:moveTo>
                      <a:pt x="8" y="284"/>
                    </a:moveTo>
                    <a:cubicBezTo>
                      <a:pt x="11" y="276"/>
                      <a:pt x="18" y="275"/>
                      <a:pt x="44" y="248"/>
                    </a:cubicBezTo>
                    <a:cubicBezTo>
                      <a:pt x="70" y="221"/>
                      <a:pt x="124" y="159"/>
                      <a:pt x="164" y="122"/>
                    </a:cubicBezTo>
                    <a:cubicBezTo>
                      <a:pt x="204" y="85"/>
                      <a:pt x="244" y="45"/>
                      <a:pt x="284" y="26"/>
                    </a:cubicBezTo>
                    <a:cubicBezTo>
                      <a:pt x="324" y="7"/>
                      <a:pt x="379" y="0"/>
                      <a:pt x="404" y="8"/>
                    </a:cubicBezTo>
                    <a:cubicBezTo>
                      <a:pt x="429" y="16"/>
                      <a:pt x="447" y="54"/>
                      <a:pt x="434" y="74"/>
                    </a:cubicBezTo>
                    <a:cubicBezTo>
                      <a:pt x="421" y="94"/>
                      <a:pt x="372" y="106"/>
                      <a:pt x="326" y="128"/>
                    </a:cubicBezTo>
                    <a:cubicBezTo>
                      <a:pt x="280" y="150"/>
                      <a:pt x="208" y="178"/>
                      <a:pt x="158" y="206"/>
                    </a:cubicBezTo>
                    <a:cubicBezTo>
                      <a:pt x="108" y="234"/>
                      <a:pt x="52" y="281"/>
                      <a:pt x="26" y="296"/>
                    </a:cubicBezTo>
                    <a:cubicBezTo>
                      <a:pt x="0" y="311"/>
                      <a:pt x="5" y="292"/>
                      <a:pt x="8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19"/>
              <p:cNvSpPr>
                <a:spLocks/>
              </p:cNvSpPr>
              <p:nvPr/>
            </p:nvSpPr>
            <p:spPr bwMode="auto">
              <a:xfrm flipH="1" flipV="1">
                <a:off x="2331" y="7476"/>
                <a:ext cx="447" cy="311"/>
              </a:xfrm>
              <a:custGeom>
                <a:avLst/>
                <a:gdLst>
                  <a:gd name="T0" fmla="*/ 8 w 447"/>
                  <a:gd name="T1" fmla="*/ 284 h 311"/>
                  <a:gd name="T2" fmla="*/ 44 w 447"/>
                  <a:gd name="T3" fmla="*/ 248 h 311"/>
                  <a:gd name="T4" fmla="*/ 164 w 447"/>
                  <a:gd name="T5" fmla="*/ 122 h 311"/>
                  <a:gd name="T6" fmla="*/ 284 w 447"/>
                  <a:gd name="T7" fmla="*/ 26 h 311"/>
                  <a:gd name="T8" fmla="*/ 404 w 447"/>
                  <a:gd name="T9" fmla="*/ 8 h 311"/>
                  <a:gd name="T10" fmla="*/ 434 w 447"/>
                  <a:gd name="T11" fmla="*/ 74 h 311"/>
                  <a:gd name="T12" fmla="*/ 326 w 447"/>
                  <a:gd name="T13" fmla="*/ 128 h 311"/>
                  <a:gd name="T14" fmla="*/ 158 w 447"/>
                  <a:gd name="T15" fmla="*/ 206 h 311"/>
                  <a:gd name="T16" fmla="*/ 26 w 447"/>
                  <a:gd name="T17" fmla="*/ 296 h 311"/>
                  <a:gd name="T18" fmla="*/ 8 w 447"/>
                  <a:gd name="T19" fmla="*/ 28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7" h="311">
                    <a:moveTo>
                      <a:pt x="8" y="284"/>
                    </a:moveTo>
                    <a:cubicBezTo>
                      <a:pt x="11" y="276"/>
                      <a:pt x="18" y="275"/>
                      <a:pt x="44" y="248"/>
                    </a:cubicBezTo>
                    <a:cubicBezTo>
                      <a:pt x="70" y="221"/>
                      <a:pt x="124" y="159"/>
                      <a:pt x="164" y="122"/>
                    </a:cubicBezTo>
                    <a:cubicBezTo>
                      <a:pt x="204" y="85"/>
                      <a:pt x="244" y="45"/>
                      <a:pt x="284" y="26"/>
                    </a:cubicBezTo>
                    <a:cubicBezTo>
                      <a:pt x="324" y="7"/>
                      <a:pt x="379" y="0"/>
                      <a:pt x="404" y="8"/>
                    </a:cubicBezTo>
                    <a:cubicBezTo>
                      <a:pt x="429" y="16"/>
                      <a:pt x="447" y="54"/>
                      <a:pt x="434" y="74"/>
                    </a:cubicBezTo>
                    <a:cubicBezTo>
                      <a:pt x="421" y="94"/>
                      <a:pt x="372" y="106"/>
                      <a:pt x="326" y="128"/>
                    </a:cubicBezTo>
                    <a:cubicBezTo>
                      <a:pt x="280" y="150"/>
                      <a:pt x="208" y="178"/>
                      <a:pt x="158" y="206"/>
                    </a:cubicBezTo>
                    <a:cubicBezTo>
                      <a:pt x="108" y="234"/>
                      <a:pt x="52" y="281"/>
                      <a:pt x="26" y="296"/>
                    </a:cubicBezTo>
                    <a:cubicBezTo>
                      <a:pt x="0" y="311"/>
                      <a:pt x="5" y="292"/>
                      <a:pt x="8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Oval 20"/>
              <p:cNvSpPr>
                <a:spLocks noChangeArrowheads="1"/>
              </p:cNvSpPr>
              <p:nvPr/>
            </p:nvSpPr>
            <p:spPr bwMode="auto">
              <a:xfrm>
                <a:off x="2709" y="7444"/>
                <a:ext cx="108" cy="10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696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compensateur est une petite surface placée à l'arrière d'une gouverne et qui sert 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compenser les erreurs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pilotage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compenser les variations de pression dues aux changements d'altitude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l'avion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compenser les efforts que le pilote doit effectuer sur 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commandes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réponses a,  b et c  sont correctes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compensateur est une petite surface placée à l'arrière d'une gouverne et qui sert 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compenser les erreurs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pilotage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compenser les variations de pression dues aux changements d'altitude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l'avion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compenser les efforts que le pilote doit effectuer sur les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commandes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réponses a,  b et c  sont correctes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3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winglets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servent 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augmenter la stabilité d'un 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diminuer la traînée due aux tourbillons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marginaux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permettent d'augmenter la portance d'une aile en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permettent d'augmenter la portance d'une aile en approche avant l'atterrissage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winglets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servent 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augmenter la stabilité d'un 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diminuer la traînée due aux tourbillons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marginaux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permettent d'augmenter la portance d'une aile en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permettent d'augmenter la portance d'une aile en approche avant l'atterrissage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20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SERVITUDES ET CIRCUITS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éléments suivants, un seul ne concerne pas le circuit carburant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pompe électrique de gavage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carburateur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réservoirs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l’alternateur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éléments suivants, un seul ne concerne pas le circuit carburant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pompe électrique de gavage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carburateur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réservoirs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l’alternateur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583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À bord des avions légers, on rencontre souvent une alimentation électrique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220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50 Hz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À bord des avions légers, on rencontre souvent une alimentation électrique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220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110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GB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50 Hz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CELLULE (structures)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connaître la vitesse d’un aéronef, une antenne anémométrique permet la prise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pression totale et la 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statique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dynamique et la 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statique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pression totale et la 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d'impact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uniquement la pression statique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connaître la vitesse d’un aéronef, une antenne anémométrique permet la prise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pression totale et la pression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statique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pression dynamique et la 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statique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pression totale et la pression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d'impact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uniquement la pression statique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5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HELICE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montée à vitesse constante, l’avance par tour d’une hélice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égale au pas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théorique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plus petite que le pas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théorique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plus grande que le pas théorique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indépendant du pas théorique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montée à vitesse constante, l’avance par tour d’une hélice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égale au pas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théorique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plus petite que le pas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théorique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plus grande que le pas théorique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indépendant du pas théorique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3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rendement d'une hélice est défini par le rapport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Puissance utile / Puissance absorbée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Puissance absorbée / Puissanc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utile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Traction / Puissance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Puissance / Traction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rendement d'une hélice est défini par le rapport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Puissance utile / Puissance absorbée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Puissance absorbée / Puissanc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utile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Traction / Puissance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Puissance / Traction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94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L’angle de calage d'une hélice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l'angle formé entre les pales (180° pour une bipale, 120° pour une tripale, etc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.......)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l'angle formé par la corde de profil de la pale à un endroit donné et le plan de rotation de l'hélice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diamètre de l'hélice multiplié par le coefficient de plénitude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l’angle formé par la verticale et une des pales de l’hélice lorsque le moteur est arrêté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L’angle de calage d'une hélice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l'angle formé entre les pales (180° pour une bipale, 120° pour une tripale, etc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.......)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l'angle formé par la corde de profil de la pale à un endroit donné et le plan de rotation de l'hélice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diamètre de l'hélice multiplié par le coefficient de plénitude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l’angle formé par la verticale et une des pales de l’hélice lorsque le moteur est arrêté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cône d'hélice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améliore l'écoulement de l'air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favorise le refroidissement du moteur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évite le souffle hélicoïdal autour du fuselage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affirmations "a" et "b"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Karman 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célèbre appareil de compétition utilisé dans les courses de vitesse aux USA (courses de pylônes).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carénage d'emplanture optimisant l'écoulement de l'air.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chariot de déplacement d'aéronef lourd sur les aires de parking des aéroports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dirigeable gonflé au sulfure d'hydrogène.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9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cône d'hélice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améliore l'écoulement de l'air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favorise le refroidissement du moteur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évite le souffle hélicoïdal autour du fuselage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affirmations "a" et "b" sont exactes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1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MOTEURS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6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 moteur à explosion, l’ensemble bielle-vilebrequin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sert à limiter la course du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cylindre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transmet le mouvement des soupapes aux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bielles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transmet le mouvement alternatif des pistons aux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cylindres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transforme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mouvement alternatif des pistons en mouvement de rotation du </a:t>
            </a:r>
            <a:r>
              <a:rPr lang="fr-FR" sz="3200" dirty="0" err="1">
                <a:latin typeface="Times New Roman" pitchFamily="18" charset="0"/>
                <a:cs typeface="Times New Roman" pitchFamily="18" charset="0"/>
              </a:rPr>
              <a:t>villebrequin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 moteur à explosion, l’ensemble bielle-vilebrequin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sert à limiter la course du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cylindre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transmet le mouvement des soupapes aux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bielles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transmet le mouvement alternatif des pistons aux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cylindres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transforme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mouvement alternatif des pistons en mouvement de rotation du </a:t>
            </a:r>
            <a:r>
              <a:rPr lang="fr-FR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villebrequin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Un moteur refroidi par air risque de chauffer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b="1" dirty="0"/>
              <a:t>1) au cours d’un roulage ou d’une attente au sol </a:t>
            </a:r>
            <a:r>
              <a:rPr lang="fr-FR" sz="2200" b="1" dirty="0" smtClean="0"/>
              <a:t>prolongés</a:t>
            </a:r>
            <a:br>
              <a:rPr lang="fr-FR" sz="2200" b="1" dirty="0" smtClean="0"/>
            </a:br>
            <a:r>
              <a:rPr lang="fr-FR" sz="2200" b="1" dirty="0"/>
              <a:t>2) par condition </a:t>
            </a:r>
            <a:r>
              <a:rPr lang="fr-FR" sz="2200" b="1" dirty="0" smtClean="0"/>
              <a:t>givrante</a:t>
            </a:r>
            <a:br>
              <a:rPr lang="fr-FR" sz="2200" b="1" dirty="0" smtClean="0"/>
            </a:br>
            <a:r>
              <a:rPr lang="fr-FR" sz="2200" b="1" dirty="0"/>
              <a:t>3) lors d’une montée </a:t>
            </a:r>
            <a:r>
              <a:rPr lang="fr-FR" sz="2200" b="1" dirty="0" smtClean="0"/>
              <a:t>prolongée</a:t>
            </a:r>
            <a:br>
              <a:rPr lang="fr-FR" sz="2200" b="1" dirty="0" smtClean="0"/>
            </a:br>
            <a:r>
              <a:rPr lang="fr-FR" sz="2200" b="1" dirty="0"/>
              <a:t>4) au cours d’un vol à haute </a:t>
            </a:r>
            <a:r>
              <a:rPr lang="fr-FR" sz="2200" b="1" dirty="0" smtClean="0"/>
              <a:t>altitude</a:t>
            </a:r>
            <a:br>
              <a:rPr lang="fr-FR" sz="2200" b="1" dirty="0" smtClean="0"/>
            </a:br>
            <a:r>
              <a:rPr lang="fr-FR" sz="2000" b="1" dirty="0"/>
              <a:t> Choisir la combinaison la plus complète :</a:t>
            </a:r>
            <a:r>
              <a:rPr lang="fr-FR" sz="2200" dirty="0"/>
              <a:t/>
            </a:r>
            <a:br>
              <a:rPr lang="fr-FR" sz="2200" dirty="0"/>
            </a:b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3140968"/>
            <a:ext cx="6995120" cy="276917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 et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 et 3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 et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3 et 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Un moteur refroidi par air risque de chauffer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200" b="1" dirty="0"/>
              <a:t>1) au cours d’un roulage ou d’une attente au sol </a:t>
            </a:r>
            <a:r>
              <a:rPr lang="fr-FR" sz="2200" b="1" dirty="0" smtClean="0"/>
              <a:t>prolongés</a:t>
            </a:r>
            <a:br>
              <a:rPr lang="fr-FR" sz="2200" b="1" dirty="0" smtClean="0"/>
            </a:br>
            <a:r>
              <a:rPr lang="fr-FR" sz="2200" b="1" dirty="0"/>
              <a:t>2) par condition </a:t>
            </a:r>
            <a:r>
              <a:rPr lang="fr-FR" sz="2200" b="1" dirty="0" smtClean="0"/>
              <a:t>givrante</a:t>
            </a:r>
            <a:br>
              <a:rPr lang="fr-FR" sz="2200" b="1" dirty="0" smtClean="0"/>
            </a:br>
            <a:r>
              <a:rPr lang="fr-FR" sz="2200" b="1" dirty="0"/>
              <a:t>3) lors d’une montée </a:t>
            </a:r>
            <a:r>
              <a:rPr lang="fr-FR" sz="2200" b="1" dirty="0" smtClean="0"/>
              <a:t>prolongée</a:t>
            </a:r>
            <a:br>
              <a:rPr lang="fr-FR" sz="2200" b="1" dirty="0" smtClean="0"/>
            </a:br>
            <a:r>
              <a:rPr lang="fr-FR" sz="2200" b="1" dirty="0"/>
              <a:t>4) au cours d’un vol à haute </a:t>
            </a:r>
            <a:r>
              <a:rPr lang="fr-FR" sz="2200" b="1" dirty="0" smtClean="0"/>
              <a:t>altitude</a:t>
            </a:r>
            <a:br>
              <a:rPr lang="fr-FR" sz="2200" b="1" dirty="0" smtClean="0"/>
            </a:br>
            <a:r>
              <a:rPr lang="fr-FR" sz="2000" b="1" dirty="0"/>
              <a:t> Choisir la combinaison la plus complète :</a:t>
            </a:r>
            <a:r>
              <a:rPr lang="fr-FR" sz="2200" dirty="0"/>
              <a:t/>
            </a:r>
            <a:br>
              <a:rPr lang="fr-FR" sz="2200" dirty="0"/>
            </a:b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3140968"/>
            <a:ext cx="6995120" cy="276917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 et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 et 3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et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3 et 4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0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Durant un cycle de fonctionnement d’un moteur à piston, le seul temps qui produit de l’énergie mécanique utile pour la propulsion est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l’admission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compression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l’échappement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combustion-détente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300" b="1" dirty="0">
                <a:latin typeface="Times New Roman" pitchFamily="18" charset="0"/>
                <a:cs typeface="Times New Roman" pitchFamily="18" charset="0"/>
              </a:rPr>
              <a:t>Durant un cycle de fonctionnement d’un moteur à piston, le seul temps qui produit de l’énergie mécanique utile pour la propulsion est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l’admission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compression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l’échappement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combustion-détente</a:t>
            </a:r>
            <a:endParaRPr lang="fr-FR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5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INSTRUMENTS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L'horizon artificiel représenté ci-dessous indique que l'avion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incliné: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5194920" cy="392129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gauche avec une assiette à cabrer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gauche avec une assiette à piquer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droite avec une assiette à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cabrer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droite avec une assiette à piquer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21895" y="2708920"/>
            <a:ext cx="2201889" cy="2136180"/>
            <a:chOff x="5760" y="11172"/>
            <a:chExt cx="1890" cy="188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5760" y="11172"/>
              <a:ext cx="1890" cy="1884"/>
            </a:xfrm>
            <a:prstGeom prst="octagon">
              <a:avLst>
                <a:gd name="adj" fmla="val 11375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958" y="11382"/>
              <a:ext cx="1488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5826" y="11274"/>
              <a:ext cx="1740" cy="1662"/>
            </a:xfrm>
            <a:custGeom>
              <a:avLst/>
              <a:gdLst>
                <a:gd name="G0" fmla="+- 2174 0 0"/>
                <a:gd name="G1" fmla="+- 21600 0 2174"/>
                <a:gd name="G2" fmla="+- 21600 0 217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74" y="10800"/>
                  </a:moveTo>
                  <a:cubicBezTo>
                    <a:pt x="2174" y="15564"/>
                    <a:pt x="6036" y="19426"/>
                    <a:pt x="10800" y="19426"/>
                  </a:cubicBezTo>
                  <a:cubicBezTo>
                    <a:pt x="15564" y="19426"/>
                    <a:pt x="19426" y="15564"/>
                    <a:pt x="19426" y="10800"/>
                  </a:cubicBezTo>
                  <a:cubicBezTo>
                    <a:pt x="19426" y="6036"/>
                    <a:pt x="15564" y="2174"/>
                    <a:pt x="10800" y="2174"/>
                  </a:cubicBezTo>
                  <a:cubicBezTo>
                    <a:pt x="6036" y="2174"/>
                    <a:pt x="2174" y="6036"/>
                    <a:pt x="2174" y="1080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 rot="533903">
              <a:off x="6138" y="11730"/>
              <a:ext cx="1104" cy="756"/>
              <a:chOff x="6138" y="11730"/>
              <a:chExt cx="1104" cy="756"/>
            </a:xfrm>
          </p:grpSpPr>
          <p:grpSp>
            <p:nvGrpSpPr>
              <p:cNvPr id="28" name="Group 7"/>
              <p:cNvGrpSpPr>
                <a:grpSpLocks/>
              </p:cNvGrpSpPr>
              <p:nvPr/>
            </p:nvGrpSpPr>
            <p:grpSpPr bwMode="auto">
              <a:xfrm>
                <a:off x="6138" y="11730"/>
                <a:ext cx="1104" cy="756"/>
                <a:chOff x="6138" y="11730"/>
                <a:chExt cx="1104" cy="756"/>
              </a:xfrm>
            </p:grpSpPr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6138" y="11730"/>
                  <a:ext cx="1104" cy="51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Rectangle 9"/>
                <p:cNvSpPr>
                  <a:spLocks noChangeArrowheads="1"/>
                </p:cNvSpPr>
                <p:nvPr/>
              </p:nvSpPr>
              <p:spPr bwMode="auto">
                <a:xfrm>
                  <a:off x="6138" y="12246"/>
                  <a:ext cx="1104" cy="2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6438" y="11844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6444" y="11970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6438" y="12108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6576" y="11916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6570" y="12036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6564" y="12174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6432" y="12348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6576" y="12414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832" y="11274"/>
              <a:ext cx="1734" cy="852"/>
              <a:chOff x="5832" y="11274"/>
              <a:chExt cx="1734" cy="852"/>
            </a:xfrm>
          </p:grpSpPr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6672" y="11274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 rot="-5400000">
                <a:off x="5880" y="12012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 rot="-5400000">
                <a:off x="7452" y="12006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6192" y="11286"/>
                <a:ext cx="354" cy="288"/>
                <a:chOff x="6192" y="11286"/>
                <a:chExt cx="354" cy="288"/>
              </a:xfrm>
            </p:grpSpPr>
            <p:sp>
              <p:nvSpPr>
                <p:cNvPr id="25" name="Line 23"/>
                <p:cNvSpPr>
                  <a:spLocks noChangeShapeType="1"/>
                </p:cNvSpPr>
                <p:nvPr/>
              </p:nvSpPr>
              <p:spPr bwMode="auto">
                <a:xfrm>
                  <a:off x="6492" y="11286"/>
                  <a:ext cx="54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24"/>
                <p:cNvSpPr>
                  <a:spLocks noChangeShapeType="1"/>
                </p:cNvSpPr>
                <p:nvPr/>
              </p:nvSpPr>
              <p:spPr bwMode="auto">
                <a:xfrm>
                  <a:off x="6330" y="11358"/>
                  <a:ext cx="66" cy="1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6192" y="11448"/>
                  <a:ext cx="84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1" name="Group 26"/>
              <p:cNvGrpSpPr>
                <a:grpSpLocks/>
              </p:cNvGrpSpPr>
              <p:nvPr/>
            </p:nvGrpSpPr>
            <p:grpSpPr bwMode="auto">
              <a:xfrm flipH="1">
                <a:off x="6906" y="11298"/>
                <a:ext cx="354" cy="288"/>
                <a:chOff x="6192" y="11286"/>
                <a:chExt cx="354" cy="288"/>
              </a:xfrm>
            </p:grpSpPr>
            <p:sp>
              <p:nvSpPr>
                <p:cNvPr id="22" name="Line 27"/>
                <p:cNvSpPr>
                  <a:spLocks noChangeShapeType="1"/>
                </p:cNvSpPr>
                <p:nvPr/>
              </p:nvSpPr>
              <p:spPr bwMode="auto">
                <a:xfrm>
                  <a:off x="6492" y="11286"/>
                  <a:ext cx="54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6330" y="11358"/>
                  <a:ext cx="66" cy="1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6192" y="11448"/>
                  <a:ext cx="84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6096" y="12090"/>
              <a:ext cx="1182" cy="120"/>
              <a:chOff x="6096" y="12090"/>
              <a:chExt cx="1182" cy="120"/>
            </a:xfrm>
          </p:grpSpPr>
          <p:sp>
            <p:nvSpPr>
              <p:cNvPr id="15" name="Freeform 31"/>
              <p:cNvSpPr>
                <a:spLocks/>
              </p:cNvSpPr>
              <p:nvPr/>
            </p:nvSpPr>
            <p:spPr bwMode="auto">
              <a:xfrm>
                <a:off x="6096" y="12102"/>
                <a:ext cx="510" cy="108"/>
              </a:xfrm>
              <a:custGeom>
                <a:avLst/>
                <a:gdLst>
                  <a:gd name="T0" fmla="*/ 0 w 588"/>
                  <a:gd name="T1" fmla="*/ 0 h 108"/>
                  <a:gd name="T2" fmla="*/ 588 w 588"/>
                  <a:gd name="T3" fmla="*/ 0 h 108"/>
                  <a:gd name="T4" fmla="*/ 588 w 588"/>
                  <a:gd name="T5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8" h="108">
                    <a:moveTo>
                      <a:pt x="0" y="0"/>
                    </a:moveTo>
                    <a:lnTo>
                      <a:pt x="588" y="0"/>
                    </a:lnTo>
                    <a:lnTo>
                      <a:pt x="588" y="108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32"/>
              <p:cNvSpPr>
                <a:spLocks/>
              </p:cNvSpPr>
              <p:nvPr/>
            </p:nvSpPr>
            <p:spPr bwMode="auto">
              <a:xfrm flipH="1">
                <a:off x="6768" y="12090"/>
                <a:ext cx="510" cy="108"/>
              </a:xfrm>
              <a:custGeom>
                <a:avLst/>
                <a:gdLst>
                  <a:gd name="T0" fmla="*/ 0 w 588"/>
                  <a:gd name="T1" fmla="*/ 0 h 108"/>
                  <a:gd name="T2" fmla="*/ 588 w 588"/>
                  <a:gd name="T3" fmla="*/ 0 h 108"/>
                  <a:gd name="T4" fmla="*/ 588 w 588"/>
                  <a:gd name="T5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8" h="108">
                    <a:moveTo>
                      <a:pt x="0" y="0"/>
                    </a:moveTo>
                    <a:lnTo>
                      <a:pt x="588" y="0"/>
                    </a:lnTo>
                    <a:lnTo>
                      <a:pt x="588" y="108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7308" y="12714"/>
              <a:ext cx="258" cy="2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5910" y="11346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5916" y="12804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7344" y="11346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Karman est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célèbre appareil de compétition utilisé dans les courses de vitesse aux USA (courses de pylônes).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carénage d'emplanture optimisant l'écoulement de l'air.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chariot de déplacement d'aéronef lourd sur les aires de parking des aéroports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dirigeable gonflé au sulfure d'hydrogène.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9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L'horizon artificiel représenté ci-dessous indique que l'avion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incliné: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5194920" cy="3921299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gauche avec une assiette à cabrer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gauche avec une assiette à piquer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droite avec une assiette à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cabrer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à droite avec une assiette à piquer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121895" y="2708920"/>
            <a:ext cx="2201889" cy="2136180"/>
            <a:chOff x="5760" y="11172"/>
            <a:chExt cx="1890" cy="188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5760" y="11172"/>
              <a:ext cx="1890" cy="1884"/>
            </a:xfrm>
            <a:prstGeom prst="octagon">
              <a:avLst>
                <a:gd name="adj" fmla="val 11375"/>
              </a:avLst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5958" y="11382"/>
              <a:ext cx="1488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5826" y="11274"/>
              <a:ext cx="1740" cy="1662"/>
            </a:xfrm>
            <a:custGeom>
              <a:avLst/>
              <a:gdLst>
                <a:gd name="G0" fmla="+- 2174 0 0"/>
                <a:gd name="G1" fmla="+- 21600 0 2174"/>
                <a:gd name="G2" fmla="+- 21600 0 2174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74" y="10800"/>
                  </a:moveTo>
                  <a:cubicBezTo>
                    <a:pt x="2174" y="15564"/>
                    <a:pt x="6036" y="19426"/>
                    <a:pt x="10800" y="19426"/>
                  </a:cubicBezTo>
                  <a:cubicBezTo>
                    <a:pt x="15564" y="19426"/>
                    <a:pt x="19426" y="15564"/>
                    <a:pt x="19426" y="10800"/>
                  </a:cubicBezTo>
                  <a:cubicBezTo>
                    <a:pt x="19426" y="6036"/>
                    <a:pt x="15564" y="2174"/>
                    <a:pt x="10800" y="2174"/>
                  </a:cubicBezTo>
                  <a:cubicBezTo>
                    <a:pt x="6036" y="2174"/>
                    <a:pt x="2174" y="6036"/>
                    <a:pt x="2174" y="1080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 rot="533903">
              <a:off x="6138" y="11730"/>
              <a:ext cx="1104" cy="756"/>
              <a:chOff x="6138" y="11730"/>
              <a:chExt cx="1104" cy="756"/>
            </a:xfrm>
          </p:grpSpPr>
          <p:grpSp>
            <p:nvGrpSpPr>
              <p:cNvPr id="28" name="Group 7"/>
              <p:cNvGrpSpPr>
                <a:grpSpLocks/>
              </p:cNvGrpSpPr>
              <p:nvPr/>
            </p:nvGrpSpPr>
            <p:grpSpPr bwMode="auto">
              <a:xfrm>
                <a:off x="6138" y="11730"/>
                <a:ext cx="1104" cy="756"/>
                <a:chOff x="6138" y="11730"/>
                <a:chExt cx="1104" cy="756"/>
              </a:xfrm>
            </p:grpSpPr>
            <p:sp>
              <p:nvSpPr>
                <p:cNvPr id="37" name="Rectangle 8"/>
                <p:cNvSpPr>
                  <a:spLocks noChangeArrowheads="1"/>
                </p:cNvSpPr>
                <p:nvPr/>
              </p:nvSpPr>
              <p:spPr bwMode="auto">
                <a:xfrm>
                  <a:off x="6138" y="11730"/>
                  <a:ext cx="1104" cy="51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" name="Rectangle 9"/>
                <p:cNvSpPr>
                  <a:spLocks noChangeArrowheads="1"/>
                </p:cNvSpPr>
                <p:nvPr/>
              </p:nvSpPr>
              <p:spPr bwMode="auto">
                <a:xfrm>
                  <a:off x="6138" y="12246"/>
                  <a:ext cx="1104" cy="240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6438" y="11844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>
                <a:off x="6444" y="11970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Line 12"/>
              <p:cNvSpPr>
                <a:spLocks noChangeShapeType="1"/>
              </p:cNvSpPr>
              <p:nvPr/>
            </p:nvSpPr>
            <p:spPr bwMode="auto">
              <a:xfrm>
                <a:off x="6438" y="12108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Line 13"/>
              <p:cNvSpPr>
                <a:spLocks noChangeShapeType="1"/>
              </p:cNvSpPr>
              <p:nvPr/>
            </p:nvSpPr>
            <p:spPr bwMode="auto">
              <a:xfrm>
                <a:off x="6576" y="11916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Line 14"/>
              <p:cNvSpPr>
                <a:spLocks noChangeShapeType="1"/>
              </p:cNvSpPr>
              <p:nvPr/>
            </p:nvSpPr>
            <p:spPr bwMode="auto">
              <a:xfrm>
                <a:off x="6570" y="12036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Line 15"/>
              <p:cNvSpPr>
                <a:spLocks noChangeShapeType="1"/>
              </p:cNvSpPr>
              <p:nvPr/>
            </p:nvSpPr>
            <p:spPr bwMode="auto">
              <a:xfrm>
                <a:off x="6564" y="12174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6432" y="12348"/>
                <a:ext cx="5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6576" y="12414"/>
                <a:ext cx="22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832" y="11274"/>
              <a:ext cx="1734" cy="852"/>
              <a:chOff x="5832" y="11274"/>
              <a:chExt cx="1734" cy="852"/>
            </a:xfrm>
          </p:grpSpPr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6672" y="11274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 rot="-5400000">
                <a:off x="5880" y="12012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 rot="-5400000">
                <a:off x="7452" y="12006"/>
                <a:ext cx="6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0" name="Group 22"/>
              <p:cNvGrpSpPr>
                <a:grpSpLocks/>
              </p:cNvGrpSpPr>
              <p:nvPr/>
            </p:nvGrpSpPr>
            <p:grpSpPr bwMode="auto">
              <a:xfrm>
                <a:off x="6192" y="11286"/>
                <a:ext cx="354" cy="288"/>
                <a:chOff x="6192" y="11286"/>
                <a:chExt cx="354" cy="288"/>
              </a:xfrm>
            </p:grpSpPr>
            <p:sp>
              <p:nvSpPr>
                <p:cNvPr id="25" name="Line 23"/>
                <p:cNvSpPr>
                  <a:spLocks noChangeShapeType="1"/>
                </p:cNvSpPr>
                <p:nvPr/>
              </p:nvSpPr>
              <p:spPr bwMode="auto">
                <a:xfrm>
                  <a:off x="6492" y="11286"/>
                  <a:ext cx="54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" name="Line 24"/>
                <p:cNvSpPr>
                  <a:spLocks noChangeShapeType="1"/>
                </p:cNvSpPr>
                <p:nvPr/>
              </p:nvSpPr>
              <p:spPr bwMode="auto">
                <a:xfrm>
                  <a:off x="6330" y="11358"/>
                  <a:ext cx="66" cy="1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7" name="Line 25"/>
                <p:cNvSpPr>
                  <a:spLocks noChangeShapeType="1"/>
                </p:cNvSpPr>
                <p:nvPr/>
              </p:nvSpPr>
              <p:spPr bwMode="auto">
                <a:xfrm>
                  <a:off x="6192" y="11448"/>
                  <a:ext cx="84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1" name="Group 26"/>
              <p:cNvGrpSpPr>
                <a:grpSpLocks/>
              </p:cNvGrpSpPr>
              <p:nvPr/>
            </p:nvGrpSpPr>
            <p:grpSpPr bwMode="auto">
              <a:xfrm flipH="1">
                <a:off x="6906" y="11298"/>
                <a:ext cx="354" cy="288"/>
                <a:chOff x="6192" y="11286"/>
                <a:chExt cx="354" cy="288"/>
              </a:xfrm>
            </p:grpSpPr>
            <p:sp>
              <p:nvSpPr>
                <p:cNvPr id="22" name="Line 27"/>
                <p:cNvSpPr>
                  <a:spLocks noChangeShapeType="1"/>
                </p:cNvSpPr>
                <p:nvPr/>
              </p:nvSpPr>
              <p:spPr bwMode="auto">
                <a:xfrm>
                  <a:off x="6492" y="11286"/>
                  <a:ext cx="54" cy="1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3" name="Line 28"/>
                <p:cNvSpPr>
                  <a:spLocks noChangeShapeType="1"/>
                </p:cNvSpPr>
                <p:nvPr/>
              </p:nvSpPr>
              <p:spPr bwMode="auto">
                <a:xfrm>
                  <a:off x="6330" y="11358"/>
                  <a:ext cx="66" cy="15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4" name="Line 29"/>
                <p:cNvSpPr>
                  <a:spLocks noChangeShapeType="1"/>
                </p:cNvSpPr>
                <p:nvPr/>
              </p:nvSpPr>
              <p:spPr bwMode="auto">
                <a:xfrm>
                  <a:off x="6192" y="11448"/>
                  <a:ext cx="84" cy="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6096" y="12090"/>
              <a:ext cx="1182" cy="120"/>
              <a:chOff x="6096" y="12090"/>
              <a:chExt cx="1182" cy="120"/>
            </a:xfrm>
          </p:grpSpPr>
          <p:sp>
            <p:nvSpPr>
              <p:cNvPr id="15" name="Freeform 31"/>
              <p:cNvSpPr>
                <a:spLocks/>
              </p:cNvSpPr>
              <p:nvPr/>
            </p:nvSpPr>
            <p:spPr bwMode="auto">
              <a:xfrm>
                <a:off x="6096" y="12102"/>
                <a:ext cx="510" cy="108"/>
              </a:xfrm>
              <a:custGeom>
                <a:avLst/>
                <a:gdLst>
                  <a:gd name="T0" fmla="*/ 0 w 588"/>
                  <a:gd name="T1" fmla="*/ 0 h 108"/>
                  <a:gd name="T2" fmla="*/ 588 w 588"/>
                  <a:gd name="T3" fmla="*/ 0 h 108"/>
                  <a:gd name="T4" fmla="*/ 588 w 588"/>
                  <a:gd name="T5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8" h="108">
                    <a:moveTo>
                      <a:pt x="0" y="0"/>
                    </a:moveTo>
                    <a:lnTo>
                      <a:pt x="588" y="0"/>
                    </a:lnTo>
                    <a:lnTo>
                      <a:pt x="588" y="108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32"/>
              <p:cNvSpPr>
                <a:spLocks/>
              </p:cNvSpPr>
              <p:nvPr/>
            </p:nvSpPr>
            <p:spPr bwMode="auto">
              <a:xfrm flipH="1">
                <a:off x="6768" y="12090"/>
                <a:ext cx="510" cy="108"/>
              </a:xfrm>
              <a:custGeom>
                <a:avLst/>
                <a:gdLst>
                  <a:gd name="T0" fmla="*/ 0 w 588"/>
                  <a:gd name="T1" fmla="*/ 0 h 108"/>
                  <a:gd name="T2" fmla="*/ 588 w 588"/>
                  <a:gd name="T3" fmla="*/ 0 h 108"/>
                  <a:gd name="T4" fmla="*/ 588 w 588"/>
                  <a:gd name="T5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8" h="108">
                    <a:moveTo>
                      <a:pt x="0" y="0"/>
                    </a:moveTo>
                    <a:lnTo>
                      <a:pt x="588" y="0"/>
                    </a:lnTo>
                    <a:lnTo>
                      <a:pt x="588" y="108"/>
                    </a:lnTo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7308" y="12714"/>
              <a:ext cx="258" cy="2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5910" y="11346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5916" y="12804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7344" y="11346"/>
              <a:ext cx="108" cy="1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678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L'indicateur de virage indique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sens du virage et l’inclinaison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l’avion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sens et le taux de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sens du virage et le facteur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charge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uniquement le sens du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L'indicateur de virage indique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sens du virage et l’inclinaison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l’avion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sens et le taux de virage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sens du virage et le facteur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charge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uniquement le sens du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5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Quel instrument de bord n’utilise pas de gyroscope pour son fonctionnement ?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indicateur de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horizon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artificiel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conservateur de cap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compas magnétique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Quel instrument de bord n’utilise pas de gyroscope pour son fonctionnement ?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indicateur de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horizon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artificiel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conservateur de cap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compas magnétique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95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déviation est une erreur instrumentale concernant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conservateur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cap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compas magnétique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l'indicateur de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tachymètre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déviation est une erreur instrumentale concernant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conservateur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cap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compas magnétique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l'indicateur de virage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tachymètre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144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spoilers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sont des limiteurs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traînée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sont des réducteurs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portance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sont toujours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automatiques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servent qu'au sol pour ralentir l'avion afin de ne pas faire chauffer les freins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spoilers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sont des limiteurs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traînée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sont des réducteurs de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portance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sont toujours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automatiques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ne servent qu'au sol pour ralentir l'avion afin de ne pas faire chauffer les freins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1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éléments ci-après, lequel n’est pas un constituant de la cellule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fuselage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empennages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l’aile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l’avionique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Parmi les éléments ci-après, lequel n’est pas un constituant de la cellule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fuselage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empennages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l’aile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l’avionique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L’angle d’incidence de l’aile est l’angle compris entre: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555496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Quelle est la description correcte pour l'avion représenté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aile médiane à dièdre positif et empennage en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aile basse cantilever à dièdre positif et empennage cruciforme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aile médiane à flèche positive et empennage papillon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222533" y="3789040"/>
            <a:ext cx="2486025" cy="581025"/>
            <a:chOff x="825" y="7654"/>
            <a:chExt cx="3915" cy="91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1" y="7654"/>
              <a:ext cx="760" cy="378"/>
              <a:chOff x="1456" y="7654"/>
              <a:chExt cx="760" cy="378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1887" y="7654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684" y="7894"/>
                <a:ext cx="62" cy="138"/>
              </a:xfrm>
              <a:custGeom>
                <a:avLst/>
                <a:gdLst>
                  <a:gd name="T0" fmla="*/ 0 w 62"/>
                  <a:gd name="T1" fmla="*/ 138 h 138"/>
                  <a:gd name="T2" fmla="*/ 62 w 62"/>
                  <a:gd name="T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2" h="138">
                    <a:moveTo>
                      <a:pt x="0" y="138"/>
                    </a:moveTo>
                    <a:lnTo>
                      <a:pt x="6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1745" y="7893"/>
                <a:ext cx="190" cy="1"/>
              </a:xfrm>
              <a:custGeom>
                <a:avLst/>
                <a:gdLst>
                  <a:gd name="T0" fmla="*/ 0 w 190"/>
                  <a:gd name="T1" fmla="*/ 0 h 1"/>
                  <a:gd name="T2" fmla="*/ 190 w 190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0" h="1">
                    <a:moveTo>
                      <a:pt x="0" y="0"/>
                    </a:moveTo>
                    <a:lnTo>
                      <a:pt x="190" y="1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921" y="7888"/>
                <a:ext cx="82" cy="139"/>
              </a:xfrm>
              <a:custGeom>
                <a:avLst/>
                <a:gdLst>
                  <a:gd name="T0" fmla="*/ 0 w 81"/>
                  <a:gd name="T1" fmla="*/ 0 h 138"/>
                  <a:gd name="T2" fmla="*/ 81 w 81"/>
                  <a:gd name="T3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1" h="138">
                    <a:moveTo>
                      <a:pt x="0" y="0"/>
                    </a:moveTo>
                    <a:lnTo>
                      <a:pt x="81" y="13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1817" y="7672"/>
                <a:ext cx="3" cy="209"/>
              </a:xfrm>
              <a:custGeom>
                <a:avLst/>
                <a:gdLst>
                  <a:gd name="T0" fmla="*/ 0 w 4"/>
                  <a:gd name="T1" fmla="*/ 208 h 208"/>
                  <a:gd name="T2" fmla="*/ 4 w 4"/>
                  <a:gd name="T3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" h="208">
                    <a:moveTo>
                      <a:pt x="0" y="208"/>
                    </a:moveTo>
                    <a:lnTo>
                      <a:pt x="4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9"/>
              <p:cNvSpPr>
                <a:spLocks/>
              </p:cNvSpPr>
              <p:nvPr/>
            </p:nvSpPr>
            <p:spPr bwMode="auto">
              <a:xfrm>
                <a:off x="1837" y="7670"/>
                <a:ext cx="12" cy="220"/>
              </a:xfrm>
              <a:custGeom>
                <a:avLst/>
                <a:gdLst>
                  <a:gd name="T0" fmla="*/ 12 w 12"/>
                  <a:gd name="T1" fmla="*/ 220 h 220"/>
                  <a:gd name="T2" fmla="*/ 0 w 12"/>
                  <a:gd name="T3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220">
                    <a:moveTo>
                      <a:pt x="12" y="22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Line 10"/>
              <p:cNvSpPr>
                <a:spLocks noChangeShapeType="1"/>
              </p:cNvSpPr>
              <p:nvPr/>
            </p:nvSpPr>
            <p:spPr bwMode="auto">
              <a:xfrm flipH="1" flipV="1">
                <a:off x="1466" y="7963"/>
                <a:ext cx="230" cy="1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Line 11"/>
              <p:cNvSpPr>
                <a:spLocks noChangeShapeType="1"/>
              </p:cNvSpPr>
              <p:nvPr/>
            </p:nvSpPr>
            <p:spPr bwMode="auto">
              <a:xfrm flipV="1">
                <a:off x="1984" y="7935"/>
                <a:ext cx="222" cy="4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Line 12"/>
              <p:cNvSpPr>
                <a:spLocks noChangeShapeType="1"/>
              </p:cNvSpPr>
              <p:nvPr/>
            </p:nvSpPr>
            <p:spPr bwMode="auto">
              <a:xfrm flipH="1" flipV="1">
                <a:off x="1456" y="7959"/>
                <a:ext cx="231" cy="5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Line 13"/>
              <p:cNvSpPr>
                <a:spLocks noChangeShapeType="1"/>
              </p:cNvSpPr>
              <p:nvPr/>
            </p:nvSpPr>
            <p:spPr bwMode="auto">
              <a:xfrm flipV="1">
                <a:off x="1998" y="7932"/>
                <a:ext cx="218" cy="6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25" y="7972"/>
              <a:ext cx="3915" cy="597"/>
              <a:chOff x="825" y="7190"/>
              <a:chExt cx="3915" cy="597"/>
            </a:xfrm>
          </p:grpSpPr>
          <p:sp>
            <p:nvSpPr>
              <p:cNvPr id="7" name="Oval 15"/>
              <p:cNvSpPr>
                <a:spLocks noChangeArrowheads="1"/>
              </p:cNvSpPr>
              <p:nvPr/>
            </p:nvSpPr>
            <p:spPr bwMode="auto">
              <a:xfrm>
                <a:off x="2499" y="7198"/>
                <a:ext cx="540" cy="58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Freeform 16"/>
              <p:cNvSpPr>
                <a:spLocks/>
              </p:cNvSpPr>
              <p:nvPr/>
            </p:nvSpPr>
            <p:spPr bwMode="auto">
              <a:xfrm>
                <a:off x="825" y="7470"/>
                <a:ext cx="1778" cy="254"/>
              </a:xfrm>
              <a:custGeom>
                <a:avLst/>
                <a:gdLst>
                  <a:gd name="T0" fmla="*/ 1693 w 1778"/>
                  <a:gd name="T1" fmla="*/ 127 h 254"/>
                  <a:gd name="T2" fmla="*/ 0 w 1778"/>
                  <a:gd name="T3" fmla="*/ 0 h 254"/>
                  <a:gd name="T4" fmla="*/ 1778 w 1778"/>
                  <a:gd name="T5" fmla="*/ 254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78" h="254">
                    <a:moveTo>
                      <a:pt x="1693" y="127"/>
                    </a:moveTo>
                    <a:lnTo>
                      <a:pt x="0" y="0"/>
                    </a:lnTo>
                    <a:lnTo>
                      <a:pt x="1778" y="25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Freeform 17"/>
              <p:cNvSpPr>
                <a:spLocks/>
              </p:cNvSpPr>
              <p:nvPr/>
            </p:nvSpPr>
            <p:spPr bwMode="auto">
              <a:xfrm>
                <a:off x="2938" y="7455"/>
                <a:ext cx="1802" cy="269"/>
              </a:xfrm>
              <a:custGeom>
                <a:avLst/>
                <a:gdLst>
                  <a:gd name="T0" fmla="*/ 77 w 1802"/>
                  <a:gd name="T1" fmla="*/ 150 h 269"/>
                  <a:gd name="T2" fmla="*/ 1802 w 1802"/>
                  <a:gd name="T3" fmla="*/ 0 h 269"/>
                  <a:gd name="T4" fmla="*/ 0 w 1802"/>
                  <a:gd name="T5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2" h="269">
                    <a:moveTo>
                      <a:pt x="77" y="150"/>
                    </a:moveTo>
                    <a:lnTo>
                      <a:pt x="1802" y="0"/>
                    </a:lnTo>
                    <a:lnTo>
                      <a:pt x="0" y="269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Freeform 18"/>
              <p:cNvSpPr>
                <a:spLocks/>
              </p:cNvSpPr>
              <p:nvPr/>
            </p:nvSpPr>
            <p:spPr bwMode="auto">
              <a:xfrm>
                <a:off x="2755" y="7190"/>
                <a:ext cx="447" cy="311"/>
              </a:xfrm>
              <a:custGeom>
                <a:avLst/>
                <a:gdLst>
                  <a:gd name="T0" fmla="*/ 8 w 447"/>
                  <a:gd name="T1" fmla="*/ 284 h 311"/>
                  <a:gd name="T2" fmla="*/ 44 w 447"/>
                  <a:gd name="T3" fmla="*/ 248 h 311"/>
                  <a:gd name="T4" fmla="*/ 164 w 447"/>
                  <a:gd name="T5" fmla="*/ 122 h 311"/>
                  <a:gd name="T6" fmla="*/ 284 w 447"/>
                  <a:gd name="T7" fmla="*/ 26 h 311"/>
                  <a:gd name="T8" fmla="*/ 404 w 447"/>
                  <a:gd name="T9" fmla="*/ 8 h 311"/>
                  <a:gd name="T10" fmla="*/ 434 w 447"/>
                  <a:gd name="T11" fmla="*/ 74 h 311"/>
                  <a:gd name="T12" fmla="*/ 326 w 447"/>
                  <a:gd name="T13" fmla="*/ 128 h 311"/>
                  <a:gd name="T14" fmla="*/ 158 w 447"/>
                  <a:gd name="T15" fmla="*/ 206 h 311"/>
                  <a:gd name="T16" fmla="*/ 26 w 447"/>
                  <a:gd name="T17" fmla="*/ 296 h 311"/>
                  <a:gd name="T18" fmla="*/ 8 w 447"/>
                  <a:gd name="T19" fmla="*/ 28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7" h="311">
                    <a:moveTo>
                      <a:pt x="8" y="284"/>
                    </a:moveTo>
                    <a:cubicBezTo>
                      <a:pt x="11" y="276"/>
                      <a:pt x="18" y="275"/>
                      <a:pt x="44" y="248"/>
                    </a:cubicBezTo>
                    <a:cubicBezTo>
                      <a:pt x="70" y="221"/>
                      <a:pt x="124" y="159"/>
                      <a:pt x="164" y="122"/>
                    </a:cubicBezTo>
                    <a:cubicBezTo>
                      <a:pt x="204" y="85"/>
                      <a:pt x="244" y="45"/>
                      <a:pt x="284" y="26"/>
                    </a:cubicBezTo>
                    <a:cubicBezTo>
                      <a:pt x="324" y="7"/>
                      <a:pt x="379" y="0"/>
                      <a:pt x="404" y="8"/>
                    </a:cubicBezTo>
                    <a:cubicBezTo>
                      <a:pt x="429" y="16"/>
                      <a:pt x="447" y="54"/>
                      <a:pt x="434" y="74"/>
                    </a:cubicBezTo>
                    <a:cubicBezTo>
                      <a:pt x="421" y="94"/>
                      <a:pt x="372" y="106"/>
                      <a:pt x="326" y="128"/>
                    </a:cubicBezTo>
                    <a:cubicBezTo>
                      <a:pt x="280" y="150"/>
                      <a:pt x="208" y="178"/>
                      <a:pt x="158" y="206"/>
                    </a:cubicBezTo>
                    <a:cubicBezTo>
                      <a:pt x="108" y="234"/>
                      <a:pt x="52" y="281"/>
                      <a:pt x="26" y="296"/>
                    </a:cubicBezTo>
                    <a:cubicBezTo>
                      <a:pt x="0" y="311"/>
                      <a:pt x="5" y="292"/>
                      <a:pt x="8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19"/>
              <p:cNvSpPr>
                <a:spLocks/>
              </p:cNvSpPr>
              <p:nvPr/>
            </p:nvSpPr>
            <p:spPr bwMode="auto">
              <a:xfrm flipH="1" flipV="1">
                <a:off x="2331" y="7476"/>
                <a:ext cx="447" cy="311"/>
              </a:xfrm>
              <a:custGeom>
                <a:avLst/>
                <a:gdLst>
                  <a:gd name="T0" fmla="*/ 8 w 447"/>
                  <a:gd name="T1" fmla="*/ 284 h 311"/>
                  <a:gd name="T2" fmla="*/ 44 w 447"/>
                  <a:gd name="T3" fmla="*/ 248 h 311"/>
                  <a:gd name="T4" fmla="*/ 164 w 447"/>
                  <a:gd name="T5" fmla="*/ 122 h 311"/>
                  <a:gd name="T6" fmla="*/ 284 w 447"/>
                  <a:gd name="T7" fmla="*/ 26 h 311"/>
                  <a:gd name="T8" fmla="*/ 404 w 447"/>
                  <a:gd name="T9" fmla="*/ 8 h 311"/>
                  <a:gd name="T10" fmla="*/ 434 w 447"/>
                  <a:gd name="T11" fmla="*/ 74 h 311"/>
                  <a:gd name="T12" fmla="*/ 326 w 447"/>
                  <a:gd name="T13" fmla="*/ 128 h 311"/>
                  <a:gd name="T14" fmla="*/ 158 w 447"/>
                  <a:gd name="T15" fmla="*/ 206 h 311"/>
                  <a:gd name="T16" fmla="*/ 26 w 447"/>
                  <a:gd name="T17" fmla="*/ 296 h 311"/>
                  <a:gd name="T18" fmla="*/ 8 w 447"/>
                  <a:gd name="T19" fmla="*/ 28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47" h="311">
                    <a:moveTo>
                      <a:pt x="8" y="284"/>
                    </a:moveTo>
                    <a:cubicBezTo>
                      <a:pt x="11" y="276"/>
                      <a:pt x="18" y="275"/>
                      <a:pt x="44" y="248"/>
                    </a:cubicBezTo>
                    <a:cubicBezTo>
                      <a:pt x="70" y="221"/>
                      <a:pt x="124" y="159"/>
                      <a:pt x="164" y="122"/>
                    </a:cubicBezTo>
                    <a:cubicBezTo>
                      <a:pt x="204" y="85"/>
                      <a:pt x="244" y="45"/>
                      <a:pt x="284" y="26"/>
                    </a:cubicBezTo>
                    <a:cubicBezTo>
                      <a:pt x="324" y="7"/>
                      <a:pt x="379" y="0"/>
                      <a:pt x="404" y="8"/>
                    </a:cubicBezTo>
                    <a:cubicBezTo>
                      <a:pt x="429" y="16"/>
                      <a:pt x="447" y="54"/>
                      <a:pt x="434" y="74"/>
                    </a:cubicBezTo>
                    <a:cubicBezTo>
                      <a:pt x="421" y="94"/>
                      <a:pt x="372" y="106"/>
                      <a:pt x="326" y="128"/>
                    </a:cubicBezTo>
                    <a:cubicBezTo>
                      <a:pt x="280" y="150"/>
                      <a:pt x="208" y="178"/>
                      <a:pt x="158" y="206"/>
                    </a:cubicBezTo>
                    <a:cubicBezTo>
                      <a:pt x="108" y="234"/>
                      <a:pt x="52" y="281"/>
                      <a:pt x="26" y="296"/>
                    </a:cubicBezTo>
                    <a:cubicBezTo>
                      <a:pt x="0" y="311"/>
                      <a:pt x="5" y="292"/>
                      <a:pt x="8" y="2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Oval 20"/>
              <p:cNvSpPr>
                <a:spLocks noChangeArrowheads="1"/>
              </p:cNvSpPr>
              <p:nvPr/>
            </p:nvSpPr>
            <p:spPr bwMode="auto">
              <a:xfrm>
                <a:off x="2709" y="7444"/>
                <a:ext cx="108" cy="10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1785</Words>
  <Application>Microsoft Office PowerPoint</Application>
  <PresentationFormat>Affichage à l'écran (4:3)</PresentationFormat>
  <Paragraphs>211</Paragraphs>
  <Slides>46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BIA 2005 </vt:lpstr>
      <vt:lpstr>CELLULE (structures)</vt:lpstr>
      <vt:lpstr>01/ Un Karman est:</vt:lpstr>
      <vt:lpstr>01/ Un Karman est:</vt:lpstr>
      <vt:lpstr>02/ Les spoilers:</vt:lpstr>
      <vt:lpstr>02/ Les spoilers:</vt:lpstr>
      <vt:lpstr>03/ Parmi les éléments ci-après, lequel n’est pas un constituant de la cellule:</vt:lpstr>
      <vt:lpstr>03/ Parmi les éléments ci-après, lequel n’est pas un constituant de la cellule:</vt:lpstr>
      <vt:lpstr>04/ L’angle d’incidence de l’aile est l’angle compris entre:</vt:lpstr>
      <vt:lpstr>04/ L’angle d’incidence de l’aile est l’angle compris entre:</vt:lpstr>
      <vt:lpstr>05/ Un compensateur est une petite surface placée à l'arrière d'une gouverne et qui sert à :</vt:lpstr>
      <vt:lpstr>05/ Un compensateur est une petite surface placée à l'arrière d'une gouverne et qui sert à :</vt:lpstr>
      <vt:lpstr>06/ Les winglets servent à:</vt:lpstr>
      <vt:lpstr>06/ Les winglets servent à:</vt:lpstr>
      <vt:lpstr>SERVITUDES ET CIRCUITS</vt:lpstr>
      <vt:lpstr>07/ Parmi les éléments suivants, un seul ne concerne pas le circuit carburant :</vt:lpstr>
      <vt:lpstr>07/ Parmi les éléments suivants, un seul ne concerne pas le circuit carburant :</vt:lpstr>
      <vt:lpstr>08/ À bord des avions légers, on rencontre souvent une alimentation électrique en :</vt:lpstr>
      <vt:lpstr>08/ À bord des avions légers, on rencontre souvent une alimentation électrique en :</vt:lpstr>
      <vt:lpstr>09/ Pour connaître la vitesse d’un aéronef, une antenne anémométrique permet la prise de:</vt:lpstr>
      <vt:lpstr>09/ Pour connaître la vitesse d’un aéronef, une antenne anémométrique permet la prise de:</vt:lpstr>
      <vt:lpstr>HELICE</vt:lpstr>
      <vt:lpstr>10/ En montée à vitesse constante, l’avance par tour d’une hélice est :</vt:lpstr>
      <vt:lpstr>10/ En montée à vitesse constante, l’avance par tour d’une hélice est :</vt:lpstr>
      <vt:lpstr>11/ Le rendement d'une hélice est défini par le rapport :</vt:lpstr>
      <vt:lpstr>11/ Le rendement d'une hélice est défini par le rapport :</vt:lpstr>
      <vt:lpstr>12/ L’angle de calage d'une hélice est :</vt:lpstr>
      <vt:lpstr>12/ L’angle de calage d'une hélice est :</vt:lpstr>
      <vt:lpstr>13/ Le cône d'hélice :</vt:lpstr>
      <vt:lpstr>13/ Le cône d'hélice :</vt:lpstr>
      <vt:lpstr>MOTEURS</vt:lpstr>
      <vt:lpstr>14/ Dans un moteur à explosion, l’ensemble bielle-vilebrequin :</vt:lpstr>
      <vt:lpstr>14/ Dans un moteur à explosion, l’ensemble bielle-vilebrequin :</vt:lpstr>
      <vt:lpstr>15/ Un moteur refroidi par air risque de chauffer : 1) au cours d’un roulage ou d’une attente au sol prolongés 2) par condition givrante 3) lors d’une montée prolongée 4) au cours d’un vol à haute altitude  Choisir la combinaison la plus complète : </vt:lpstr>
      <vt:lpstr>15/ Un moteur refroidi par air risque de chauffer : 1) au cours d’un roulage ou d’une attente au sol prolongés 2) par condition givrante 3) lors d’une montée prolongée 4) au cours d’un vol à haute altitude  Choisir la combinaison la plus complète : </vt:lpstr>
      <vt:lpstr>16/ Durant un cycle de fonctionnement d’un moteur à piston, le seul temps qui produit de l’énergie mécanique utile pour la propulsion est :</vt:lpstr>
      <vt:lpstr>16/ Durant un cycle de fonctionnement d’un moteur à piston, le seul temps qui produit de l’énergie mécanique utile pour la propulsion est :</vt:lpstr>
      <vt:lpstr>INSTRUMENTS</vt:lpstr>
      <vt:lpstr>17/ L'horizon artificiel représenté ci-dessous indique que l'avion est incliné:</vt:lpstr>
      <vt:lpstr>17/ L'horizon artificiel représenté ci-dessous indique que l'avion est incliné:</vt:lpstr>
      <vt:lpstr>18/ L'indicateur de virage indique :</vt:lpstr>
      <vt:lpstr>18/ L'indicateur de virage indique :</vt:lpstr>
      <vt:lpstr>19/ Quel instrument de bord n’utilise pas de gyroscope pour son fonctionnement ?</vt:lpstr>
      <vt:lpstr>19/ Quel instrument de bord n’utilise pas de gyroscope pour son fonctionnement ?</vt:lpstr>
      <vt:lpstr>20/ La déviation est une erreur instrumentale concernant :</vt:lpstr>
      <vt:lpstr>20/ La déviation est une erreur instrumentale concernant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42</cp:revision>
  <dcterms:created xsi:type="dcterms:W3CDTF">2012-12-08T20:32:06Z</dcterms:created>
  <dcterms:modified xsi:type="dcterms:W3CDTF">2013-02-04T21:18:25Z</dcterms:modified>
</cp:coreProperties>
</file>