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98" r:id="rId4"/>
    <p:sldId id="259" r:id="rId5"/>
    <p:sldId id="299" r:id="rId6"/>
    <p:sldId id="260" r:id="rId7"/>
    <p:sldId id="300" r:id="rId8"/>
    <p:sldId id="261" r:id="rId9"/>
    <p:sldId id="301" r:id="rId10"/>
    <p:sldId id="266" r:id="rId11"/>
    <p:sldId id="302" r:id="rId12"/>
    <p:sldId id="268" r:id="rId13"/>
    <p:sldId id="303" r:id="rId14"/>
    <p:sldId id="270" r:id="rId15"/>
    <p:sldId id="304" r:id="rId16"/>
    <p:sldId id="272" r:id="rId17"/>
    <p:sldId id="305" r:id="rId18"/>
    <p:sldId id="274" r:id="rId19"/>
    <p:sldId id="306" r:id="rId20"/>
    <p:sldId id="276" r:id="rId21"/>
    <p:sldId id="307" r:id="rId22"/>
    <p:sldId id="278" r:id="rId23"/>
    <p:sldId id="308" r:id="rId24"/>
    <p:sldId id="280" r:id="rId25"/>
    <p:sldId id="318" r:id="rId26"/>
    <p:sldId id="282" r:id="rId27"/>
    <p:sldId id="310" r:id="rId28"/>
    <p:sldId id="284" r:id="rId29"/>
    <p:sldId id="311" r:id="rId30"/>
    <p:sldId id="286" r:id="rId31"/>
    <p:sldId id="312" r:id="rId32"/>
    <p:sldId id="288" r:id="rId33"/>
    <p:sldId id="313" r:id="rId34"/>
    <p:sldId id="290" r:id="rId35"/>
    <p:sldId id="314" r:id="rId36"/>
    <p:sldId id="292" r:id="rId37"/>
    <p:sldId id="315" r:id="rId38"/>
    <p:sldId id="294" r:id="rId39"/>
    <p:sldId id="316" r:id="rId40"/>
    <p:sldId id="296" r:id="rId41"/>
    <p:sldId id="317" r:id="rId4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2" y="-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2225-30A4-41A4-913C-AE654030F5D6}" type="datetimeFigureOut">
              <a:rPr lang="fr-FR" smtClean="0"/>
              <a:t>04/02/2013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15DA-0777-42C9-B1C4-9CDC22928C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6903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2225-30A4-41A4-913C-AE654030F5D6}" type="datetimeFigureOut">
              <a:rPr lang="fr-FR" smtClean="0"/>
              <a:t>04/02/2013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15DA-0777-42C9-B1C4-9CDC22928C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3179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2225-30A4-41A4-913C-AE654030F5D6}" type="datetimeFigureOut">
              <a:rPr lang="fr-FR" smtClean="0"/>
              <a:t>04/02/2013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15DA-0777-42C9-B1C4-9CDC22928C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8213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2225-30A4-41A4-913C-AE654030F5D6}" type="datetimeFigureOut">
              <a:rPr lang="fr-FR" smtClean="0"/>
              <a:t>04/02/2013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15DA-0777-42C9-B1C4-9CDC22928C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4532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2225-30A4-41A4-913C-AE654030F5D6}" type="datetimeFigureOut">
              <a:rPr lang="fr-FR" smtClean="0"/>
              <a:t>04/02/2013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15DA-0777-42C9-B1C4-9CDC22928C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648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2225-30A4-41A4-913C-AE654030F5D6}" type="datetimeFigureOut">
              <a:rPr lang="fr-FR" smtClean="0"/>
              <a:t>04/02/2013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15DA-0777-42C9-B1C4-9CDC22928C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865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2225-30A4-41A4-913C-AE654030F5D6}" type="datetimeFigureOut">
              <a:rPr lang="fr-FR" smtClean="0"/>
              <a:t>04/02/2013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15DA-0777-42C9-B1C4-9CDC22928C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6362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2225-30A4-41A4-913C-AE654030F5D6}" type="datetimeFigureOut">
              <a:rPr lang="fr-FR" smtClean="0"/>
              <a:t>04/02/2013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15DA-0777-42C9-B1C4-9CDC22928C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9688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2225-30A4-41A4-913C-AE654030F5D6}" type="datetimeFigureOut">
              <a:rPr lang="fr-FR" smtClean="0"/>
              <a:t>04/02/2013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15DA-0777-42C9-B1C4-9CDC22928C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3361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2225-30A4-41A4-913C-AE654030F5D6}" type="datetimeFigureOut">
              <a:rPr lang="fr-FR" smtClean="0"/>
              <a:t>04/02/2013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15DA-0777-42C9-B1C4-9CDC22928C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027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2225-30A4-41A4-913C-AE654030F5D6}" type="datetimeFigureOut">
              <a:rPr lang="fr-FR" smtClean="0"/>
              <a:t>04/02/2013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15DA-0777-42C9-B1C4-9CDC22928C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161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92225-30A4-41A4-913C-AE654030F5D6}" type="datetimeFigureOut">
              <a:rPr lang="fr-FR" smtClean="0"/>
              <a:t>04/02/2013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015DA-0777-42C9-B1C4-9CDC22928C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9531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BIA 1998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algn="ctr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Connaissance des aéronefs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00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5/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Sur une hélice à pas variable, le « plein petit pas » est utilisé pour le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vol en croisière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vol à haute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altitude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décollage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vol à grande vitesse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79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5/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Sur une hélice à pas variable, le « plein petit pas » est utilisé pour le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vol en croisière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vol à haute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altitude</a:t>
            </a: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décollage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vol à grande vitesse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65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fr-FR" sz="3300" b="1" dirty="0">
                <a:latin typeface="Times New Roman" pitchFamily="18" charset="0"/>
                <a:cs typeface="Times New Roman" pitchFamily="18" charset="0"/>
              </a:rPr>
              <a:t>6/ </a:t>
            </a:r>
            <a:r>
              <a:rPr lang="fr-FR" sz="3300" b="1" dirty="0">
                <a:latin typeface="Times New Roman" pitchFamily="18" charset="0"/>
                <a:cs typeface="Times New Roman" pitchFamily="18" charset="0"/>
              </a:rPr>
              <a:t>Sur le cadran d’un anémomètre, l’arc blanc représente la plage d’utilisation</a:t>
            </a:r>
            <a:r>
              <a:rPr lang="fr-FR" sz="3200" b="1" dirty="0"/>
              <a:t> </a:t>
            </a:r>
            <a:r>
              <a:rPr lang="fr-FR" sz="3300" b="1" dirty="0">
                <a:latin typeface="Times New Roman" pitchFamily="18" charset="0"/>
                <a:cs typeface="Times New Roman" pitchFamily="18" charset="0"/>
              </a:rPr>
              <a:t> 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volets sortis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en air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agité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train rentré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à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pleine charge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47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fr-FR" sz="3300" b="1" dirty="0">
                <a:latin typeface="Times New Roman" pitchFamily="18" charset="0"/>
                <a:cs typeface="Times New Roman" pitchFamily="18" charset="0"/>
              </a:rPr>
              <a:t>6/ </a:t>
            </a:r>
            <a:r>
              <a:rPr lang="fr-FR" sz="3300" b="1" dirty="0">
                <a:latin typeface="Times New Roman" pitchFamily="18" charset="0"/>
                <a:cs typeface="Times New Roman" pitchFamily="18" charset="0"/>
              </a:rPr>
              <a:t>Sur le cadran d’un anémomètre, l’arc blanc représente la plage d’utilisation</a:t>
            </a:r>
            <a:r>
              <a:rPr lang="fr-FR" sz="3200" b="1" dirty="0"/>
              <a:t> </a:t>
            </a:r>
            <a:r>
              <a:rPr lang="fr-FR" sz="3300" b="1" dirty="0">
                <a:latin typeface="Times New Roman" pitchFamily="18" charset="0"/>
                <a:cs typeface="Times New Roman" pitchFamily="18" charset="0"/>
              </a:rPr>
              <a:t> 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volets sortis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en air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agité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train rentré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à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pleine charge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29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7/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L’horizon artificiel indique</a:t>
            </a:r>
            <a:r>
              <a:rPr lang="fr-FR" sz="3200" b="1" dirty="0"/>
              <a:t> 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la vitesse verticale (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Vz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	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l’assiette longitudinale et l’inclinaison de l’avion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la symétrie du vol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la visibilité horizontale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469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7/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L’horizon artificiel indique</a:t>
            </a:r>
            <a:r>
              <a:rPr lang="fr-FR" sz="3200" b="1" dirty="0"/>
              <a:t> 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la vitesse verticale (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Vz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	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l’assiette longitudinale et l’inclinaison de l’avion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la symétrie du vol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la visibilité horizontale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527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8/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L’emplanture d’une aile est</a:t>
            </a:r>
            <a:r>
              <a:rPr lang="fr-FR" sz="3200" b="1" dirty="0"/>
              <a:t> 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la partie assurant la jonction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aile-fuselage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l’extrémité de l’aile également appelée « saumon 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le dessous de l’aile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le logement des aérofreins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72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8/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L’emplanture d’une aile est</a:t>
            </a:r>
            <a:r>
              <a:rPr lang="fr-FR" sz="3200" b="1" dirty="0"/>
              <a:t> 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/>
          </a:bodyPr>
          <a:lstStyle/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 partie assurant la jonction </a:t>
            </a:r>
            <a:r>
              <a:rPr lang="fr-FR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aile-fuselage</a:t>
            </a:r>
            <a:endParaRPr lang="fr-FR" sz="3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l’extrémité de l’aile également appelée « saumon 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le dessous de l’aile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le logement des aérofreins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85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fr-FR" sz="3300" b="1" dirty="0">
                <a:latin typeface="Times New Roman" pitchFamily="18" charset="0"/>
                <a:cs typeface="Times New Roman" pitchFamily="18" charset="0"/>
              </a:rPr>
              <a:t>9/ </a:t>
            </a:r>
            <a:r>
              <a:rPr lang="fr-FR" sz="3300" b="1" dirty="0">
                <a:latin typeface="Times New Roman" pitchFamily="18" charset="0"/>
                <a:cs typeface="Times New Roman" pitchFamily="18" charset="0"/>
              </a:rPr>
              <a:t>Avant d’entreprendre un vol, le pilote effectue</a:t>
            </a:r>
            <a:r>
              <a:rPr lang="fr-FR" sz="3200" b="1" dirty="0"/>
              <a:t>  </a:t>
            </a:r>
            <a:r>
              <a:rPr lang="fr-FR" sz="3300" b="1" dirty="0">
                <a:latin typeface="Times New Roman" pitchFamily="18" charset="0"/>
                <a:cs typeface="Times New Roman" pitchFamily="18" charset="0"/>
              </a:rPr>
              <a:t> 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un « point fixe »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une « grande visite »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une « visite pré-vol »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un « tour de chauffe »</a:t>
            </a:r>
          </a:p>
          <a:p>
            <a:pPr lvl="1"/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38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fr-FR" sz="3300" b="1" dirty="0">
                <a:latin typeface="Times New Roman" pitchFamily="18" charset="0"/>
                <a:cs typeface="Times New Roman" pitchFamily="18" charset="0"/>
              </a:rPr>
              <a:t>9/ </a:t>
            </a:r>
            <a:r>
              <a:rPr lang="fr-FR" sz="3300" b="1" dirty="0">
                <a:latin typeface="Times New Roman" pitchFamily="18" charset="0"/>
                <a:cs typeface="Times New Roman" pitchFamily="18" charset="0"/>
              </a:rPr>
              <a:t>Avant d’entreprendre un vol, le pilote effectue</a:t>
            </a:r>
            <a:r>
              <a:rPr lang="fr-FR" sz="3200" b="1" dirty="0"/>
              <a:t>  </a:t>
            </a:r>
            <a:r>
              <a:rPr lang="fr-FR" sz="3300" b="1" dirty="0">
                <a:latin typeface="Times New Roman" pitchFamily="18" charset="0"/>
                <a:cs typeface="Times New Roman" pitchFamily="18" charset="0"/>
              </a:rPr>
              <a:t> 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un « point fixe »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une « grande visite »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c/ 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une « visite pré-vol »</a:t>
            </a:r>
            <a:endParaRPr lang="fr-FR" sz="3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un « tour de chauffe »</a:t>
            </a:r>
          </a:p>
          <a:p>
            <a:pPr lvl="1"/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88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1/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Une gouverne est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une partie mobile permettant une rotation autour de l’un des 3 axes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un règlement d’utilisation d’un aéronef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un axe de piste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un additif au manuel de vol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81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10/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« V.N.E. » signifie</a:t>
            </a:r>
            <a:r>
              <a:rPr lang="fr-FR" sz="3200" b="1" dirty="0"/>
              <a:t> 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vitesse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en nœuds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	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vitesse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normale d’exploitation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vitesse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à ne jamais dépasser (« 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never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exceed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 »)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	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vitesse maximale volets sortis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73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10/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« V.N.E. » signifie</a:t>
            </a:r>
            <a:r>
              <a:rPr lang="fr-FR" sz="3200" b="1" dirty="0"/>
              <a:t> 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vitesse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en nœuds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	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vitesse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normale d’exploitation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vitesse 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à ne jamais dépasser (« </a:t>
            </a:r>
            <a:r>
              <a:rPr lang="fr-FR" sz="3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never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exceed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»)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	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vitesse maximale volets sortis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56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11/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Un empennage monobloc comporte</a:t>
            </a:r>
            <a:r>
              <a:rPr lang="fr-FR" sz="3200" b="1" dirty="0"/>
              <a:t> 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une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partie fixe et une partie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mobile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trois parties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	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une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seule partie entièrement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mobile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deux parties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99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11/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Un empennage monobloc comporte</a:t>
            </a:r>
            <a:r>
              <a:rPr lang="fr-FR" sz="3200" b="1" dirty="0"/>
              <a:t> 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une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partie fixe et une partie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mobile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trois parties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	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une 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seule partie entièrement </a:t>
            </a:r>
            <a:r>
              <a:rPr lang="fr-FR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mobile</a:t>
            </a:r>
            <a:endParaRPr lang="fr-FR" sz="3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deux parties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40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fr-FR" sz="2600" b="1" dirty="0">
                <a:latin typeface="Times New Roman" pitchFamily="18" charset="0"/>
                <a:cs typeface="Times New Roman" pitchFamily="18" charset="0"/>
              </a:rPr>
              <a:t>12/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VOR est un équipement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électronique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fonctionnant avec un radar. 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pneumatique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de radionavigation permettant au pilote de se situer par rapport à une balise au sol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	- d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jouant le même rôle qu'un ILS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16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fr-FR" sz="2600" b="1" dirty="0">
                <a:latin typeface="Times New Roman" pitchFamily="18" charset="0"/>
                <a:cs typeface="Times New Roman" pitchFamily="18" charset="0"/>
              </a:rPr>
              <a:t>12/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VOR est un équipement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électronique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fonctionnant avec un radar. 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pneumatique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c/ 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 radionavigation permettant au pilote de se situer par rapport à une balise au sol</a:t>
            </a:r>
            <a:r>
              <a:rPr lang="fr-FR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fr-FR" sz="3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	- d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jouant le même rôle qu'un ILS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55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13/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Un variomètre permet de mesurer: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- a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la vitesse propre de l'avion.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l'altitude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de l'avion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la vitesse verticale de l'avion </a:t>
            </a:r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l'orientation de la trajectoire de l'avion.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07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13/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Un variomètre permet de mesurer: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- a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la vitesse propre de l'avion.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l'altitude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de l'avion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 vitesse verticale de l'avion </a:t>
            </a:r>
            <a:endParaRPr lang="fr-FR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l'orientation de la trajectoire de l'avion.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23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14/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rendement d'une hélice est défini par le rapport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pPr lvl="1"/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Puissance utile / Puissance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absorbée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Puissance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absorbée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/ Puissance utile</a:t>
            </a:r>
          </a:p>
          <a:p>
            <a:pPr lvl="1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Traction / Puissance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	     	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Puissance / Traction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96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14/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rendement d'une hélice est défini par le rapport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pPr lvl="1"/>
            <a:r>
              <a:rPr lang="en-US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en-US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Puissance utile / Puissance </a:t>
            </a:r>
            <a:r>
              <a:rPr lang="en-US" sz="3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absorbée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Puissance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absorbée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/ Puissance utile</a:t>
            </a:r>
          </a:p>
          <a:p>
            <a:pPr lvl="1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Traction / Puissance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	     	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Puissance / Traction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40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1/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Une gouverne est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une partie mobile permettant une rotation autour de l’un des 3 axes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un règlement d’utilisation d’un aéronef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un axe de piste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un additif au manuel de vol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15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15/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Lorsque le pilote tire le manche à balais ou le volant, il agit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les ailerons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les volets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la gouverne de direction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la gouverne de profondeur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20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15/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Lorsque le pilote tire le manche à balais ou le volant, il agit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les ailerons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les volets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la gouverne de direction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d/ 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 gouverne de profondeur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27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16/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Quelle technologie n'est plus employée dans la construction des avions légers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construction bois et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toile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construction en matériaux composites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structure géodésique </a:t>
            </a:r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structure métallique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138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16/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Quelle technologie n'est plus employée dans la construction des avions légers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construction bois et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toile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construction en matériaux composites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structure géodésique </a:t>
            </a:r>
            <a:endParaRPr lang="fr-FR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structure métallique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991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17/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Dans une aile d'avion, les efforts de flexion sont encaissés par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La poutre longitudinale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	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le longeron d'aile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les nervures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les traverses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30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17/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Dans une aile d'avion, les efforts de flexion sont encaissés par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La poutre longitudinale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	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 longeron d'aile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les nervures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les traverses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37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18/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Parmi les systèmes suivants, lequel n'est pas un système hypersustentateur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lvl="1"/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les volets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fowlers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		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les aérofreins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les becs de bord d'attaque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les volets à fente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19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18/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Parmi les systèmes suivants, lequel n'est pas un système hypersustentateur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lvl="1"/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les volets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fowlers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		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les aérofreins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les becs de bord d'attaque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les volets à fente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57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19/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Un saumon d'aile est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la pièce maîtresse de l'aile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l'extrémité de l'aile appelée aussi bord marginal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une pièce en forme de poisson qui sert à équilibrer l'aileron </a:t>
            </a:r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une pièce renforcée de l'aile qui sert de marchepied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321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19/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Un saumon d'aile est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la pièce maîtresse de l'aile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b/ 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l'extrémité de l'aile appelée aussi bord marginal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une pièce en forme de poisson qui sert à équilibrer l'aileron </a:t>
            </a:r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une pièce renforcée de l'aile qui sert de marchepied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894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2/ 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déplacement du manche vers la gauche</a:t>
            </a:r>
            <a:r>
              <a:rPr lang="fr-FR" sz="3200" b="1" dirty="0"/>
              <a:t> 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abaisse simultanément les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ailerons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relève simultanément les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ailerons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lève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l’aileron droit et abaisse le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gauche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d/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lève l’aileron gauche et abaisse le droit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324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20)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la manette de richesse d’un avion à moteur à piston sert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 fontScale="92500"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à diminuer la richesse lorsque la température augmente et que la pression statique diminue </a:t>
            </a:r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à augmenter la richesse quand la pression statique diminue </a:t>
            </a:r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à diminuer la richesse lorsque la température diminue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les réponses a et b sont exactes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246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20)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la manette de richesse d’un avion à moteur à piston sert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 fontScale="92500"/>
          </a:bodyPr>
          <a:lstStyle/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à diminuer la richesse lorsque la température augmente et que la pression statique diminue </a:t>
            </a:r>
            <a:endParaRPr lang="fr-FR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à augmenter la richesse quand la pression statique diminue </a:t>
            </a:r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à diminuer la richesse lorsque la température diminue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les réponses a et b sont exactes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876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2/ 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déplacement du manche vers la gauche</a:t>
            </a:r>
            <a:r>
              <a:rPr lang="fr-FR" sz="3200" b="1" dirty="0"/>
              <a:t> 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abaisse simultanément les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ailerons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relève simultanément les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ailerons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lève 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l’aileron droit et abaisse le </a:t>
            </a:r>
            <a:r>
              <a:rPr lang="fr-FR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gauche</a:t>
            </a:r>
            <a:endParaRPr lang="fr-FR" sz="3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d/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lève l’aileron gauche et abaisse le droit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329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fr-FR" sz="3300" b="1" dirty="0">
                <a:latin typeface="Times New Roman" pitchFamily="18" charset="0"/>
                <a:cs typeface="Times New Roman" pitchFamily="18" charset="0"/>
              </a:rPr>
              <a:t>3/ </a:t>
            </a:r>
            <a:r>
              <a:rPr lang="fr-FR" sz="3300" b="1" dirty="0">
                <a:latin typeface="Times New Roman" pitchFamily="18" charset="0"/>
                <a:cs typeface="Times New Roman" pitchFamily="18" charset="0"/>
              </a:rPr>
              <a:t>La roulette de nez d’un train d’atterrissage tricycle</a:t>
            </a:r>
            <a:r>
              <a:rPr lang="fr-FR" sz="3200" b="1" dirty="0"/>
              <a:t> </a:t>
            </a:r>
            <a:r>
              <a:rPr lang="fr-FR" sz="3300" b="1" dirty="0">
                <a:latin typeface="Times New Roman" pitchFamily="18" charset="0"/>
                <a:cs typeface="Times New Roman" pitchFamily="18" charset="0"/>
              </a:rPr>
              <a:t> 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assure le freinage au sol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facilite la conduite au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sol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ne sert qu’à l’atterrissage dit « trois points »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	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ne sert qu’à protéger l’hélice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025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fr-FR" sz="3300" b="1" dirty="0">
                <a:latin typeface="Times New Roman" pitchFamily="18" charset="0"/>
                <a:cs typeface="Times New Roman" pitchFamily="18" charset="0"/>
              </a:rPr>
              <a:t>3/ </a:t>
            </a:r>
            <a:r>
              <a:rPr lang="fr-FR" sz="3300" b="1" dirty="0">
                <a:latin typeface="Times New Roman" pitchFamily="18" charset="0"/>
                <a:cs typeface="Times New Roman" pitchFamily="18" charset="0"/>
              </a:rPr>
              <a:t>La roulette de nez d’un train d’atterrissage tricycle</a:t>
            </a:r>
            <a:r>
              <a:rPr lang="fr-FR" sz="3200" b="1" dirty="0"/>
              <a:t> </a:t>
            </a:r>
            <a:r>
              <a:rPr lang="fr-FR" sz="3300" b="1" dirty="0">
                <a:latin typeface="Times New Roman" pitchFamily="18" charset="0"/>
                <a:cs typeface="Times New Roman" pitchFamily="18" charset="0"/>
              </a:rPr>
              <a:t> 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assure le freinage au sol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facilite la conduite au </a:t>
            </a:r>
            <a:r>
              <a:rPr lang="fr-FR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sol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ne sert qu’à l’atterrissage dit « trois points »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	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ne sert qu’à protéger l’hélice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473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4/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Un altimètre fonctionne par mesure de la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pression dynamique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		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pression statique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pression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totale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	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température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270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4/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Un altimètre fonctionne par mesure de la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pression dynamique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		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pression statique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pression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totale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			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température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879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957</Words>
  <Application>Microsoft Office PowerPoint</Application>
  <PresentationFormat>Affichage à l'écran (4:3)</PresentationFormat>
  <Paragraphs>202</Paragraphs>
  <Slides>41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41</vt:i4>
      </vt:variant>
    </vt:vector>
  </HeadingPairs>
  <TitlesOfParts>
    <vt:vector size="42" baseType="lpstr">
      <vt:lpstr>Thème Office</vt:lpstr>
      <vt:lpstr>BIA 1998</vt:lpstr>
      <vt:lpstr>1/ Une gouverne est :</vt:lpstr>
      <vt:lpstr>1/ Une gouverne est :</vt:lpstr>
      <vt:lpstr>2/  Le déplacement du manche vers la gauche  :</vt:lpstr>
      <vt:lpstr>2/  Le déplacement du manche vers la gauche  :</vt:lpstr>
      <vt:lpstr>3/ La roulette de nez d’un train d’atterrissage tricycle  : </vt:lpstr>
      <vt:lpstr>3/ La roulette de nez d’un train d’atterrissage tricycle  : </vt:lpstr>
      <vt:lpstr>4/ Un altimètre fonctionne par mesure de la :</vt:lpstr>
      <vt:lpstr>4/ Un altimètre fonctionne par mesure de la :</vt:lpstr>
      <vt:lpstr>5/ Sur une hélice à pas variable, le « plein petit pas » est utilisé pour le  :</vt:lpstr>
      <vt:lpstr>5/ Sur une hélice à pas variable, le « plein petit pas » est utilisé pour le  :</vt:lpstr>
      <vt:lpstr>6/ Sur le cadran d’un anémomètre, l’arc blanc représente la plage d’utilisation  : </vt:lpstr>
      <vt:lpstr>6/ Sur le cadran d’un anémomètre, l’arc blanc représente la plage d’utilisation  : </vt:lpstr>
      <vt:lpstr>7/ L’horizon artificiel indique  :</vt:lpstr>
      <vt:lpstr>7/ L’horizon artificiel indique  :</vt:lpstr>
      <vt:lpstr>8/ L’emplanture d’une aile est  :</vt:lpstr>
      <vt:lpstr>8/ L’emplanture d’une aile est  :</vt:lpstr>
      <vt:lpstr>9/ Avant d’entreprendre un vol, le pilote effectue   : </vt:lpstr>
      <vt:lpstr>9/ Avant d’entreprendre un vol, le pilote effectue   : </vt:lpstr>
      <vt:lpstr>10/ « V.N.E. » signifie   :</vt:lpstr>
      <vt:lpstr>10/ « V.N.E. » signifie   :</vt:lpstr>
      <vt:lpstr>11/ Un empennage monobloc comporte  :</vt:lpstr>
      <vt:lpstr>11/ Un empennage monobloc comporte  :</vt:lpstr>
      <vt:lpstr>12/ Le VOR est un équipement :</vt:lpstr>
      <vt:lpstr>12/ Le VOR est un équipement :</vt:lpstr>
      <vt:lpstr>13/ Un variomètre permet de mesurer:</vt:lpstr>
      <vt:lpstr>13/ Un variomètre permet de mesurer:</vt:lpstr>
      <vt:lpstr>14/ Le rendement d'une hélice est défini par le rapport :</vt:lpstr>
      <vt:lpstr>14/ Le rendement d'une hélice est défini par le rapport :</vt:lpstr>
      <vt:lpstr>15/ Lorsque le pilote tire le manche à balais ou le volant, il agit :</vt:lpstr>
      <vt:lpstr>15/ Lorsque le pilote tire le manche à balais ou le volant, il agit :</vt:lpstr>
      <vt:lpstr>16/ Quelle technologie n'est plus employée dans la construction des avions légers :</vt:lpstr>
      <vt:lpstr>16/ Quelle technologie n'est plus employée dans la construction des avions légers :</vt:lpstr>
      <vt:lpstr>17/ Dans une aile d'avion, les efforts de flexion sont encaissés par :</vt:lpstr>
      <vt:lpstr>17/ Dans une aile d'avion, les efforts de flexion sont encaissés par :</vt:lpstr>
      <vt:lpstr>18/ Parmi les systèmes suivants, lequel n'est pas un système hypersustentateur :</vt:lpstr>
      <vt:lpstr>18/ Parmi les systèmes suivants, lequel n'est pas un système hypersustentateur :</vt:lpstr>
      <vt:lpstr>19/ Un saumon d'aile est :</vt:lpstr>
      <vt:lpstr>19/ Un saumon d'aile est :</vt:lpstr>
      <vt:lpstr>20) la manette de richesse d’un avion à moteur à piston sert :</vt:lpstr>
      <vt:lpstr>20) la manette de richesse d’un avion à moteur à piston sert :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BIA 1998</dc:title>
  <dc:creator>Laurent</dc:creator>
  <cp:lastModifiedBy>Laurent</cp:lastModifiedBy>
  <cp:revision>20</cp:revision>
  <dcterms:created xsi:type="dcterms:W3CDTF">2012-12-08T19:26:26Z</dcterms:created>
  <dcterms:modified xsi:type="dcterms:W3CDTF">2013-02-04T19:35:17Z</dcterms:modified>
</cp:coreProperties>
</file>