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3" r:id="rId5"/>
    <p:sldId id="276" r:id="rId6"/>
    <p:sldId id="261" r:id="rId7"/>
    <p:sldId id="277" r:id="rId8"/>
    <p:sldId id="262" r:id="rId9"/>
    <p:sldId id="279" r:id="rId10"/>
    <p:sldId id="272" r:id="rId11"/>
    <p:sldId id="271" r:id="rId12"/>
    <p:sldId id="273" r:id="rId13"/>
    <p:sldId id="278" r:id="rId14"/>
    <p:sldId id="264" r:id="rId15"/>
    <p:sldId id="274" r:id="rId16"/>
    <p:sldId id="275" r:id="rId17"/>
    <p:sldId id="260" r:id="rId18"/>
    <p:sldId id="267" r:id="rId19"/>
    <p:sldId id="268" r:id="rId20"/>
    <p:sldId id="270" r:id="rId21"/>
    <p:sldId id="269" r:id="rId22"/>
    <p:sldId id="280" r:id="rId23"/>
    <p:sldId id="266" r:id="rId24"/>
    <p:sldId id="265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9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F4F34-1D16-F94C-99AB-7B5C7AADE669}" type="datetimeFigureOut">
              <a:rPr lang="fr-FR" smtClean="0"/>
              <a:t>31/03/22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1A1FC-B7DA-DF46-82EF-A88441AFB6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436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A881A-FFA6-244C-830B-1B439552AE9C}" type="datetimeFigureOut">
              <a:rPr lang="fr-FR" smtClean="0"/>
              <a:t>31/03/22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38121-E70C-F54F-8A36-20E16A5285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465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Wanderlust</a:t>
            </a:r>
            <a:r>
              <a:rPr lang="fr-FR" dirty="0" smtClean="0"/>
              <a:t>, terminale, page 16, éditions Bordas.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38121-E70C-F54F-8A36-20E16A52854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21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3B559EC-CA59-1A4C-A690-46244869CF10}" type="datetime1">
              <a:rPr lang="fr-FR" smtClean="0"/>
              <a:t>31/03/22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680F4FE8-C41F-C749-9BFD-3328C5C7279A}" type="datetime1">
              <a:rPr lang="fr-FR" smtClean="0"/>
              <a:t>31/03/22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336EFA9-DD90-134A-B861-1B0114D5A649}" type="datetime1">
              <a:rPr lang="fr-FR" smtClean="0"/>
              <a:t>31/03/22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50F369EF-429D-FE40-9C74-A00BC0133A24}" type="datetime1">
              <a:rPr lang="fr-FR" smtClean="0"/>
              <a:t>31/03/22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FD72CF6-503D-B044-AF74-2251D417CC5A}" type="datetime1">
              <a:rPr lang="fr-FR" smtClean="0"/>
              <a:t>31/03/22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FA4CC945-7E8A-A24E-97DE-2AB6CF547322}" type="datetime1">
              <a:rPr lang="fr-FR" smtClean="0"/>
              <a:t>31/03/22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8D675BC-A0F2-CB45-A098-DAC7EF6AA059}" type="datetime1">
              <a:rPr lang="fr-FR" smtClean="0"/>
              <a:t>31/03/22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21F78AB-455A-1546-9624-4BA6934FBFA7}" type="datetime1">
              <a:rPr lang="fr-FR" smtClean="0"/>
              <a:t>31/03/22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3EA540A-9AD6-0E46-A9C5-CC137A063468}" type="datetime1">
              <a:rPr lang="fr-FR" smtClean="0"/>
              <a:t>31/03/22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679B82B-59A6-9B46-ACE8-0A404CD7CCB0}" type="datetime1">
              <a:rPr lang="fr-FR" smtClean="0"/>
              <a:t>31/03/22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DB40BBF-BAC1-154D-9EB5-2F4CFB3A5E20}" type="datetime1">
              <a:rPr lang="fr-FR" smtClean="0"/>
              <a:t>31/03/22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1B0C07C-118A-BF49-AEAE-5DA46F11EB85}" type="datetime1">
              <a:rPr lang="fr-FR" smtClean="0"/>
              <a:t>31/03/22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-900000">
            <a:off x="512134" y="3637376"/>
            <a:ext cx="5985159" cy="1330229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accent3"/>
                </a:solidFill>
              </a:rPr>
              <a:t>Le </a:t>
            </a:r>
            <a:r>
              <a:rPr lang="fr-FR" sz="3600" b="1" smtClean="0">
                <a:solidFill>
                  <a:schemeClr val="accent3"/>
                </a:solidFill>
              </a:rPr>
              <a:t>travail collaboratif</a:t>
            </a:r>
            <a:endParaRPr lang="fr-FR" sz="3600" b="1" dirty="0">
              <a:solidFill>
                <a:schemeClr val="accent3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889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043285" y="5987296"/>
            <a:ext cx="3309201" cy="295162"/>
          </a:xfrm>
        </p:spPr>
        <p:txBody>
          <a:bodyPr/>
          <a:lstStyle/>
          <a:p>
            <a:r>
              <a:rPr lang="en-US" dirty="0" smtClean="0"/>
              <a:t>Wanderlust, </a:t>
            </a:r>
            <a:r>
              <a:rPr lang="en-US" dirty="0" err="1" smtClean="0"/>
              <a:t>terminale</a:t>
            </a:r>
            <a:r>
              <a:rPr lang="en-US" dirty="0" smtClean="0"/>
              <a:t>, p. 16, </a:t>
            </a:r>
            <a:r>
              <a:rPr lang="en-US" dirty="0" err="1" smtClean="0"/>
              <a:t>éditions</a:t>
            </a:r>
            <a:r>
              <a:rPr lang="en-US" dirty="0" smtClean="0"/>
              <a:t> </a:t>
            </a:r>
            <a:r>
              <a:rPr lang="en-US" dirty="0" err="1" smtClean="0"/>
              <a:t>Bordas</a:t>
            </a:r>
            <a:endParaRPr lang="en-US" dirty="0"/>
          </a:p>
        </p:txBody>
      </p:sp>
      <p:pic>
        <p:nvPicPr>
          <p:cNvPr id="3" name="Image 2" descr="Parterbrief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8431" y="-1217660"/>
            <a:ext cx="5966525" cy="84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84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11284" y="5987296"/>
            <a:ext cx="3344158" cy="295162"/>
          </a:xfrm>
        </p:spPr>
        <p:txBody>
          <a:bodyPr/>
          <a:lstStyle/>
          <a:p>
            <a:r>
              <a:rPr lang="en-US" dirty="0" smtClean="0"/>
              <a:t>Wanderlust, </a:t>
            </a:r>
            <a:r>
              <a:rPr lang="en-US" dirty="0" err="1" smtClean="0"/>
              <a:t>terminale,p</a:t>
            </a:r>
            <a:r>
              <a:rPr lang="en-US" dirty="0" smtClean="0"/>
              <a:t>. 18, </a:t>
            </a:r>
            <a:r>
              <a:rPr lang="en-US" dirty="0" err="1" smtClean="0"/>
              <a:t>éditions</a:t>
            </a:r>
            <a:r>
              <a:rPr lang="en-US" dirty="0" smtClean="0"/>
              <a:t> </a:t>
            </a:r>
            <a:r>
              <a:rPr lang="en-US" dirty="0" err="1" smtClean="0"/>
              <a:t>Bordas</a:t>
            </a:r>
            <a:endParaRPr lang="en-US" dirty="0"/>
          </a:p>
        </p:txBody>
      </p:sp>
      <p:pic>
        <p:nvPicPr>
          <p:cNvPr id="10" name="Image 9" descr="Partnerpuzz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8772" y="-502119"/>
            <a:ext cx="5302895" cy="74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19418" y="5916136"/>
            <a:ext cx="3390288" cy="375340"/>
          </a:xfrm>
        </p:spPr>
        <p:txBody>
          <a:bodyPr/>
          <a:lstStyle/>
          <a:p>
            <a:r>
              <a:rPr lang="en-US" dirty="0" smtClean="0"/>
              <a:t>Wanderlust, </a:t>
            </a:r>
            <a:r>
              <a:rPr lang="en-US" dirty="0" err="1" smtClean="0"/>
              <a:t>terminale</a:t>
            </a:r>
            <a:r>
              <a:rPr lang="en-US" dirty="0" smtClean="0"/>
              <a:t>, p. 19, </a:t>
            </a:r>
            <a:r>
              <a:rPr lang="en-US" dirty="0" err="1" smtClean="0"/>
              <a:t>éditions</a:t>
            </a:r>
            <a:r>
              <a:rPr lang="en-US" dirty="0" smtClean="0"/>
              <a:t> </a:t>
            </a:r>
            <a:r>
              <a:rPr lang="en-US" dirty="0" err="1" smtClean="0"/>
              <a:t>Bordas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Image 2" descr="Gruppenmi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5579" y="-607244"/>
            <a:ext cx="5598273" cy="75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6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5665" y="2894766"/>
            <a:ext cx="876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6700"/>
                </a:solidFill>
              </a:rPr>
              <a:t>Quelles formes de mutualisation?</a:t>
            </a:r>
            <a:endParaRPr lang="fr-FR" sz="4000" b="1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87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Mutualisation?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Oui, si elle est nécessaire;</a:t>
            </a:r>
          </a:p>
          <a:p>
            <a:r>
              <a:rPr lang="fr-FR" dirty="0"/>
              <a:t>e</a:t>
            </a:r>
            <a:r>
              <a:rPr lang="fr-FR" dirty="0" smtClean="0"/>
              <a:t>lle prend du sens si les autres groupes sont </a:t>
            </a:r>
            <a:r>
              <a:rPr lang="fr-FR" dirty="0" smtClean="0">
                <a:solidFill>
                  <a:srgbClr val="F96A1B"/>
                </a:solidFill>
              </a:rPr>
              <a:t>en quête d’informations </a:t>
            </a:r>
            <a:r>
              <a:rPr lang="fr-FR" dirty="0" smtClean="0"/>
              <a:t>qu’ils ne possèdent pas;</a:t>
            </a:r>
          </a:p>
          <a:p>
            <a:r>
              <a:rPr lang="fr-FR" sz="3100" dirty="0" smtClean="0">
                <a:solidFill>
                  <a:srgbClr val="F96A1B"/>
                </a:solidFill>
              </a:rPr>
              <a:t>synthèse</a:t>
            </a:r>
            <a:r>
              <a:rPr lang="fr-FR" dirty="0" smtClean="0"/>
              <a:t> élaborée au tableau avec les groupes concernés, utilisation de supports numériques, pads collaboratifs, blog, </a:t>
            </a:r>
            <a:r>
              <a:rPr lang="fr-FR" dirty="0" err="1" smtClean="0"/>
              <a:t>mindmap</a:t>
            </a:r>
            <a:r>
              <a:rPr lang="fr-FR" dirty="0" smtClean="0"/>
              <a:t>,</a:t>
            </a:r>
            <a:r>
              <a:rPr lang="is-IS" dirty="0" smtClean="0"/>
              <a:t>…</a:t>
            </a:r>
            <a:endParaRPr lang="fr-FR" dirty="0" smtClean="0"/>
          </a:p>
          <a:p>
            <a:r>
              <a:rPr lang="fr-FR" dirty="0"/>
              <a:t>r</a:t>
            </a:r>
            <a:r>
              <a:rPr lang="fr-FR" dirty="0" smtClean="0"/>
              <a:t>édaction d’un</a:t>
            </a:r>
            <a:r>
              <a:rPr lang="fr-FR" dirty="0" smtClean="0">
                <a:solidFill>
                  <a:srgbClr val="F96A1B"/>
                </a:solidFill>
              </a:rPr>
              <a:t> compte-rendu </a:t>
            </a:r>
            <a:r>
              <a:rPr lang="fr-FR" dirty="0" smtClean="0"/>
              <a:t>par groupe, ramassé et corrigé par le professeur puis synthèse remise à la classe;</a:t>
            </a:r>
          </a:p>
          <a:p>
            <a:r>
              <a:rPr lang="fr-FR" dirty="0"/>
              <a:t>d</a:t>
            </a:r>
            <a:r>
              <a:rPr lang="fr-FR" dirty="0" smtClean="0"/>
              <a:t>ébattre;</a:t>
            </a:r>
          </a:p>
          <a:p>
            <a:r>
              <a:rPr lang="fr-FR" dirty="0"/>
              <a:t>p</a:t>
            </a:r>
            <a:r>
              <a:rPr lang="fr-FR" dirty="0" smtClean="0"/>
              <a:t>résentation devant la classe avec une </a:t>
            </a:r>
            <a:r>
              <a:rPr lang="fr-FR" dirty="0" smtClean="0">
                <a:solidFill>
                  <a:srgbClr val="F96A1B"/>
                </a:solidFill>
              </a:rPr>
              <a:t>grille d’écoute </a:t>
            </a:r>
            <a:r>
              <a:rPr lang="fr-FR" dirty="0" smtClean="0"/>
              <a:t>pour la classe.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0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œuvre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3"/>
                </a:solidFill>
              </a:rPr>
              <a:t>Proposez la mise en œuvre d’un travail collaboratif </a:t>
            </a:r>
            <a:r>
              <a:rPr lang="fr-FR" dirty="0" smtClean="0"/>
              <a:t>à partir du document proposé:</a:t>
            </a:r>
          </a:p>
          <a:p>
            <a:r>
              <a:rPr lang="fr-FR" dirty="0" smtClean="0"/>
              <a:t> objectif;</a:t>
            </a:r>
          </a:p>
          <a:p>
            <a:r>
              <a:rPr lang="fr-FR" dirty="0"/>
              <a:t>c</a:t>
            </a:r>
            <a:r>
              <a:rPr lang="fr-FR" dirty="0" smtClean="0"/>
              <a:t>onsignes;</a:t>
            </a:r>
          </a:p>
          <a:p>
            <a:r>
              <a:rPr lang="fr-FR" dirty="0"/>
              <a:t>t</a:t>
            </a:r>
            <a:r>
              <a:rPr lang="fr-FR" dirty="0" smtClean="0"/>
              <a:t>emps;</a:t>
            </a:r>
          </a:p>
          <a:p>
            <a:r>
              <a:rPr lang="fr-FR" dirty="0" smtClean="0"/>
              <a:t>constitution des groupes;</a:t>
            </a:r>
          </a:p>
          <a:p>
            <a:r>
              <a:rPr lang="fr-FR" dirty="0" smtClean="0"/>
              <a:t> mutualisation.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88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60868" y="1340706"/>
            <a:ext cx="7252444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6700"/>
                </a:solidFill>
              </a:rPr>
              <a:t>1.Mettre </a:t>
            </a:r>
            <a:r>
              <a:rPr lang="fr-FR" b="1" dirty="0">
                <a:solidFill>
                  <a:srgbClr val="FF6700"/>
                </a:solidFill>
              </a:rPr>
              <a:t>en œ</a:t>
            </a:r>
            <a:r>
              <a:rPr lang="fr-FR" b="1" dirty="0" smtClean="0">
                <a:solidFill>
                  <a:srgbClr val="FF6700"/>
                </a:solidFill>
              </a:rPr>
              <a:t>uvre </a:t>
            </a:r>
            <a:r>
              <a:rPr lang="fr-FR" b="1" dirty="0">
                <a:solidFill>
                  <a:srgbClr val="FF6700"/>
                </a:solidFill>
              </a:rPr>
              <a:t>un </a:t>
            </a:r>
            <a:r>
              <a:rPr lang="fr-FR" b="1" dirty="0" smtClean="0">
                <a:solidFill>
                  <a:srgbClr val="FF6700"/>
                </a:solidFill>
              </a:rPr>
              <a:t>travail collaboratif </a:t>
            </a:r>
          </a:p>
          <a:p>
            <a:r>
              <a:rPr lang="fr-FR" b="1" dirty="0" smtClean="0">
                <a:solidFill>
                  <a:srgbClr val="FF6700"/>
                </a:solidFill>
              </a:rPr>
              <a:t>pour une classe </a:t>
            </a:r>
            <a:r>
              <a:rPr lang="fr-FR" b="1" dirty="0">
                <a:solidFill>
                  <a:srgbClr val="FF6700"/>
                </a:solidFill>
              </a:rPr>
              <a:t>de </a:t>
            </a:r>
            <a:r>
              <a:rPr lang="fr-FR" b="1" dirty="0" smtClean="0">
                <a:solidFill>
                  <a:srgbClr val="FF6700"/>
                </a:solidFill>
              </a:rPr>
              <a:t>grands débutants. </a:t>
            </a:r>
          </a:p>
          <a:p>
            <a:endParaRPr lang="fr-FR" b="1" dirty="0"/>
          </a:p>
          <a:p>
            <a:r>
              <a:rPr lang="fr-FR" b="1" dirty="0" smtClean="0"/>
              <a:t>CE</a:t>
            </a:r>
            <a:r>
              <a:rPr lang="fr-FR" b="1" dirty="0"/>
              <a:t>+ </a:t>
            </a:r>
            <a:r>
              <a:rPr lang="fr-FR" b="1" dirty="0" smtClean="0"/>
              <a:t>EOD/  </a:t>
            </a:r>
            <a:r>
              <a:rPr lang="fr-FR" b="1" dirty="0"/>
              <a:t>20 élèves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CE : partage de la </a:t>
            </a:r>
            <a:r>
              <a:rPr lang="fr-FR" dirty="0" smtClean="0"/>
              <a:t>tâche:  </a:t>
            </a:r>
            <a:r>
              <a:rPr lang="fr-FR" dirty="0"/>
              <a:t>Name/ Alter/ </a:t>
            </a:r>
            <a:r>
              <a:rPr lang="fr-FR" dirty="0" err="1"/>
              <a:t>Wohnort</a:t>
            </a:r>
            <a:r>
              <a:rPr lang="fr-FR" dirty="0"/>
              <a:t>/ Hobbys/ </a:t>
            </a:r>
            <a:r>
              <a:rPr lang="fr-FR" dirty="0" err="1"/>
              <a:t>Freunde</a:t>
            </a:r>
            <a:endParaRPr lang="fr-FR" dirty="0"/>
          </a:p>
          <a:p>
            <a:r>
              <a:rPr lang="fr-FR" dirty="0"/>
              <a:t>A : </a:t>
            </a:r>
            <a:r>
              <a:rPr lang="fr-FR" dirty="0" smtClean="0"/>
              <a:t>1  </a:t>
            </a:r>
            <a:r>
              <a:rPr lang="fr-FR" dirty="0"/>
              <a:t>2    3 élèves + 3 élèves  </a:t>
            </a:r>
          </a:p>
          <a:p>
            <a:r>
              <a:rPr lang="fr-FR" dirty="0"/>
              <a:t>B : </a:t>
            </a:r>
            <a:r>
              <a:rPr lang="fr-FR" dirty="0" smtClean="0"/>
              <a:t>3  </a:t>
            </a:r>
            <a:r>
              <a:rPr lang="fr-FR" dirty="0"/>
              <a:t>4     3 </a:t>
            </a:r>
            <a:r>
              <a:rPr lang="fr-FR" dirty="0" smtClean="0"/>
              <a:t>élèves </a:t>
            </a:r>
            <a:r>
              <a:rPr lang="fr-FR" dirty="0"/>
              <a:t>+ 3 élèves</a:t>
            </a:r>
          </a:p>
          <a:p>
            <a:r>
              <a:rPr lang="fr-FR" dirty="0" smtClean="0"/>
              <a:t>C: 5  6  </a:t>
            </a:r>
            <a:r>
              <a:rPr lang="fr-FR" dirty="0"/>
              <a:t>7 (A2+)   3 élèves+ 3 élèves+ 2</a:t>
            </a:r>
          </a:p>
          <a:p>
            <a:r>
              <a:rPr lang="fr-FR" dirty="0"/>
              <a:t> </a:t>
            </a:r>
          </a:p>
          <a:p>
            <a:r>
              <a:rPr lang="fr-FR" dirty="0" smtClean="0"/>
              <a:t>Mixer les groupes</a:t>
            </a:r>
            <a:r>
              <a:rPr lang="fr-FR" dirty="0"/>
              <a:t> : A B C  A B C  A B C  A B C A B C A B C +2 aides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E</a:t>
            </a:r>
            <a:r>
              <a:rPr lang="fr-FR" dirty="0" smtClean="0"/>
              <a:t>changer/ compléter</a:t>
            </a:r>
          </a:p>
          <a:p>
            <a:r>
              <a:rPr lang="fr-FR" dirty="0" smtClean="0"/>
              <a:t>Travail individuel</a:t>
            </a:r>
            <a:r>
              <a:rPr lang="fr-FR" dirty="0"/>
              <a:t> : noter les </a:t>
            </a:r>
            <a:r>
              <a:rPr lang="fr-FR" dirty="0" smtClean="0"/>
              <a:t>questions</a:t>
            </a:r>
          </a:p>
          <a:p>
            <a:r>
              <a:rPr lang="fr-FR" dirty="0" smtClean="0"/>
              <a:t>Binômes</a:t>
            </a:r>
            <a:r>
              <a:rPr lang="fr-FR" dirty="0"/>
              <a:t> : EOD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9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travail de groupe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</a:rPr>
              <a:t>Engagement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3"/>
                </a:solidFill>
              </a:rPr>
              <a:t>de l’élève </a:t>
            </a:r>
            <a:r>
              <a:rPr lang="fr-FR" dirty="0" smtClean="0"/>
              <a:t>dans un </a:t>
            </a:r>
            <a:r>
              <a:rPr lang="fr-FR" dirty="0" smtClean="0">
                <a:solidFill>
                  <a:srgbClr val="F96A1B"/>
                </a:solidFill>
              </a:rPr>
              <a:t>projet</a:t>
            </a:r>
            <a:r>
              <a:rPr lang="fr-FR" dirty="0" smtClean="0"/>
              <a:t> qui le concerne;</a:t>
            </a:r>
          </a:p>
          <a:p>
            <a:pPr marL="0" indent="0">
              <a:buNone/>
            </a:pPr>
            <a:r>
              <a:rPr lang="fr-FR" dirty="0"/>
              <a:t>p</a:t>
            </a:r>
            <a:r>
              <a:rPr lang="fr-FR" dirty="0" smtClean="0"/>
              <a:t>roduction </a:t>
            </a:r>
            <a:r>
              <a:rPr lang="fr-FR" dirty="0" smtClean="0">
                <a:solidFill>
                  <a:srgbClr val="F96A1B"/>
                </a:solidFill>
              </a:rPr>
              <a:t>plus riche;</a:t>
            </a:r>
          </a:p>
          <a:p>
            <a:pPr marL="0" indent="0">
              <a:buNone/>
            </a:pPr>
            <a:r>
              <a:rPr lang="fr-FR" dirty="0"/>
              <a:t>p</a:t>
            </a:r>
            <a:r>
              <a:rPr lang="fr-FR" dirty="0" smtClean="0"/>
              <a:t>artager la tâche pour être </a:t>
            </a:r>
            <a:r>
              <a:rPr lang="fr-FR" dirty="0" smtClean="0">
                <a:solidFill>
                  <a:srgbClr val="F96A1B"/>
                </a:solidFill>
              </a:rPr>
              <a:t>plus efficace;</a:t>
            </a:r>
          </a:p>
          <a:p>
            <a:pPr marL="0" indent="0">
              <a:buNone/>
            </a:pPr>
            <a:r>
              <a:rPr lang="fr-FR" dirty="0">
                <a:solidFill>
                  <a:srgbClr val="F96A1B"/>
                </a:solidFill>
              </a:rPr>
              <a:t>d</a:t>
            </a:r>
            <a:r>
              <a:rPr lang="fr-FR" dirty="0" smtClean="0">
                <a:solidFill>
                  <a:srgbClr val="F96A1B"/>
                </a:solidFill>
              </a:rPr>
              <a:t>ifférenciation de l’apprentissage;</a:t>
            </a:r>
          </a:p>
          <a:p>
            <a:pPr marL="0" indent="0">
              <a:buNone/>
            </a:pPr>
            <a:r>
              <a:rPr lang="fr-FR" dirty="0"/>
              <a:t>r</a:t>
            </a:r>
            <a:r>
              <a:rPr lang="fr-FR" dirty="0" smtClean="0"/>
              <a:t>endre les </a:t>
            </a:r>
            <a:r>
              <a:rPr lang="fr-FR" dirty="0" smtClean="0">
                <a:solidFill>
                  <a:srgbClr val="F96A1B"/>
                </a:solidFill>
              </a:rPr>
              <a:t>élèves actifs: </a:t>
            </a:r>
            <a:r>
              <a:rPr lang="fr-FR" dirty="0" smtClean="0"/>
              <a:t>construction de l’apprentissage dans une perspective actionnelle;</a:t>
            </a:r>
          </a:p>
          <a:p>
            <a:pPr marL="0" indent="0">
              <a:buNone/>
            </a:pPr>
            <a:r>
              <a:rPr lang="fr-FR" dirty="0"/>
              <a:t>d</a:t>
            </a:r>
            <a:r>
              <a:rPr lang="fr-FR" dirty="0" smtClean="0"/>
              <a:t>évelopper des compétences transversales(</a:t>
            </a:r>
            <a:r>
              <a:rPr lang="fr-FR" dirty="0" err="1" smtClean="0"/>
              <a:t>méthodologiques,so-ciales</a:t>
            </a:r>
            <a:r>
              <a:rPr lang="fr-FR" dirty="0" smtClean="0"/>
              <a:t>);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96A1B"/>
                </a:solidFill>
              </a:rPr>
              <a:t>(</a:t>
            </a:r>
            <a:r>
              <a:rPr lang="fr-FR" b="1" dirty="0" err="1" smtClean="0">
                <a:solidFill>
                  <a:srgbClr val="F96A1B"/>
                </a:solidFill>
              </a:rPr>
              <a:t>Cf</a:t>
            </a:r>
            <a:r>
              <a:rPr lang="fr-FR" b="1" dirty="0" smtClean="0">
                <a:solidFill>
                  <a:srgbClr val="F96A1B"/>
                </a:solidFill>
              </a:rPr>
              <a:t>: les spécificités du cycle des </a:t>
            </a:r>
            <a:r>
              <a:rPr lang="fr-FR" b="1" dirty="0" err="1" smtClean="0">
                <a:solidFill>
                  <a:srgbClr val="F96A1B"/>
                </a:solidFill>
              </a:rPr>
              <a:t>approfondissments</a:t>
            </a:r>
            <a:r>
              <a:rPr lang="fr-FR" b="1" dirty="0" smtClean="0">
                <a:solidFill>
                  <a:srgbClr val="F96A1B"/>
                </a:solidFill>
              </a:rPr>
              <a:t>, cycle 4, p.211)</a:t>
            </a:r>
            <a:endParaRPr lang="fr-FR" b="1" dirty="0">
              <a:solidFill>
                <a:srgbClr val="F96A1B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088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Que fait  l’élève?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900000">
            <a:off x="3439687" y="1441049"/>
            <a:ext cx="4658735" cy="44086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sz="3100" dirty="0" smtClean="0"/>
          </a:p>
          <a:p>
            <a:pPr marL="0" indent="0">
              <a:buNone/>
            </a:pPr>
            <a:r>
              <a:rPr lang="fr-FR" sz="3100" dirty="0" smtClean="0"/>
              <a:t>Il travaille;</a:t>
            </a:r>
          </a:p>
          <a:p>
            <a:pPr marL="0" indent="0">
              <a:buNone/>
            </a:pPr>
            <a:r>
              <a:rPr lang="fr-FR" sz="3100" dirty="0"/>
              <a:t>s</a:t>
            </a:r>
            <a:r>
              <a:rPr lang="fr-FR" sz="3100" dirty="0" smtClean="0"/>
              <a:t>e trompe; </a:t>
            </a:r>
          </a:p>
          <a:p>
            <a:pPr marL="0" indent="0">
              <a:buNone/>
            </a:pPr>
            <a:r>
              <a:rPr lang="fr-FR" sz="3100" dirty="0"/>
              <a:t>c</a:t>
            </a:r>
            <a:r>
              <a:rPr lang="fr-FR" sz="3100" dirty="0" smtClean="0"/>
              <a:t>onteste;</a:t>
            </a:r>
          </a:p>
          <a:p>
            <a:pPr marL="0" indent="0">
              <a:buNone/>
            </a:pPr>
            <a:r>
              <a:rPr lang="fr-FR" sz="3100" dirty="0"/>
              <a:t>c</a:t>
            </a:r>
            <a:r>
              <a:rPr lang="fr-FR" sz="3100" dirty="0" smtClean="0"/>
              <a:t>oncède;</a:t>
            </a:r>
          </a:p>
          <a:p>
            <a:pPr marL="0" indent="0">
              <a:buNone/>
            </a:pPr>
            <a:r>
              <a:rPr lang="fr-FR" sz="3100" dirty="0"/>
              <a:t>c</a:t>
            </a:r>
            <a:r>
              <a:rPr lang="fr-FR" sz="3100" dirty="0" smtClean="0"/>
              <a:t>onfronte ses idées;</a:t>
            </a:r>
          </a:p>
          <a:p>
            <a:pPr marL="0" indent="0">
              <a:buNone/>
            </a:pPr>
            <a:r>
              <a:rPr lang="fr-FR" sz="3100" dirty="0" smtClean="0"/>
              <a:t> </a:t>
            </a:r>
            <a:r>
              <a:rPr lang="fr-FR" sz="3100" dirty="0"/>
              <a:t>n</a:t>
            </a:r>
            <a:r>
              <a:rPr lang="fr-FR" sz="3100" dirty="0" smtClean="0"/>
              <a:t>e comprend pas tout; </a:t>
            </a:r>
          </a:p>
          <a:p>
            <a:pPr marL="0" indent="0">
              <a:buNone/>
            </a:pPr>
            <a:r>
              <a:rPr lang="fr-FR" sz="3100" dirty="0"/>
              <a:t>p</a:t>
            </a:r>
            <a:r>
              <a:rPr lang="fr-FR" sz="3100" dirty="0" smtClean="0"/>
              <a:t>rocède par t</a:t>
            </a:r>
            <a:r>
              <a:rPr lang="fr-FR" sz="3100" dirty="0" smtClean="0">
                <a:effectLst/>
              </a:rPr>
              <a:t>âtonnements;</a:t>
            </a:r>
          </a:p>
          <a:p>
            <a:pPr marL="0" indent="0">
              <a:buNone/>
            </a:pPr>
            <a:r>
              <a:rPr lang="fr-FR" sz="3100" dirty="0">
                <a:effectLst/>
              </a:rPr>
              <a:t>v</a:t>
            </a:r>
            <a:r>
              <a:rPr lang="fr-FR" sz="3100" dirty="0" smtClean="0">
                <a:effectLst/>
              </a:rPr>
              <a:t>eut en savoir plus;</a:t>
            </a:r>
          </a:p>
          <a:p>
            <a:pPr marL="0" indent="0">
              <a:buNone/>
            </a:pPr>
            <a:r>
              <a:rPr lang="fr-FR" sz="3100" dirty="0" smtClean="0">
                <a:effectLst/>
              </a:rPr>
              <a:t>s’entraîne;</a:t>
            </a:r>
          </a:p>
          <a:p>
            <a:pPr marL="0" indent="0">
              <a:buNone/>
            </a:pPr>
            <a:r>
              <a:rPr lang="fr-FR" sz="3100" dirty="0">
                <a:effectLst/>
              </a:rPr>
              <a:t>p</a:t>
            </a:r>
            <a:r>
              <a:rPr lang="fr-FR" sz="3100" dirty="0" smtClean="0">
                <a:effectLst/>
              </a:rPr>
              <a:t>roduit . </a:t>
            </a:r>
          </a:p>
          <a:p>
            <a:pPr marL="0" indent="0">
              <a:buNone/>
            </a:pPr>
            <a:r>
              <a:rPr lang="fr-FR" sz="3100" b="1" dirty="0" smtClean="0">
                <a:solidFill>
                  <a:srgbClr val="FF6700"/>
                </a:solidFill>
                <a:effectLst/>
              </a:rPr>
              <a:t>(</a:t>
            </a:r>
            <a:r>
              <a:rPr lang="fr-FR" sz="3100" b="1" dirty="0" err="1" smtClean="0">
                <a:solidFill>
                  <a:srgbClr val="FF6700"/>
                </a:solidFill>
                <a:effectLst/>
              </a:rPr>
              <a:t>Cf</a:t>
            </a:r>
            <a:r>
              <a:rPr lang="fr-FR" sz="3100" b="1" dirty="0" smtClean="0">
                <a:solidFill>
                  <a:srgbClr val="FF6700"/>
                </a:solidFill>
                <a:effectLst/>
              </a:rPr>
              <a:t>:  spécificités du cycle des approfondissements, cycle 4)</a:t>
            </a:r>
          </a:p>
          <a:p>
            <a:pPr marL="0" indent="0">
              <a:buNone/>
            </a:pPr>
            <a:endParaRPr lang="fr-FR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54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Le rôle de l’enseignant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Il a </a:t>
            </a:r>
            <a:r>
              <a:rPr lang="fr-FR" sz="2400" dirty="0" smtClean="0">
                <a:solidFill>
                  <a:srgbClr val="F96A1B"/>
                </a:solidFill>
              </a:rPr>
              <a:t>préparé </a:t>
            </a:r>
            <a:r>
              <a:rPr lang="fr-FR" sz="2400" dirty="0" smtClean="0"/>
              <a:t>la tâche en </a:t>
            </a:r>
            <a:r>
              <a:rPr lang="fr-FR" sz="2400" dirty="0" smtClean="0">
                <a:solidFill>
                  <a:srgbClr val="F96A1B"/>
                </a:solidFill>
              </a:rPr>
              <a:t>amont;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400" dirty="0"/>
              <a:t>e</a:t>
            </a:r>
            <a:r>
              <a:rPr lang="fr-FR" sz="2400" dirty="0" smtClean="0"/>
              <a:t>n classe: il accepte que la tâche gère l’élève, il</a:t>
            </a:r>
            <a:r>
              <a:rPr lang="fr-FR" sz="2400" dirty="0" smtClean="0">
                <a:solidFill>
                  <a:srgbClr val="F96A1B"/>
                </a:solidFill>
              </a:rPr>
              <a:t> accompagne;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i</a:t>
            </a:r>
            <a:r>
              <a:rPr lang="fr-FR" sz="2400" dirty="0" smtClean="0"/>
              <a:t>l </a:t>
            </a:r>
            <a:r>
              <a:rPr lang="fr-FR" sz="2400" dirty="0" smtClean="0">
                <a:solidFill>
                  <a:srgbClr val="F96A1B"/>
                </a:solidFill>
              </a:rPr>
              <a:t>écoute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96A1B"/>
                </a:solidFill>
              </a:rPr>
              <a:t>observe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96A1B"/>
                </a:solidFill>
              </a:rPr>
              <a:t>intervient au niveau de la dynamique de groupe </a:t>
            </a:r>
            <a:r>
              <a:rPr lang="fr-FR" sz="2400" dirty="0" smtClean="0"/>
              <a:t>mais pas dans la tâche;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i</a:t>
            </a:r>
            <a:r>
              <a:rPr lang="fr-FR" sz="2400" dirty="0" smtClean="0"/>
              <a:t>l anime la phase de restitution.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194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Expérimentons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3"/>
                </a:solidFill>
              </a:rPr>
              <a:t>Adoptez la posture du professeur stagiaire en formation </a:t>
            </a:r>
            <a:r>
              <a:rPr lang="fr-FR" b="1" dirty="0" smtClean="0"/>
              <a:t>: réalisez le travail de groupe proposé par l’animateur. 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6700"/>
                </a:solidFill>
              </a:rPr>
              <a:t>Un professeur adopte la posture de l’observateur.</a:t>
            </a:r>
            <a:endParaRPr lang="fr-FR" b="1" dirty="0">
              <a:solidFill>
                <a:srgbClr val="FF67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43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Ouvrages théoriques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3"/>
                </a:solidFill>
                <a:effectLst/>
              </a:rPr>
              <a:t>Ouvrages sur le travail de groupe : </a:t>
            </a:r>
            <a:endParaRPr lang="fr-FR" b="1" dirty="0" smtClean="0">
              <a:solidFill>
                <a:schemeClr val="accent3"/>
              </a:solidFill>
              <a:effectLst/>
            </a:endParaRPr>
          </a:p>
          <a:p>
            <a:pPr marL="0" indent="0">
              <a:buNone/>
            </a:pPr>
            <a:r>
              <a:rPr lang="fr-FR" dirty="0" smtClean="0">
                <a:effectLst/>
              </a:rPr>
              <a:t>Manuel </a:t>
            </a:r>
            <a:r>
              <a:rPr lang="fr-FR" dirty="0" err="1" smtClean="0">
                <a:effectLst/>
              </a:rPr>
              <a:t>Wanderlust</a:t>
            </a:r>
            <a:r>
              <a:rPr lang="fr-FR" dirty="0" smtClean="0">
                <a:effectLst/>
              </a:rPr>
              <a:t> terminale, éditions Bordas, p 16-23</a:t>
            </a:r>
            <a:endParaRPr lang="fr-FR" dirty="0">
              <a:effectLst/>
            </a:endParaRPr>
          </a:p>
          <a:p>
            <a:pPr marL="0" indent="0">
              <a:buNone/>
            </a:pPr>
            <a:r>
              <a:rPr lang="fr-FR" sz="2900" dirty="0">
                <a:effectLst/>
              </a:rPr>
              <a:t>Echanger, n°68, avril 2005, </a:t>
            </a:r>
            <a:r>
              <a:rPr lang="fr-FR" sz="2900" i="1" dirty="0">
                <a:effectLst/>
              </a:rPr>
              <a:t>le travail en groupe</a:t>
            </a:r>
            <a:r>
              <a:rPr lang="fr-FR" sz="2900" dirty="0">
                <a:effectLst/>
              </a:rPr>
              <a:t>. Cahiers pédagogiques, mai 2004</a:t>
            </a:r>
            <a:r>
              <a:rPr lang="fr-FR" sz="2900" i="1" dirty="0">
                <a:effectLst/>
              </a:rPr>
              <a:t>, le travail de </a:t>
            </a:r>
            <a:r>
              <a:rPr lang="fr-FR" sz="2900" i="1" dirty="0" smtClean="0">
                <a:effectLst/>
              </a:rPr>
              <a:t>groupe</a:t>
            </a:r>
            <a:r>
              <a:rPr lang="fr-FR" sz="2900" dirty="0" smtClean="0">
                <a:effectLst/>
              </a:rPr>
              <a:t> </a:t>
            </a:r>
            <a:endParaRPr lang="fr-FR" sz="2900" dirty="0">
              <a:effectLst/>
            </a:endParaRPr>
          </a:p>
          <a:p>
            <a:pPr marL="0" indent="0">
              <a:buNone/>
            </a:pPr>
            <a:r>
              <a:rPr lang="fr-FR" sz="2900" dirty="0" err="1">
                <a:effectLst/>
              </a:rPr>
              <a:t>Connac</a:t>
            </a:r>
            <a:r>
              <a:rPr lang="fr-FR" sz="2900" dirty="0">
                <a:effectLst/>
              </a:rPr>
              <a:t> Sylvain, </a:t>
            </a:r>
            <a:r>
              <a:rPr lang="fr-FR" sz="2900" i="1" dirty="0">
                <a:effectLst/>
              </a:rPr>
              <a:t>Apprendre avec les pédagogies coopérative, Démarches et outils pour l’école</a:t>
            </a:r>
            <a:r>
              <a:rPr lang="fr-FR" sz="2900" dirty="0">
                <a:effectLst/>
              </a:rPr>
              <a:t>, ESF, 2009. </a:t>
            </a:r>
          </a:p>
          <a:p>
            <a:pPr marL="0" indent="0">
              <a:buNone/>
            </a:pPr>
            <a:r>
              <a:rPr lang="fr-FR" sz="2900" dirty="0" err="1" smtClean="0">
                <a:effectLst/>
              </a:rPr>
              <a:t>Meirieu</a:t>
            </a:r>
            <a:r>
              <a:rPr lang="fr-FR" sz="2900" dirty="0" smtClean="0">
                <a:effectLst/>
              </a:rPr>
              <a:t> </a:t>
            </a:r>
            <a:r>
              <a:rPr lang="fr-FR" sz="2900" dirty="0">
                <a:effectLst/>
              </a:rPr>
              <a:t>Philippe, </a:t>
            </a:r>
            <a:r>
              <a:rPr lang="fr-FR" sz="2900" i="1" dirty="0">
                <a:effectLst/>
              </a:rPr>
              <a:t>Itinéraire des pédagogies de groupe : apprendre en groupe 1, </a:t>
            </a:r>
            <a:r>
              <a:rPr lang="fr-FR" sz="2900" dirty="0">
                <a:effectLst/>
              </a:rPr>
              <a:t>6è éd, Chronique sociale, 1996. </a:t>
            </a:r>
          </a:p>
          <a:p>
            <a:pPr marL="0" indent="0">
              <a:buNone/>
            </a:pPr>
            <a:r>
              <a:rPr lang="fr-FR" sz="2900" dirty="0" err="1" smtClean="0">
                <a:effectLst/>
              </a:rPr>
              <a:t>Peyrat</a:t>
            </a:r>
            <a:r>
              <a:rPr lang="fr-FR" sz="2900" dirty="0" err="1">
                <a:effectLst/>
              </a:rPr>
              <a:t>-Malaterre</a:t>
            </a:r>
            <a:r>
              <a:rPr lang="fr-FR" sz="2900" dirty="0">
                <a:effectLst/>
              </a:rPr>
              <a:t>, Marie-France, </a:t>
            </a:r>
            <a:r>
              <a:rPr lang="fr-FR" sz="2900" i="1" dirty="0">
                <a:effectLst/>
              </a:rPr>
              <a:t>Comment faire travailler efficacement des élèves en groupe ? </a:t>
            </a:r>
            <a:r>
              <a:rPr lang="fr-FR" sz="2900" dirty="0">
                <a:effectLst/>
              </a:rPr>
              <a:t>Tutorat et apprentissage coopératif, Bruxelles, De Boeck, 2011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vous de jouer!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900000">
            <a:off x="3526428" y="296713"/>
            <a:ext cx="4658735" cy="6049829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F96A1B"/>
                </a:solidFill>
              </a:rPr>
              <a:t>Pour le 31 mars, apportez une proposition de mise en œuvre d’un travail collaboratif pour:</a:t>
            </a:r>
          </a:p>
          <a:p>
            <a:endParaRPr lang="fr-FR" sz="2000" dirty="0" smtClean="0">
              <a:solidFill>
                <a:srgbClr val="F96A1B"/>
              </a:solidFill>
            </a:endParaRPr>
          </a:p>
          <a:p>
            <a:r>
              <a:rPr lang="fr-FR" sz="2000" dirty="0"/>
              <a:t>l</a:t>
            </a:r>
            <a:r>
              <a:rPr lang="fr-FR" sz="2000" dirty="0" smtClean="0"/>
              <a:t>a correction d’un travail réalisé à la maison (exercices, rédaction…);</a:t>
            </a:r>
          </a:p>
          <a:p>
            <a:r>
              <a:rPr lang="fr-FR" sz="2000" dirty="0"/>
              <a:t>l</a:t>
            </a:r>
            <a:r>
              <a:rPr lang="fr-FR" sz="2000" dirty="0" smtClean="0"/>
              <a:t>a préparation d’un contrôle qui aura lieu la séance suivante;</a:t>
            </a:r>
            <a:endParaRPr lang="fr-FR" sz="2000" dirty="0"/>
          </a:p>
          <a:p>
            <a:r>
              <a:rPr lang="fr-FR" sz="2000" dirty="0"/>
              <a:t>r</a:t>
            </a:r>
            <a:r>
              <a:rPr lang="fr-FR" sz="2000" dirty="0" smtClean="0"/>
              <a:t>endre un contrôle  en classe;</a:t>
            </a:r>
          </a:p>
          <a:p>
            <a:r>
              <a:rPr lang="fr-FR" sz="2000" dirty="0"/>
              <a:t>e</a:t>
            </a:r>
            <a:r>
              <a:rPr lang="fr-FR" sz="2000" dirty="0" smtClean="0"/>
              <a:t>ntraîner à une ou plusieurs activités langagières à partir d’un document de votre choix</a:t>
            </a:r>
            <a:r>
              <a:rPr lang="is-IS" sz="2000" dirty="0" smtClean="0"/>
              <a:t>…</a:t>
            </a:r>
            <a:endParaRPr lang="fr-FR" sz="20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8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Elisabeth Michaud ESPE Versailles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968321" y="2796708"/>
            <a:ext cx="2494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FF6700"/>
                </a:solidFill>
              </a:rPr>
              <a:t>Séance 2</a:t>
            </a:r>
            <a:endParaRPr lang="fr-FR" sz="4400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86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900000">
            <a:off x="3433542" y="842296"/>
            <a:ext cx="4658735" cy="5651978"/>
          </a:xfrm>
        </p:spPr>
        <p:txBody>
          <a:bodyPr>
            <a:normAutofit fontScale="8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fr-FR" sz="2600" b="1" spc="150" dirty="0" smtClean="0">
              <a:ln w="11430"/>
              <a:solidFill>
                <a:schemeClr val="accent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fr-FR" sz="2600" b="1" spc="150" dirty="0" smtClean="0">
              <a:ln w="11430"/>
              <a:solidFill>
                <a:schemeClr val="accent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fr-FR" sz="2600" b="1" spc="150" dirty="0" smtClean="0">
                <a:ln w="11430"/>
                <a:solidFill>
                  <a:schemeClr val="accent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Evaluation interne </a:t>
            </a:r>
            <a:r>
              <a:rPr lang="fr-FR" sz="2600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dans le groupe?</a:t>
            </a:r>
            <a:endParaRPr lang="fr-FR" sz="2600" spc="150" dirty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fr-FR" sz="2600" spc="150" dirty="0" smtClean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fr-FR" sz="2600" b="1" spc="150" dirty="0" smtClean="0">
                <a:ln w="11430"/>
                <a:solidFill>
                  <a:srgbClr val="FF67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Evaluation externe </a:t>
            </a:r>
            <a:r>
              <a:rPr lang="fr-FR" sz="2600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par le groupe classe et (ou) le professeur lors de la mise en commun?</a:t>
            </a:r>
          </a:p>
          <a:p>
            <a:r>
              <a:rPr lang="fr-FR" sz="2600" spc="150" dirty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</a:t>
            </a:r>
            <a:r>
              <a:rPr lang="fr-FR" sz="2600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uelles </a:t>
            </a:r>
            <a:r>
              <a:rPr lang="fr-FR" sz="2600" spc="150" dirty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sont les </a:t>
            </a:r>
            <a:r>
              <a:rPr lang="fr-FR" sz="2600" b="1" spc="150" dirty="0">
                <a:ln w="11430"/>
                <a:solidFill>
                  <a:srgbClr val="FF67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compétences mobilisées </a:t>
            </a:r>
            <a:r>
              <a:rPr lang="fr-FR" sz="2600" spc="150" dirty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 </a:t>
            </a:r>
            <a:endParaRPr lang="fr-FR" sz="2600" spc="150" dirty="0" smtClean="0">
              <a:ln w="11430"/>
              <a:solidFill>
                <a:srgbClr val="FFFF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fr-FR" sz="2600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Quels sont les </a:t>
            </a:r>
            <a:r>
              <a:rPr lang="fr-FR" sz="2600" b="1" spc="150" dirty="0">
                <a:ln w="11430"/>
                <a:solidFill>
                  <a:srgbClr val="FF67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critères </a:t>
            </a:r>
            <a:r>
              <a:rPr lang="fr-FR" sz="2600" spc="150" dirty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qui apparaissent comme essentiels et pertinents dans le cadre de la progression </a:t>
            </a:r>
            <a:r>
              <a:rPr lang="fr-FR" sz="2600" spc="150" dirty="0" smtClean="0">
                <a:ln w="11430"/>
                <a:solidFill>
                  <a:srgbClr val="FFFF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annuelle?</a:t>
            </a:r>
            <a:r>
              <a:rPr lang="fr-FR" sz="2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fr-FR" sz="26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fr-FR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fr-FR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56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tâches?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</a:rPr>
              <a:t>Corriger</a:t>
            </a:r>
            <a:r>
              <a:rPr lang="fr-FR" dirty="0" smtClean="0"/>
              <a:t> des exercices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</a:rPr>
              <a:t>Réviser</a:t>
            </a:r>
            <a:r>
              <a:rPr lang="fr-FR" dirty="0" smtClean="0"/>
              <a:t> pour un contrôle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</a:rPr>
              <a:t>Compréhension</a:t>
            </a:r>
            <a:r>
              <a:rPr lang="fr-FR" dirty="0" smtClean="0"/>
              <a:t> de l’écrit de plusieurs textes avec une même thématique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</a:rPr>
              <a:t>S’entraîner </a:t>
            </a:r>
            <a:r>
              <a:rPr lang="fr-FR" dirty="0" smtClean="0"/>
              <a:t>à prendre la parole</a:t>
            </a:r>
          </a:p>
          <a:p>
            <a:pPr marL="0" indent="0">
              <a:buNone/>
            </a:pPr>
            <a:r>
              <a:rPr lang="fr-FR" dirty="0" smtClean="0"/>
              <a:t>Se </a:t>
            </a:r>
            <a:r>
              <a:rPr lang="fr-FR" dirty="0" err="1" smtClean="0">
                <a:solidFill>
                  <a:srgbClr val="F96A1B"/>
                </a:solidFill>
              </a:rPr>
              <a:t>co</a:t>
            </a:r>
            <a:r>
              <a:rPr lang="fr-FR" dirty="0" smtClean="0">
                <a:solidFill>
                  <a:srgbClr val="F96A1B"/>
                </a:solidFill>
              </a:rPr>
              <a:t>-évaluer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</a:rPr>
              <a:t>Chercher et trouver</a:t>
            </a:r>
            <a:r>
              <a:rPr lang="fr-FR" dirty="0" smtClean="0"/>
              <a:t> une règle de grammaire</a:t>
            </a:r>
          </a:p>
          <a:p>
            <a:pPr marL="0" indent="0">
              <a:buNone/>
            </a:pPr>
            <a:r>
              <a:rPr lang="fr-FR" dirty="0" smtClean="0"/>
              <a:t>Etc.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Elisabeth Michaud ESPE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07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 poser les bonnes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 smtClean="0">
              <a:effectLst/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  <a:effectLst/>
              </a:rPr>
              <a:t>Pourquoi</a:t>
            </a:r>
            <a:r>
              <a:rPr lang="fr-FR" dirty="0" smtClean="0">
                <a:effectLst/>
              </a:rPr>
              <a:t> mettre en place un travail de groupes?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  <a:effectLst/>
              </a:rPr>
              <a:t>Combien</a:t>
            </a:r>
            <a:r>
              <a:rPr lang="fr-FR" dirty="0" smtClean="0">
                <a:effectLst/>
              </a:rPr>
              <a:t> </a:t>
            </a:r>
            <a:r>
              <a:rPr lang="fr-FR" dirty="0">
                <a:effectLst/>
              </a:rPr>
              <a:t>de </a:t>
            </a:r>
            <a:r>
              <a:rPr lang="fr-FR" dirty="0" smtClean="0">
                <a:effectLst/>
              </a:rPr>
              <a:t>groupes?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  <a:effectLst/>
              </a:rPr>
              <a:t>Qui</a:t>
            </a:r>
            <a:r>
              <a:rPr lang="fr-FR" dirty="0" smtClean="0">
                <a:effectLst/>
              </a:rPr>
              <a:t> fait les groupes? Comment?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  <a:effectLst/>
              </a:rPr>
              <a:t>Conditions matérielles</a:t>
            </a:r>
            <a:r>
              <a:rPr lang="fr-FR" dirty="0" smtClean="0">
                <a:effectLst/>
              </a:rPr>
              <a:t>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  <a:effectLst/>
              </a:rPr>
              <a:t>Le temps</a:t>
            </a:r>
            <a:r>
              <a:rPr lang="fr-FR" dirty="0" smtClean="0">
                <a:effectLst/>
              </a:rPr>
              <a:t>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  <a:effectLst/>
              </a:rPr>
              <a:t>Quelles tâches</a:t>
            </a:r>
            <a:r>
              <a:rPr lang="fr-FR" dirty="0" smtClean="0">
                <a:effectLst/>
              </a:rPr>
              <a:t>? Sous quelle forme?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96A1B"/>
                </a:solidFill>
                <a:effectLst/>
              </a:rPr>
              <a:t>Mutualisation</a:t>
            </a:r>
            <a:r>
              <a:rPr lang="fr-FR" dirty="0" smtClean="0">
                <a:effectLst/>
              </a:rPr>
              <a:t> ou pas?</a:t>
            </a:r>
          </a:p>
          <a:p>
            <a:pPr marL="0" indent="0">
              <a:buNone/>
            </a:pPr>
            <a:endParaRPr lang="fr-FR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10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Questionnement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FF6700"/>
                </a:solidFill>
              </a:rPr>
              <a:t>Adoptez maintenant la posture de l’enseignant réflexif:</a:t>
            </a:r>
            <a:r>
              <a:rPr lang="fr-FR" dirty="0" smtClean="0"/>
              <a:t> analysez le travail collaboratif qui vous a été proposé.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19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Guider pour cadrer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Donner une </a:t>
            </a:r>
            <a:r>
              <a:rPr lang="fr-FR" dirty="0" smtClean="0">
                <a:solidFill>
                  <a:srgbClr val="F96A1B"/>
                </a:solidFill>
              </a:rPr>
              <a:t>consigne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6700"/>
                </a:solidFill>
              </a:rPr>
              <a:t>précise:</a:t>
            </a:r>
          </a:p>
          <a:p>
            <a:r>
              <a:rPr lang="fr-FR" dirty="0"/>
              <a:t>i</a:t>
            </a:r>
            <a:r>
              <a:rPr lang="fr-FR" dirty="0" smtClean="0"/>
              <a:t>ndiquer</a:t>
            </a:r>
            <a:r>
              <a:rPr lang="fr-FR" dirty="0" smtClean="0">
                <a:solidFill>
                  <a:srgbClr val="F96A1B"/>
                </a:solidFill>
              </a:rPr>
              <a:t> </a:t>
            </a:r>
            <a:r>
              <a:rPr lang="fr-FR" dirty="0">
                <a:solidFill>
                  <a:srgbClr val="F96A1B"/>
                </a:solidFill>
              </a:rPr>
              <a:t>l</a:t>
            </a:r>
            <a:r>
              <a:rPr lang="fr-FR" dirty="0" smtClean="0">
                <a:solidFill>
                  <a:srgbClr val="F96A1B"/>
                </a:solidFill>
              </a:rPr>
              <a:t>’objectif</a:t>
            </a:r>
            <a:r>
              <a:rPr lang="fr-FR" dirty="0" smtClean="0"/>
              <a:t> du travail collaboratif : </a:t>
            </a:r>
            <a:r>
              <a:rPr lang="fr-FR" b="1" dirty="0" smtClean="0">
                <a:solidFill>
                  <a:srgbClr val="FF6700"/>
                </a:solidFill>
              </a:rPr>
              <a:t>quelle production?</a:t>
            </a:r>
          </a:p>
          <a:p>
            <a:r>
              <a:rPr lang="fr-FR" dirty="0"/>
              <a:t>i</a:t>
            </a:r>
            <a:r>
              <a:rPr lang="fr-FR" dirty="0" smtClean="0"/>
              <a:t>ndiquer les </a:t>
            </a:r>
            <a:r>
              <a:rPr lang="fr-FR" dirty="0" smtClean="0">
                <a:solidFill>
                  <a:srgbClr val="F96A1B"/>
                </a:solidFill>
              </a:rPr>
              <a:t>étapes</a:t>
            </a:r>
            <a:r>
              <a:rPr lang="fr-FR" dirty="0" smtClean="0"/>
              <a:t> du travail collaboratif; </a:t>
            </a:r>
          </a:p>
          <a:p>
            <a:r>
              <a:rPr lang="fr-FR" dirty="0"/>
              <a:t>i</a:t>
            </a:r>
            <a:r>
              <a:rPr lang="fr-FR" dirty="0" smtClean="0"/>
              <a:t>ndiquer</a:t>
            </a:r>
            <a:r>
              <a:rPr lang="fr-FR" dirty="0" smtClean="0">
                <a:solidFill>
                  <a:srgbClr val="F96A1B"/>
                </a:solidFill>
              </a:rPr>
              <a:t> le temps.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9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 Versailles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22900" y="2576584"/>
            <a:ext cx="7832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6700"/>
                </a:solidFill>
              </a:rPr>
              <a:t>Comment constituer les groupes?</a:t>
            </a:r>
            <a:endParaRPr lang="fr-FR" sz="3600" b="1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61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FFFF"/>
                </a:solidFill>
              </a:rPr>
              <a:t>Constituer les  groupes</a:t>
            </a:r>
            <a:endParaRPr lang="fr-FR" sz="36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Par </a:t>
            </a:r>
            <a:r>
              <a:rPr lang="fr-FR" b="1" dirty="0" smtClean="0">
                <a:solidFill>
                  <a:schemeClr val="accent3"/>
                </a:solidFill>
              </a:rPr>
              <a:t>affinités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dirty="0" smtClean="0"/>
              <a:t>Par </a:t>
            </a:r>
            <a:r>
              <a:rPr lang="fr-FR" b="1" dirty="0" smtClean="0">
                <a:solidFill>
                  <a:srgbClr val="FF6700"/>
                </a:solidFill>
              </a:rPr>
              <a:t>niveaux de compétences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dirty="0" smtClean="0"/>
              <a:t>Des groupes </a:t>
            </a:r>
            <a:r>
              <a:rPr lang="fr-FR" b="1" dirty="0" smtClean="0">
                <a:solidFill>
                  <a:srgbClr val="FF6700"/>
                </a:solidFill>
              </a:rPr>
              <a:t>hétérogènes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6700"/>
                </a:solidFill>
              </a:rPr>
              <a:t>Qui</a:t>
            </a:r>
            <a:r>
              <a:rPr lang="fr-FR" dirty="0" smtClean="0"/>
              <a:t> constitue les groupes?</a:t>
            </a:r>
          </a:p>
          <a:p>
            <a:pPr marL="0" indent="0">
              <a:buNone/>
            </a:pPr>
            <a:r>
              <a:rPr lang="fr-FR" dirty="0" smtClean="0"/>
              <a:t>Les élèves? </a:t>
            </a:r>
          </a:p>
          <a:p>
            <a:pPr marL="0" indent="0">
              <a:buNone/>
            </a:pPr>
            <a:r>
              <a:rPr lang="fr-FR" dirty="0" smtClean="0"/>
              <a:t>Le professeur?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6700"/>
                </a:solidFill>
              </a:rPr>
              <a:t>Combien</a:t>
            </a:r>
            <a:r>
              <a:rPr lang="fr-FR" dirty="0" smtClean="0"/>
              <a:t> d’élèves par groupe?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81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 Versailles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49986" y="2444661"/>
            <a:ext cx="1133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8800" b="1" dirty="0">
                <a:solidFill>
                  <a:srgbClr val="FF67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9819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Conditions matérielles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Groupes de </a:t>
            </a:r>
            <a:r>
              <a:rPr lang="fr-FR" sz="2400" b="1" dirty="0" smtClean="0">
                <a:solidFill>
                  <a:srgbClr val="FF6700"/>
                </a:solidFill>
              </a:rPr>
              <a:t>proximité</a:t>
            </a:r>
            <a:r>
              <a:rPr lang="fr-FR" sz="2400" dirty="0" smtClean="0"/>
              <a:t>?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6700"/>
                </a:solidFill>
              </a:rPr>
              <a:t>Îlots</a:t>
            </a:r>
            <a:r>
              <a:rPr lang="fr-FR" sz="2400" dirty="0" smtClean="0"/>
              <a:t>?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6700"/>
                </a:solidFill>
              </a:rPr>
              <a:t>Ateliers</a:t>
            </a:r>
            <a:r>
              <a:rPr lang="fr-FR" sz="2400" dirty="0" smtClean="0"/>
              <a:t>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44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Elisabeth Michaud </a:t>
            </a:r>
            <a:r>
              <a:rPr lang="en-US" dirty="0" err="1" smtClean="0"/>
              <a:t>Inspé</a:t>
            </a:r>
            <a:r>
              <a:rPr lang="en-US" dirty="0" smtClean="0"/>
              <a:t> Versailles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2982204"/>
            <a:ext cx="9073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6700"/>
                </a:solidFill>
              </a:rPr>
              <a:t>Quelles formes sociales de travail?</a:t>
            </a:r>
            <a:endParaRPr lang="fr-FR" sz="4000" b="1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10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880</Words>
  <Application>Microsoft Macintosh PowerPoint</Application>
  <PresentationFormat>Présentation à l'écran (4:3)</PresentationFormat>
  <Paragraphs>150</Paragraphs>
  <Slides>25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Kilter</vt:lpstr>
      <vt:lpstr>Le travail collaboratif</vt:lpstr>
      <vt:lpstr>Expérimentons</vt:lpstr>
      <vt:lpstr>Questionnement</vt:lpstr>
      <vt:lpstr>Guider pour cadrer</vt:lpstr>
      <vt:lpstr>Présentation PowerPoint</vt:lpstr>
      <vt:lpstr>Constituer les  groupes</vt:lpstr>
      <vt:lpstr>Présentation PowerPoint</vt:lpstr>
      <vt:lpstr>Conditions matérielles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Mutualisation?</vt:lpstr>
      <vt:lpstr>Mise en œuvre</vt:lpstr>
      <vt:lpstr>Présentation PowerPoint</vt:lpstr>
      <vt:lpstr>Objectifs du travail de groupe</vt:lpstr>
      <vt:lpstr>Que fait  l’élève?</vt:lpstr>
      <vt:lpstr>Le rôle de l’enseignant </vt:lpstr>
      <vt:lpstr>Ouvrages théoriques</vt:lpstr>
      <vt:lpstr>A vous de jouer!</vt:lpstr>
      <vt:lpstr>Présentation PowerPoint</vt:lpstr>
      <vt:lpstr>Evaluer</vt:lpstr>
      <vt:lpstr>Quelles tâches?</vt:lpstr>
      <vt:lpstr>Se poser les bonnes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travail en groupes</dc:title>
  <dc:creator>vincent michaud</dc:creator>
  <cp:lastModifiedBy>Utilisateur de Microsoft Office</cp:lastModifiedBy>
  <cp:revision>96</cp:revision>
  <dcterms:created xsi:type="dcterms:W3CDTF">2016-02-08T09:18:46Z</dcterms:created>
  <dcterms:modified xsi:type="dcterms:W3CDTF">2022-03-31T14:40:38Z</dcterms:modified>
</cp:coreProperties>
</file>