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0" r:id="rId4"/>
    <p:sldId id="261" r:id="rId5"/>
    <p:sldId id="263" r:id="rId6"/>
    <p:sldId id="266" r:id="rId7"/>
    <p:sldId id="262" r:id="rId8"/>
    <p:sldId id="267" r:id="rId9"/>
    <p:sldId id="270" r:id="rId10"/>
    <p:sldId id="271" r:id="rId11"/>
    <p:sldId id="272" r:id="rId12"/>
    <p:sldId id="273" r:id="rId13"/>
    <p:sldId id="274" r:id="rId14"/>
    <p:sldId id="275" r:id="rId15"/>
    <p:sldId id="276" r:id="rId16"/>
    <p:sldId id="277" r:id="rId17"/>
    <p:sldId id="280" r:id="rId18"/>
    <p:sldId id="281" r:id="rId19"/>
    <p:sldId id="258" r:id="rId20"/>
    <p:sldId id="259" r:id="rId21"/>
    <p:sldId id="264" r:id="rId22"/>
    <p:sldId id="265" r:id="rId23"/>
    <p:sldId id="268" r:id="rId24"/>
    <p:sldId id="269" r:id="rId25"/>
    <p:sldId id="278" r:id="rId26"/>
    <p:sldId id="279" r:id="rId27"/>
    <p:sldId id="282" r:id="rId28"/>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11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4E192-CA9F-4B4C-827A-D3CB00E33538}"/>
              </a:ext>
            </a:extLst>
          </p:cNvPr>
          <p:cNvSpPr>
            <a:spLocks noGrp="1"/>
          </p:cNvSpPr>
          <p:nvPr>
            <p:ph type="ctrTitle"/>
          </p:nvPr>
        </p:nvSpPr>
        <p:spPr>
          <a:xfrm>
            <a:off x="1238250" y="1122363"/>
            <a:ext cx="7429500" cy="2387600"/>
          </a:xfrm>
        </p:spPr>
        <p:txBody>
          <a:bodyPr anchor="b"/>
          <a:lstStyle>
            <a:lvl1pPr algn="ctr">
              <a:defRPr sz="4875"/>
            </a:lvl1pPr>
          </a:lstStyle>
          <a:p>
            <a:r>
              <a:rPr lang="fr-FR"/>
              <a:t>Modifiez le style du titre</a:t>
            </a:r>
          </a:p>
        </p:txBody>
      </p:sp>
      <p:sp>
        <p:nvSpPr>
          <p:cNvPr id="3" name="Sous-titre 2">
            <a:extLst>
              <a:ext uri="{FF2B5EF4-FFF2-40B4-BE49-F238E27FC236}">
                <a16:creationId xmlns:a16="http://schemas.microsoft.com/office/drawing/2014/main" id="{0F00D93C-FC9A-45C7-9175-E29FF9ABBD67}"/>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177FCE-A9A6-4A93-BDA2-A9951A5C1F28}"/>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48F14D12-DD75-419B-9A1A-3E1E47786F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39D3A1-8BFD-4C24-8AFD-6D004C37F7B4}"/>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327589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DDB4D9-3374-42D9-9FA0-D92361146C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6B5FCC6-8B2E-417F-A22E-FC768416789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2B97C7-4C79-4D09-AA28-FB2A66BA9229}"/>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5DB21888-4E32-4AC8-81A6-CE97B0F6A1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68D2B2-2696-4463-A201-B7B77725B32A}"/>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254430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36B4DAE-16C4-4356-9D32-9353CD8D8428}"/>
              </a:ext>
            </a:extLst>
          </p:cNvPr>
          <p:cNvSpPr>
            <a:spLocks noGrp="1"/>
          </p:cNvSpPr>
          <p:nvPr>
            <p:ph type="title" orient="vert"/>
          </p:nvPr>
        </p:nvSpPr>
        <p:spPr>
          <a:xfrm>
            <a:off x="7088981" y="365125"/>
            <a:ext cx="2135981"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20056EB-11E7-43B8-AE33-0C9420350D87}"/>
              </a:ext>
            </a:extLst>
          </p:cNvPr>
          <p:cNvSpPr>
            <a:spLocks noGrp="1"/>
          </p:cNvSpPr>
          <p:nvPr>
            <p:ph type="body" orient="vert" idx="1"/>
          </p:nvPr>
        </p:nvSpPr>
        <p:spPr>
          <a:xfrm>
            <a:off x="681037"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CB0CE1-6406-42EA-A7CD-057F0A163817}"/>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A8ACD41F-68BD-43AF-9E0B-B06503C0A1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2A4EDE-58E6-48B6-BB58-2CE567B069F0}"/>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79969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E7E19-A086-4DAA-B89A-B56326FDA13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656421-86D8-482A-B109-2EE957BBF98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D491E9-C31F-43EF-A0B0-650114BB11BE}"/>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B4B385E5-C922-4650-8E4F-5C34167A0B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EAB06E-C6F5-408C-AD58-10C9BAF909FD}"/>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222046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26BA69-F495-4216-8911-C5A2079EF307}"/>
              </a:ext>
            </a:extLst>
          </p:cNvPr>
          <p:cNvSpPr>
            <a:spLocks noGrp="1"/>
          </p:cNvSpPr>
          <p:nvPr>
            <p:ph type="title"/>
          </p:nvPr>
        </p:nvSpPr>
        <p:spPr>
          <a:xfrm>
            <a:off x="675878" y="1709739"/>
            <a:ext cx="8543925" cy="2852737"/>
          </a:xfrm>
        </p:spPr>
        <p:txBody>
          <a:bodyPr anchor="b"/>
          <a:lstStyle>
            <a:lvl1pPr>
              <a:defRPr sz="4875"/>
            </a:lvl1pPr>
          </a:lstStyle>
          <a:p>
            <a:r>
              <a:rPr lang="fr-FR"/>
              <a:t>Modifiez le style du titre</a:t>
            </a:r>
          </a:p>
        </p:txBody>
      </p:sp>
      <p:sp>
        <p:nvSpPr>
          <p:cNvPr id="3" name="Espace réservé du texte 2">
            <a:extLst>
              <a:ext uri="{FF2B5EF4-FFF2-40B4-BE49-F238E27FC236}">
                <a16:creationId xmlns:a16="http://schemas.microsoft.com/office/drawing/2014/main" id="{47B64CD7-D616-47FE-813E-F990E539B1AD}"/>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602D76A-81CD-49AD-AAC2-34F5EE0C8782}"/>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7AD84349-1E66-4AA1-BE80-A4CF4D8190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AEE80D-C55E-415D-ADA3-E73742DA13E6}"/>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254367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6A8DB-2DB3-49F8-ACE9-7DA8E6CE1F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41DD3C-FE57-4FCB-BC12-B980CA4E39E9}"/>
              </a:ext>
            </a:extLst>
          </p:cNvPr>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8BD9FDC-6C71-43B2-8460-8BD9E4EE2AEE}"/>
              </a:ext>
            </a:extLst>
          </p:cNvPr>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4FCEEB3-1A2D-4A5E-B9AA-FC90117CC9F2}"/>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EB1A64E4-D746-4558-93AF-C72CC3EEB2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E88AE3-0D6A-42BC-9BE6-F9495D347699}"/>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376991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855B1-0B1A-4875-BFF8-F27766B24B21}"/>
              </a:ext>
            </a:extLst>
          </p:cNvPr>
          <p:cNvSpPr>
            <a:spLocks noGrp="1"/>
          </p:cNvSpPr>
          <p:nvPr>
            <p:ph type="title"/>
          </p:nvPr>
        </p:nvSpPr>
        <p:spPr>
          <a:xfrm>
            <a:off x="682328" y="365126"/>
            <a:ext cx="8543925"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649622F-F552-4403-8D84-3D8E754C0101}"/>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E3C25C9-5E99-4F77-852E-A15AB82AA29A}"/>
              </a:ext>
            </a:extLst>
          </p:cNvPr>
          <p:cNvSpPr>
            <a:spLocks noGrp="1"/>
          </p:cNvSpPr>
          <p:nvPr>
            <p:ph sz="half" idx="2"/>
          </p:nvPr>
        </p:nvSpPr>
        <p:spPr>
          <a:xfrm>
            <a:off x="682328"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591819D-AA02-423B-A613-C3498F5B36B2}"/>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33B69AA-74CF-43AC-873A-412E2B86D9B7}"/>
              </a:ext>
            </a:extLst>
          </p:cNvPr>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B0FF4BA-8E1F-4B3B-8410-5A6A6263155A}"/>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8" name="Espace réservé du pied de page 7">
            <a:extLst>
              <a:ext uri="{FF2B5EF4-FFF2-40B4-BE49-F238E27FC236}">
                <a16:creationId xmlns:a16="http://schemas.microsoft.com/office/drawing/2014/main" id="{C7705A56-AF0C-4985-90C3-1D4DB31110A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0734C78-E905-4747-BCEB-F72CB97D6FA9}"/>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315520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324B5-F230-4E80-B983-E5DD37296B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039DC1-6104-43A9-907A-5963B87D09BE}"/>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4" name="Espace réservé du pied de page 3">
            <a:extLst>
              <a:ext uri="{FF2B5EF4-FFF2-40B4-BE49-F238E27FC236}">
                <a16:creationId xmlns:a16="http://schemas.microsoft.com/office/drawing/2014/main" id="{466FB55A-A3DD-4060-8420-276849E90F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B0C8E27-B272-4123-9C23-C585B9052B7A}"/>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201737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A32E4D-792F-49D8-9A78-68271C483814}"/>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3" name="Espace réservé du pied de page 2">
            <a:extLst>
              <a:ext uri="{FF2B5EF4-FFF2-40B4-BE49-F238E27FC236}">
                <a16:creationId xmlns:a16="http://schemas.microsoft.com/office/drawing/2014/main" id="{C921BF34-283C-48C2-A568-81EFFD2EBE2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3CAB54F-0483-4A52-BAD5-387CB7EDE661}"/>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218201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D7129-5961-4F12-866A-3D96730E6A19}"/>
              </a:ext>
            </a:extLst>
          </p:cNvPr>
          <p:cNvSpPr>
            <a:spLocks noGrp="1"/>
          </p:cNvSpPr>
          <p:nvPr>
            <p:ph type="title"/>
          </p:nvPr>
        </p:nvSpPr>
        <p:spPr>
          <a:xfrm>
            <a:off x="682328" y="457200"/>
            <a:ext cx="3194943" cy="1600200"/>
          </a:xfrm>
        </p:spPr>
        <p:txBody>
          <a:bodyPr anchor="b"/>
          <a:lstStyle>
            <a:lvl1pPr>
              <a:defRPr sz="2600"/>
            </a:lvl1pPr>
          </a:lstStyle>
          <a:p>
            <a:r>
              <a:rPr lang="fr-FR"/>
              <a:t>Modifiez le style du titre</a:t>
            </a:r>
          </a:p>
        </p:txBody>
      </p:sp>
      <p:sp>
        <p:nvSpPr>
          <p:cNvPr id="3" name="Espace réservé du contenu 2">
            <a:extLst>
              <a:ext uri="{FF2B5EF4-FFF2-40B4-BE49-F238E27FC236}">
                <a16:creationId xmlns:a16="http://schemas.microsoft.com/office/drawing/2014/main" id="{1D7B705C-9003-4B23-AAF9-14CF10ABB45A}"/>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DA5837-4365-42F9-9E8E-D285B27B893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63841CD-28F3-45DB-86CC-904B1FF8F4FF}"/>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6D53B376-3104-4B29-838E-D3CD6F4D05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0868AC-551F-4EDB-A1DC-12DD7E782FA1}"/>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136446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9E49CB-FB37-406D-87A0-DD59FAB765A8}"/>
              </a:ext>
            </a:extLst>
          </p:cNvPr>
          <p:cNvSpPr>
            <a:spLocks noGrp="1"/>
          </p:cNvSpPr>
          <p:nvPr>
            <p:ph type="title"/>
          </p:nvPr>
        </p:nvSpPr>
        <p:spPr>
          <a:xfrm>
            <a:off x="682328" y="457200"/>
            <a:ext cx="3194943" cy="1600200"/>
          </a:xfrm>
        </p:spPr>
        <p:txBody>
          <a:bodyPr anchor="b"/>
          <a:lstStyle>
            <a:lvl1pPr>
              <a:defRPr sz="2600"/>
            </a:lvl1pPr>
          </a:lstStyle>
          <a:p>
            <a:r>
              <a:rPr lang="fr-FR"/>
              <a:t>Modifiez le style du titre</a:t>
            </a:r>
          </a:p>
        </p:txBody>
      </p:sp>
      <p:sp>
        <p:nvSpPr>
          <p:cNvPr id="3" name="Espace réservé pour une image  2">
            <a:extLst>
              <a:ext uri="{FF2B5EF4-FFF2-40B4-BE49-F238E27FC236}">
                <a16:creationId xmlns:a16="http://schemas.microsoft.com/office/drawing/2014/main" id="{B12F26CE-997B-486E-AB8A-7176B5B3DD7D}"/>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fr-FR"/>
          </a:p>
        </p:txBody>
      </p:sp>
      <p:sp>
        <p:nvSpPr>
          <p:cNvPr id="4" name="Espace réservé du texte 3">
            <a:extLst>
              <a:ext uri="{FF2B5EF4-FFF2-40B4-BE49-F238E27FC236}">
                <a16:creationId xmlns:a16="http://schemas.microsoft.com/office/drawing/2014/main" id="{D709AC28-F097-4CEE-AD60-0923583A3FD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52F2F9B-A531-4DF4-B414-33F4D52869D8}"/>
              </a:ext>
            </a:extLst>
          </p:cNvPr>
          <p:cNvSpPr>
            <a:spLocks noGrp="1"/>
          </p:cNvSpPr>
          <p:nvPr>
            <p:ph type="dt" sz="half" idx="10"/>
          </p:nvPr>
        </p:nvSpPr>
        <p:spPr/>
        <p:txBody>
          <a:bodyPr/>
          <a:lstStyle/>
          <a:p>
            <a:fld id="{5EFDD341-CF5F-4A14-B37F-54B7AD8022B5}" type="datetimeFigureOut">
              <a:rPr lang="fr-FR" smtClean="0"/>
              <a:t>08/10/2021</a:t>
            </a:fld>
            <a:endParaRPr lang="fr-FR"/>
          </a:p>
        </p:txBody>
      </p:sp>
      <p:sp>
        <p:nvSpPr>
          <p:cNvPr id="6" name="Espace réservé du pied de page 5">
            <a:extLst>
              <a:ext uri="{FF2B5EF4-FFF2-40B4-BE49-F238E27FC236}">
                <a16:creationId xmlns:a16="http://schemas.microsoft.com/office/drawing/2014/main" id="{F9F4B386-5A7D-4EE9-86A0-1E72B9749C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893C52-2C62-4DC6-8AE2-126E760107CB}"/>
              </a:ext>
            </a:extLst>
          </p:cNvPr>
          <p:cNvSpPr>
            <a:spLocks noGrp="1"/>
          </p:cNvSpPr>
          <p:nvPr>
            <p:ph type="sldNum" sz="quarter" idx="12"/>
          </p:nvPr>
        </p:nvSpPr>
        <p:spPr/>
        <p:txBody>
          <a:bodyPr/>
          <a:lstStyle/>
          <a:p>
            <a:fld id="{34231D6A-B54A-4121-82ED-CFB752E5472D}" type="slidenum">
              <a:rPr lang="fr-FR" smtClean="0"/>
              <a:t>‹N°›</a:t>
            </a:fld>
            <a:endParaRPr lang="fr-FR"/>
          </a:p>
        </p:txBody>
      </p:sp>
    </p:spTree>
    <p:extLst>
      <p:ext uri="{BB962C8B-B14F-4D97-AF65-F5344CB8AC3E}">
        <p14:creationId xmlns:p14="http://schemas.microsoft.com/office/powerpoint/2010/main" val="41544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0D8FE7-14BC-4B1F-B7C8-0D1F3690A637}"/>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62E193B-EAED-404E-8EBE-BE471A6DD1DE}"/>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27396-2561-4DBE-98E5-C0A5F9D672FE}"/>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5EFDD341-CF5F-4A14-B37F-54B7AD8022B5}" type="datetimeFigureOut">
              <a:rPr lang="fr-FR" smtClean="0"/>
              <a:t>08/10/2021</a:t>
            </a:fld>
            <a:endParaRPr lang="fr-FR"/>
          </a:p>
        </p:txBody>
      </p:sp>
      <p:sp>
        <p:nvSpPr>
          <p:cNvPr id="5" name="Espace réservé du pied de page 4">
            <a:extLst>
              <a:ext uri="{FF2B5EF4-FFF2-40B4-BE49-F238E27FC236}">
                <a16:creationId xmlns:a16="http://schemas.microsoft.com/office/drawing/2014/main" id="{45186D17-F13D-4D14-A16C-3EF9BAFA2CB0}"/>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F280A6A-75CD-406A-9AF8-618FAF490B9F}"/>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4231D6A-B54A-4121-82ED-CFB752E5472D}" type="slidenum">
              <a:rPr lang="fr-FR" smtClean="0"/>
              <a:t>‹N°›</a:t>
            </a:fld>
            <a:endParaRPr lang="fr-FR"/>
          </a:p>
        </p:txBody>
      </p:sp>
    </p:spTree>
    <p:extLst>
      <p:ext uri="{BB962C8B-B14F-4D97-AF65-F5344CB8AC3E}">
        <p14:creationId xmlns:p14="http://schemas.microsoft.com/office/powerpoint/2010/main" val="23050999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2A85BE-B377-49F4-8B85-456162E7DC8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6000"/>
                    </a14:imgEffect>
                    <a14:imgEffect>
                      <a14:brightnessContrast bright="8000" contrast="7000"/>
                    </a14:imgEffect>
                  </a14:imgLayer>
                </a14:imgProps>
              </a:ext>
              <a:ext uri="{28A0092B-C50C-407E-A947-70E740481C1C}">
                <a14:useLocalDpi xmlns:a14="http://schemas.microsoft.com/office/drawing/2010/main" val="0"/>
              </a:ext>
            </a:extLst>
          </a:blip>
          <a:srcRect l="43432"/>
          <a:stretch/>
        </p:blipFill>
        <p:spPr>
          <a:xfrm rot="16200000">
            <a:off x="3382782" y="-1203303"/>
            <a:ext cx="3605462" cy="9005313"/>
          </a:xfrm>
          <a:prstGeom prst="rect">
            <a:avLst/>
          </a:prstGeom>
        </p:spPr>
      </p:pic>
      <p:sp>
        <p:nvSpPr>
          <p:cNvPr id="6" name="ZoneTexte 5">
            <a:extLst>
              <a:ext uri="{FF2B5EF4-FFF2-40B4-BE49-F238E27FC236}">
                <a16:creationId xmlns:a16="http://schemas.microsoft.com/office/drawing/2014/main" id="{26AEF88E-7F77-49E5-9BF0-340E48BF30A0}"/>
              </a:ext>
            </a:extLst>
          </p:cNvPr>
          <p:cNvSpPr txBox="1"/>
          <p:nvPr/>
        </p:nvSpPr>
        <p:spPr>
          <a:xfrm>
            <a:off x="3352800" y="424070"/>
            <a:ext cx="1606530"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la guerre</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0" y="5293242"/>
            <a:ext cx="9688169" cy="716350"/>
          </a:xfrm>
          <a:prstGeom prst="rect">
            <a:avLst/>
          </a:prstGeom>
          <a:noFill/>
        </p:spPr>
        <p:txBody>
          <a:bodyPr wrap="square" rtlCol="0">
            <a:spAutoFit/>
          </a:bodyPr>
          <a:lstStyle/>
          <a:p>
            <a:pPr algn="just">
              <a:lnSpc>
                <a:spcPct val="200000"/>
              </a:lnSpc>
            </a:pPr>
            <a:r>
              <a:rPr lang="fr-FR" sz="2400" dirty="0">
                <a:latin typeface="Arial" panose="020B0604020202020204" pitchFamily="34" charset="0"/>
                <a:cs typeface="Arial" panose="020B0604020202020204" pitchFamily="34" charset="0"/>
              </a:rPr>
              <a:t>Pendant la guerre de cent ans, l’Angleterre se battait contre la France.</a:t>
            </a:r>
          </a:p>
        </p:txBody>
      </p:sp>
    </p:spTree>
    <p:extLst>
      <p:ext uri="{BB962C8B-B14F-4D97-AF65-F5344CB8AC3E}">
        <p14:creationId xmlns:p14="http://schemas.microsoft.com/office/powerpoint/2010/main" val="176562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4409669"/>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Raconte l’histoire</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Combien de syllabes composent le mot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est une jarre à godinette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est présente deux fois dans le mot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est la dernière lettre?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p:txBody>
      </p:sp>
    </p:spTree>
    <p:extLst>
      <p:ext uri="{BB962C8B-B14F-4D97-AF65-F5344CB8AC3E}">
        <p14:creationId xmlns:p14="http://schemas.microsoft.com/office/powerpoint/2010/main" val="236073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4449503" y="325188"/>
            <a:ext cx="944489"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vivre</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1" y="5293242"/>
            <a:ext cx="9372554" cy="716350"/>
          </a:xfrm>
          <a:prstGeom prst="rect">
            <a:avLst/>
          </a:prstGeom>
          <a:noFill/>
        </p:spPr>
        <p:txBody>
          <a:bodyPr wrap="square" rtlCol="0">
            <a:spAutoFit/>
          </a:bodyPr>
          <a:lstStyle/>
          <a:p>
            <a:pPr algn="ctr">
              <a:lnSpc>
                <a:spcPct val="200000"/>
              </a:lnSpc>
            </a:pPr>
            <a:r>
              <a:rPr lang="fr-FR" sz="2400" dirty="0">
                <a:latin typeface="Arial" panose="020B0604020202020204" pitchFamily="34" charset="0"/>
                <a:cs typeface="Arial" panose="020B0604020202020204" pitchFamily="34" charset="0"/>
              </a:rPr>
              <a:t>A Monterfil, il fait bon vivre.</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3" name="Image 2">
            <a:extLst>
              <a:ext uri="{FF2B5EF4-FFF2-40B4-BE49-F238E27FC236}">
                <a16:creationId xmlns:a16="http://schemas.microsoft.com/office/drawing/2014/main" id="{F7A678C5-4552-4738-8772-3F43DC9C0DD7}"/>
              </a:ext>
            </a:extLst>
          </p:cNvPr>
          <p:cNvPicPr>
            <a:picLocks noChangeAspect="1"/>
          </p:cNvPicPr>
          <p:nvPr/>
        </p:nvPicPr>
        <p:blipFill rotWithShape="1">
          <a:blip r:embed="rId2">
            <a:extLst>
              <a:ext uri="{28A0092B-C50C-407E-A947-70E740481C1C}">
                <a14:useLocalDpi xmlns:a14="http://schemas.microsoft.com/office/drawing/2010/main" val="0"/>
              </a:ext>
            </a:extLst>
          </a:blip>
          <a:srcRect l="11466" t="10047" r="26579" b="54397"/>
          <a:stretch/>
        </p:blipFill>
        <p:spPr>
          <a:xfrm>
            <a:off x="1274685" y="1681096"/>
            <a:ext cx="7356630" cy="2988124"/>
          </a:xfrm>
          <a:prstGeom prst="rect">
            <a:avLst/>
          </a:prstGeom>
        </p:spPr>
      </p:pic>
    </p:spTree>
    <p:extLst>
      <p:ext uri="{BB962C8B-B14F-4D97-AF65-F5344CB8AC3E}">
        <p14:creationId xmlns:p14="http://schemas.microsoft.com/office/powerpoint/2010/main" val="367163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5148332"/>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présente deux fois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sert de rocher dans laquelle est plantée Excalibur?</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Conjugue le verbe au présent de l’indicatif</a:t>
            </a:r>
          </a:p>
          <a:p>
            <a:pPr marL="457200" indent="-457200" algn="just">
              <a:lnSpc>
                <a:spcPct val="200000"/>
              </a:lnSpc>
              <a:buFontTx/>
              <a:buAutoNum type="arabicParen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35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4449503" y="325188"/>
            <a:ext cx="1306768"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gagner</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1" y="5293242"/>
            <a:ext cx="9292842" cy="1455014"/>
          </a:xfrm>
          <a:prstGeom prst="rect">
            <a:avLst/>
          </a:prstGeom>
          <a:noFill/>
        </p:spPr>
        <p:txBody>
          <a:bodyPr wrap="square" rtlCol="0">
            <a:spAutoFit/>
          </a:bodyPr>
          <a:lstStyle/>
          <a:p>
            <a:pPr algn="ctr">
              <a:lnSpc>
                <a:spcPct val="200000"/>
              </a:lnSpc>
            </a:pPr>
            <a:r>
              <a:rPr lang="fr-FR" sz="2400" dirty="0">
                <a:latin typeface="Arial" panose="020B0604020202020204" pitchFamily="34" charset="0"/>
                <a:cs typeface="Arial" panose="020B0604020202020204" pitchFamily="34" charset="0"/>
              </a:rPr>
              <a:t>La tortue va gagner face au lièvre. Elle triche avec son skateboard à moteur.</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 name="Image 3">
            <a:extLst>
              <a:ext uri="{FF2B5EF4-FFF2-40B4-BE49-F238E27FC236}">
                <a16:creationId xmlns:a16="http://schemas.microsoft.com/office/drawing/2014/main" id="{FAD95A00-B72C-44AB-920A-DD1C39986818}"/>
              </a:ext>
            </a:extLst>
          </p:cNvPr>
          <p:cNvPicPr>
            <a:picLocks noChangeAspect="1"/>
          </p:cNvPicPr>
          <p:nvPr/>
        </p:nvPicPr>
        <p:blipFill rotWithShape="1">
          <a:blip r:embed="rId2">
            <a:extLst>
              <a:ext uri="{28A0092B-C50C-407E-A947-70E740481C1C}">
                <a14:useLocalDpi xmlns:a14="http://schemas.microsoft.com/office/drawing/2010/main" val="0"/>
              </a:ext>
            </a:extLst>
          </a:blip>
          <a:srcRect l="9825" t="9469" r="7842" b="40290"/>
          <a:stretch/>
        </p:blipFill>
        <p:spPr>
          <a:xfrm>
            <a:off x="745776" y="1547191"/>
            <a:ext cx="8714222" cy="3763617"/>
          </a:xfrm>
          <a:prstGeom prst="rect">
            <a:avLst/>
          </a:prstGeom>
        </p:spPr>
      </p:pic>
    </p:spTree>
    <p:extLst>
      <p:ext uri="{BB962C8B-B14F-4D97-AF65-F5344CB8AC3E}">
        <p14:creationId xmlns:p14="http://schemas.microsoft.com/office/powerpoint/2010/main" val="385527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4409669"/>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présente deux fois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le lièvre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Conjugue le verbe au présent de l’indicatif</a:t>
            </a:r>
          </a:p>
          <a:p>
            <a:pPr marL="457200" indent="-457200" algn="just">
              <a:lnSpc>
                <a:spcPct val="200000"/>
              </a:lnSpc>
              <a:buFontTx/>
              <a:buAutoNum type="arabicParen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34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4449503" y="325188"/>
            <a:ext cx="1406154"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adopter</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1" y="5293242"/>
            <a:ext cx="9292842" cy="716350"/>
          </a:xfrm>
          <a:prstGeom prst="rect">
            <a:avLst/>
          </a:prstGeom>
          <a:noFill/>
        </p:spPr>
        <p:txBody>
          <a:bodyPr wrap="square" rtlCol="0">
            <a:spAutoFit/>
          </a:bodyPr>
          <a:lstStyle/>
          <a:p>
            <a:pPr algn="ctr">
              <a:lnSpc>
                <a:spcPct val="200000"/>
              </a:lnSpc>
            </a:pPr>
            <a:r>
              <a:rPr lang="fr-FR" sz="2400" dirty="0">
                <a:latin typeface="Arial" panose="020B0604020202020204" pitchFamily="34" charset="0"/>
                <a:cs typeface="Arial" panose="020B0604020202020204" pitchFamily="34" charset="0"/>
              </a:rPr>
              <a:t>Adopter </a:t>
            </a:r>
            <a:r>
              <a:rPr lang="fr-FR" sz="2400" dirty="0" err="1">
                <a:latin typeface="Arial" panose="020B0604020202020204" pitchFamily="34" charset="0"/>
                <a:cs typeface="Arial" panose="020B0604020202020204" pitchFamily="34" charset="0"/>
              </a:rPr>
              <a:t>Soské</a:t>
            </a:r>
            <a:r>
              <a:rPr lang="fr-FR" sz="2400" dirty="0">
                <a:latin typeface="Arial" panose="020B0604020202020204" pitchFamily="34" charset="0"/>
                <a:cs typeface="Arial" panose="020B0604020202020204" pitchFamily="34" charset="0"/>
              </a:rPr>
              <a:t> le petit chaton, signifie aussi d’accepter ses bêtises.</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8" name="Image 7">
            <a:extLst>
              <a:ext uri="{FF2B5EF4-FFF2-40B4-BE49-F238E27FC236}">
                <a16:creationId xmlns:a16="http://schemas.microsoft.com/office/drawing/2014/main" id="{03153608-BEAB-453B-BD53-6C70CFDC8107}"/>
              </a:ext>
            </a:extLst>
          </p:cNvPr>
          <p:cNvPicPr>
            <a:picLocks noChangeAspect="1"/>
          </p:cNvPicPr>
          <p:nvPr/>
        </p:nvPicPr>
        <p:blipFill rotWithShape="1">
          <a:blip r:embed="rId2">
            <a:extLst>
              <a:ext uri="{28A0092B-C50C-407E-A947-70E740481C1C}">
                <a14:useLocalDpi xmlns:a14="http://schemas.microsoft.com/office/drawing/2010/main" val="0"/>
              </a:ext>
            </a:extLst>
          </a:blip>
          <a:srcRect l="12039" t="1600" b="44927"/>
          <a:stretch/>
        </p:blipFill>
        <p:spPr>
          <a:xfrm>
            <a:off x="960783" y="1311965"/>
            <a:ext cx="8523160" cy="3667126"/>
          </a:xfrm>
          <a:prstGeom prst="rect">
            <a:avLst/>
          </a:prstGeom>
        </p:spPr>
      </p:pic>
    </p:spTree>
    <p:extLst>
      <p:ext uri="{BB962C8B-B14F-4D97-AF65-F5344CB8AC3E}">
        <p14:creationId xmlns:p14="http://schemas.microsoft.com/office/powerpoint/2010/main" val="371575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6625660"/>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Combien de syllabes il y a-t-il dans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est le petit chat?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est une pelote de laine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à des trace des pattes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est la cinquième lettre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Conjugue le verbe au présent de l’indicatif</a:t>
            </a:r>
          </a:p>
          <a:p>
            <a:pPr marL="457200" indent="-457200" algn="just">
              <a:lnSpc>
                <a:spcPct val="200000"/>
              </a:lnSpc>
              <a:buFontTx/>
              <a:buAutoNum type="arabicParen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05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4449503" y="325188"/>
            <a:ext cx="1486304"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pendant</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D4472A9D-56EE-42A2-BD7D-F5C4139D937A}"/>
              </a:ext>
            </a:extLst>
          </p:cNvPr>
          <p:cNvSpPr txBox="1"/>
          <p:nvPr/>
        </p:nvSpPr>
        <p:spPr>
          <a:xfrm>
            <a:off x="235471" y="5293242"/>
            <a:ext cx="9292842" cy="716350"/>
          </a:xfrm>
          <a:prstGeom prst="rect">
            <a:avLst/>
          </a:prstGeom>
          <a:noFill/>
        </p:spPr>
        <p:txBody>
          <a:bodyPr wrap="square" rtlCol="0">
            <a:spAutoFit/>
          </a:bodyPr>
          <a:lstStyle/>
          <a:p>
            <a:pPr algn="ctr">
              <a:lnSpc>
                <a:spcPct val="200000"/>
              </a:lnSpc>
            </a:pPr>
            <a:r>
              <a:rPr lang="fr-FR" sz="2400" dirty="0">
                <a:latin typeface="Arial" panose="020B0604020202020204" pitchFamily="34" charset="0"/>
                <a:cs typeface="Arial" panose="020B0604020202020204" pitchFamily="34" charset="0"/>
              </a:rPr>
              <a:t>Pendant que Emilie dort, Anna regarde la télévision.</a:t>
            </a:r>
          </a:p>
        </p:txBody>
      </p:sp>
      <p:pic>
        <p:nvPicPr>
          <p:cNvPr id="4" name="Image 3">
            <a:extLst>
              <a:ext uri="{FF2B5EF4-FFF2-40B4-BE49-F238E27FC236}">
                <a16:creationId xmlns:a16="http://schemas.microsoft.com/office/drawing/2014/main" id="{120AF3FD-D9CD-4EC7-9E1C-AE9236AC59E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brightnessContrast bright="6000"/>
                    </a14:imgEffect>
                  </a14:imgLayer>
                </a14:imgProps>
              </a:ext>
              <a:ext uri="{28A0092B-C50C-407E-A947-70E740481C1C}">
                <a14:useLocalDpi xmlns:a14="http://schemas.microsoft.com/office/drawing/2010/main" val="0"/>
              </a:ext>
            </a:extLst>
          </a:blip>
          <a:srcRect l="11971" b="42416"/>
          <a:stretch/>
        </p:blipFill>
        <p:spPr>
          <a:xfrm>
            <a:off x="617018" y="1577008"/>
            <a:ext cx="8529747" cy="3949148"/>
          </a:xfrm>
          <a:prstGeom prst="rect">
            <a:avLst/>
          </a:prstGeom>
        </p:spPr>
      </p:pic>
    </p:spTree>
    <p:extLst>
      <p:ext uri="{BB962C8B-B14F-4D97-AF65-F5344CB8AC3E}">
        <p14:creationId xmlns:p14="http://schemas.microsoft.com/office/powerpoint/2010/main" val="325224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5886996"/>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Comment s’appelle les personnages?</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Comment s’écrit le « en » de la première syllabe?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Comment s’écrit le « en » de la deuxième syllabe?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est muette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Invente ce qu’Anna regarde à la télévision</a:t>
            </a:r>
          </a:p>
          <a:p>
            <a:pPr marL="457200" indent="-457200" algn="just">
              <a:lnSpc>
                <a:spcPct val="200000"/>
              </a:lnSpc>
              <a:buFontTx/>
              <a:buAutoNum type="arabicParen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92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3352800" y="424070"/>
            <a:ext cx="4523995"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un Romain – des Romains </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0" y="5293242"/>
            <a:ext cx="9688169" cy="716350"/>
          </a:xfrm>
          <a:prstGeom prst="rect">
            <a:avLst/>
          </a:prstGeom>
          <a:noFill/>
        </p:spPr>
        <p:txBody>
          <a:bodyPr wrap="square" rtlCol="0">
            <a:spAutoFit/>
          </a:bodyPr>
          <a:lstStyle/>
          <a:p>
            <a:pPr algn="just">
              <a:lnSpc>
                <a:spcPct val="200000"/>
              </a:lnSpc>
            </a:pPr>
            <a:r>
              <a:rPr lang="fr-FR" sz="2400" dirty="0">
                <a:latin typeface="Arial" panose="020B0604020202020204" pitchFamily="34" charset="0"/>
                <a:cs typeface="Arial" panose="020B0604020202020204" pitchFamily="34" charset="0"/>
              </a:rPr>
              <a:t>Jules  César est le chef des Romains. </a:t>
            </a:r>
            <a:r>
              <a:rPr lang="fr-FR" sz="2400" dirty="0" err="1">
                <a:latin typeface="Arial" panose="020B0604020202020204" pitchFamily="34" charset="0"/>
                <a:cs typeface="Arial" panose="020B0604020202020204" pitchFamily="34" charset="0"/>
              </a:rPr>
              <a:t>Avé</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Cesar</a:t>
            </a:r>
            <a:r>
              <a:rPr lang="fr-FR" sz="2400" dirty="0">
                <a:latin typeface="Arial" panose="020B0604020202020204" pitchFamily="34" charset="0"/>
                <a:cs typeface="Arial" panose="020B0604020202020204" pitchFamily="34" charset="0"/>
              </a:rPr>
              <a:t>!</a:t>
            </a:r>
          </a:p>
        </p:txBody>
      </p:sp>
      <p:pic>
        <p:nvPicPr>
          <p:cNvPr id="3" name="Image 2">
            <a:extLst>
              <a:ext uri="{FF2B5EF4-FFF2-40B4-BE49-F238E27FC236}">
                <a16:creationId xmlns:a16="http://schemas.microsoft.com/office/drawing/2014/main" id="{679D0B0D-8E65-4A61-B951-5486C3F8E37F}"/>
              </a:ext>
            </a:extLst>
          </p:cNvPr>
          <p:cNvPicPr>
            <a:picLocks noChangeAspect="1"/>
          </p:cNvPicPr>
          <p:nvPr/>
        </p:nvPicPr>
        <p:blipFill rotWithShape="1">
          <a:blip r:embed="rId2">
            <a:extLst>
              <a:ext uri="{28A0092B-C50C-407E-A947-70E740481C1C}">
                <a14:useLocalDpi xmlns:a14="http://schemas.microsoft.com/office/drawing/2010/main" val="0"/>
              </a:ext>
            </a:extLst>
          </a:blip>
          <a:srcRect r="20835" b="56328"/>
          <a:stretch/>
        </p:blipFill>
        <p:spPr>
          <a:xfrm>
            <a:off x="0" y="947290"/>
            <a:ext cx="9996510" cy="3903006"/>
          </a:xfrm>
          <a:prstGeom prst="rect">
            <a:avLst/>
          </a:prstGeom>
        </p:spPr>
      </p:pic>
    </p:spTree>
    <p:extLst>
      <p:ext uri="{BB962C8B-B14F-4D97-AF65-F5344CB8AC3E}">
        <p14:creationId xmlns:p14="http://schemas.microsoft.com/office/powerpoint/2010/main" val="12627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4409669"/>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Quelle lettre représente un arc ?</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Quelle lettre est un cheval ?</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Combien de soldats il y a-t-il?</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Quels sont les pays en guerre?</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Epelle le mot</a:t>
            </a:r>
          </a:p>
        </p:txBody>
      </p:sp>
    </p:spTree>
    <p:extLst>
      <p:ext uri="{BB962C8B-B14F-4D97-AF65-F5344CB8AC3E}">
        <p14:creationId xmlns:p14="http://schemas.microsoft.com/office/powerpoint/2010/main" val="327167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5148332"/>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Quelle lettre représente un Jules </a:t>
            </a:r>
            <a:r>
              <a:rPr lang="fr-FR" sz="2400" dirty="0" err="1">
                <a:latin typeface="Arial" panose="020B0604020202020204" pitchFamily="34" charset="0"/>
                <a:cs typeface="Arial" panose="020B0604020202020204" pitchFamily="34" charset="0"/>
              </a:rPr>
              <a:t>Cesar</a:t>
            </a:r>
            <a:r>
              <a:rPr lang="fr-FR" sz="2400" dirty="0">
                <a:latin typeface="Arial" panose="020B0604020202020204" pitchFamily="34" charset="0"/>
                <a:cs typeface="Arial" panose="020B0604020202020204" pitchFamily="34" charset="0"/>
              </a:rPr>
              <a:t> ?</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Comment est écrit le son « in » ?</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Fait une phrase avec le mot au féminin</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Epelle le mot à l’envers</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Fait  une phrase avec romain sans majuscule</a:t>
            </a:r>
          </a:p>
        </p:txBody>
      </p:sp>
    </p:spTree>
    <p:extLst>
      <p:ext uri="{BB962C8B-B14F-4D97-AF65-F5344CB8AC3E}">
        <p14:creationId xmlns:p14="http://schemas.microsoft.com/office/powerpoint/2010/main" val="298072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3958984" y="414492"/>
            <a:ext cx="4302781"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un Gaulois – des Gaulois </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1" y="5293242"/>
            <a:ext cx="9372554" cy="1455014"/>
          </a:xfrm>
          <a:prstGeom prst="rect">
            <a:avLst/>
          </a:prstGeom>
          <a:noFill/>
        </p:spPr>
        <p:txBody>
          <a:bodyPr wrap="square" rtlCol="0">
            <a:spAutoFit/>
          </a:bodyPr>
          <a:lstStyle/>
          <a:p>
            <a:pPr algn="just">
              <a:lnSpc>
                <a:spcPct val="200000"/>
              </a:lnSpc>
            </a:pPr>
            <a:r>
              <a:rPr lang="fr-FR" sz="2400" dirty="0">
                <a:latin typeface="Arial" panose="020B0604020202020204" pitchFamily="34" charset="0"/>
                <a:cs typeface="Arial" panose="020B0604020202020204" pitchFamily="34" charset="0"/>
              </a:rPr>
              <a:t>J’aime bien la bande dessinée de Astérix, le Gaulois et Obélix son ami. </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 name="Image 3">
            <a:extLst>
              <a:ext uri="{FF2B5EF4-FFF2-40B4-BE49-F238E27FC236}">
                <a16:creationId xmlns:a16="http://schemas.microsoft.com/office/drawing/2014/main" id="{0E8AEF04-0A5D-4D7C-A9F4-4E99B522552C}"/>
              </a:ext>
            </a:extLst>
          </p:cNvPr>
          <p:cNvPicPr>
            <a:picLocks noChangeAspect="1"/>
          </p:cNvPicPr>
          <p:nvPr/>
        </p:nvPicPr>
        <p:blipFill rotWithShape="1">
          <a:blip r:embed="rId2">
            <a:extLst>
              <a:ext uri="{28A0092B-C50C-407E-A947-70E740481C1C}">
                <a14:useLocalDpi xmlns:a14="http://schemas.microsoft.com/office/drawing/2010/main" val="0"/>
              </a:ext>
            </a:extLst>
          </a:blip>
          <a:srcRect l="4491" t="18164" r="22749" b="40676"/>
          <a:stretch/>
        </p:blipFill>
        <p:spPr>
          <a:xfrm>
            <a:off x="543339" y="1245704"/>
            <a:ext cx="8801321" cy="3523837"/>
          </a:xfrm>
          <a:prstGeom prst="rect">
            <a:avLst/>
          </a:prstGeom>
        </p:spPr>
      </p:pic>
    </p:spTree>
    <p:extLst>
      <p:ext uri="{BB962C8B-B14F-4D97-AF65-F5344CB8AC3E}">
        <p14:creationId xmlns:p14="http://schemas.microsoft.com/office/powerpoint/2010/main" val="73466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586794" y="485502"/>
            <a:ext cx="7845287" cy="5886996"/>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le gaulois?</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la potion magique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Comment s’écrit le son « o »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Donne le féminin</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est la dernière lettre du mot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Pourquoi met-on une majuscule ?</a:t>
            </a:r>
          </a:p>
        </p:txBody>
      </p:sp>
    </p:spTree>
    <p:extLst>
      <p:ext uri="{BB962C8B-B14F-4D97-AF65-F5344CB8AC3E}">
        <p14:creationId xmlns:p14="http://schemas.microsoft.com/office/powerpoint/2010/main" val="239434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3780243" y="323749"/>
            <a:ext cx="1944187"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L’Antiquité </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1" y="5293242"/>
            <a:ext cx="9372554" cy="716350"/>
          </a:xfrm>
          <a:prstGeom prst="rect">
            <a:avLst/>
          </a:prstGeom>
          <a:noFill/>
        </p:spPr>
        <p:txBody>
          <a:bodyPr wrap="square" rtlCol="0">
            <a:spAutoFit/>
          </a:bodyPr>
          <a:lstStyle/>
          <a:p>
            <a:pPr algn="ctr">
              <a:lnSpc>
                <a:spcPct val="200000"/>
              </a:lnSpc>
            </a:pPr>
            <a:r>
              <a:rPr lang="fr-FR" sz="2400" dirty="0">
                <a:latin typeface="Arial" panose="020B0604020202020204" pitchFamily="34" charset="0"/>
                <a:cs typeface="Arial" panose="020B0604020202020204" pitchFamily="34" charset="0"/>
              </a:rPr>
              <a:t>Athéna est une déesse de l’Antiquité.</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 name="Image 3">
            <a:extLst>
              <a:ext uri="{FF2B5EF4-FFF2-40B4-BE49-F238E27FC236}">
                <a16:creationId xmlns:a16="http://schemas.microsoft.com/office/drawing/2014/main" id="{841ACFE7-F017-4EA8-ACE4-02665C3BB028}"/>
              </a:ext>
            </a:extLst>
          </p:cNvPr>
          <p:cNvPicPr>
            <a:picLocks noChangeAspect="1"/>
          </p:cNvPicPr>
          <p:nvPr/>
        </p:nvPicPr>
        <p:blipFill rotWithShape="1">
          <a:blip r:embed="rId2">
            <a:extLst>
              <a:ext uri="{28A0092B-C50C-407E-A947-70E740481C1C}">
                <a14:useLocalDpi xmlns:a14="http://schemas.microsoft.com/office/drawing/2010/main" val="0"/>
              </a:ext>
            </a:extLst>
          </a:blip>
          <a:srcRect t="15121" r="17689" b="34878"/>
          <a:stretch/>
        </p:blipFill>
        <p:spPr>
          <a:xfrm>
            <a:off x="1362719" y="1775522"/>
            <a:ext cx="7975671" cy="3429000"/>
          </a:xfrm>
          <a:prstGeom prst="rect">
            <a:avLst/>
          </a:prstGeom>
        </p:spPr>
      </p:pic>
    </p:spTree>
    <p:extLst>
      <p:ext uri="{BB962C8B-B14F-4D97-AF65-F5344CB8AC3E}">
        <p14:creationId xmlns:p14="http://schemas.microsoft.com/office/powerpoint/2010/main" val="2754216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030356" y="337469"/>
            <a:ext cx="8709067" cy="5886996"/>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est Athéna?</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Comment s’écrit le son « an »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Combien de syllabes il y a-t-il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Comment écris-tu la 3</a:t>
            </a:r>
            <a:r>
              <a:rPr lang="fr-FR" sz="2400" baseline="30000" dirty="0">
                <a:latin typeface="Arial" panose="020B0604020202020204" pitchFamily="34" charset="0"/>
                <a:cs typeface="Arial" panose="020B0604020202020204" pitchFamily="34" charset="0"/>
              </a:rPr>
              <a:t>ème</a:t>
            </a:r>
            <a:r>
              <a:rPr lang="fr-FR" sz="2400" dirty="0">
                <a:latin typeface="Arial" panose="020B0604020202020204" pitchFamily="34" charset="0"/>
                <a:cs typeface="Arial" panose="020B0604020202020204" pitchFamily="34" charset="0"/>
              </a:rPr>
              <a:t> syllabe?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est la dernière lettre?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Explique la différence entre l’Antiquité et une antiquité</a:t>
            </a:r>
          </a:p>
        </p:txBody>
      </p:sp>
    </p:spTree>
    <p:extLst>
      <p:ext uri="{BB962C8B-B14F-4D97-AF65-F5344CB8AC3E}">
        <p14:creationId xmlns:p14="http://schemas.microsoft.com/office/powerpoint/2010/main" val="3692003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4449503" y="325188"/>
            <a:ext cx="1425390"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appeler</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3" name="Image 2">
            <a:extLst>
              <a:ext uri="{FF2B5EF4-FFF2-40B4-BE49-F238E27FC236}">
                <a16:creationId xmlns:a16="http://schemas.microsoft.com/office/drawing/2014/main" id="{64319F59-5755-4B85-BF1F-72CCEDA355DE}"/>
              </a:ext>
            </a:extLst>
          </p:cNvPr>
          <p:cNvPicPr>
            <a:picLocks noChangeAspect="1"/>
          </p:cNvPicPr>
          <p:nvPr/>
        </p:nvPicPr>
        <p:blipFill rotWithShape="1">
          <a:blip r:embed="rId2">
            <a:extLst>
              <a:ext uri="{28A0092B-C50C-407E-A947-70E740481C1C}">
                <a14:useLocalDpi xmlns:a14="http://schemas.microsoft.com/office/drawing/2010/main" val="0"/>
              </a:ext>
            </a:extLst>
          </a:blip>
          <a:srcRect l="14612" r="13449" b="36232"/>
          <a:stretch/>
        </p:blipFill>
        <p:spPr>
          <a:xfrm>
            <a:off x="1667258" y="920025"/>
            <a:ext cx="6970644" cy="4373217"/>
          </a:xfrm>
          <a:prstGeom prst="rect">
            <a:avLst/>
          </a:prstGeom>
        </p:spPr>
      </p:pic>
      <p:sp>
        <p:nvSpPr>
          <p:cNvPr id="9" name="ZoneTexte 8">
            <a:extLst>
              <a:ext uri="{FF2B5EF4-FFF2-40B4-BE49-F238E27FC236}">
                <a16:creationId xmlns:a16="http://schemas.microsoft.com/office/drawing/2014/main" id="{D4472A9D-56EE-42A2-BD7D-F5C4139D937A}"/>
              </a:ext>
            </a:extLst>
          </p:cNvPr>
          <p:cNvSpPr txBox="1"/>
          <p:nvPr/>
        </p:nvSpPr>
        <p:spPr>
          <a:xfrm>
            <a:off x="235471" y="5293242"/>
            <a:ext cx="9292842" cy="716350"/>
          </a:xfrm>
          <a:prstGeom prst="rect">
            <a:avLst/>
          </a:prstGeom>
          <a:noFill/>
        </p:spPr>
        <p:txBody>
          <a:bodyPr wrap="square" rtlCol="0">
            <a:spAutoFit/>
          </a:bodyPr>
          <a:lstStyle/>
          <a:p>
            <a:pPr algn="ctr">
              <a:lnSpc>
                <a:spcPct val="200000"/>
              </a:lnSpc>
            </a:pPr>
            <a:r>
              <a:rPr lang="fr-FR" sz="2400" dirty="0">
                <a:latin typeface="Arial" panose="020B0604020202020204" pitchFamily="34" charset="0"/>
                <a:cs typeface="Arial" panose="020B0604020202020204" pitchFamily="34" charset="0"/>
              </a:rPr>
              <a:t>Pour appeler au secours, je peux faire le 112 sur un téléphone.</a:t>
            </a:r>
          </a:p>
        </p:txBody>
      </p:sp>
    </p:spTree>
    <p:extLst>
      <p:ext uri="{BB962C8B-B14F-4D97-AF65-F5344CB8AC3E}">
        <p14:creationId xmlns:p14="http://schemas.microsoft.com/office/powerpoint/2010/main" val="381208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361507" y="401264"/>
            <a:ext cx="9292856" cy="8102987"/>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Combien de syllabes il y a-t-il dans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Sur combien de pied est la fille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est une papillon?</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 Je, tu, il et elles » appellent avec 2 papillons. Explique cette phrase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Conjugue le verbe au présent de l’indicatif</a:t>
            </a:r>
          </a:p>
          <a:p>
            <a:pPr marL="457200" indent="-457200" algn="just">
              <a:lnSpc>
                <a:spcPct val="200000"/>
              </a:lnSpc>
              <a:buFontTx/>
              <a:buAutoNum type="arabicParenR"/>
            </a:pPr>
            <a:endParaRPr lang="fr-FR" sz="2400" dirty="0">
              <a:latin typeface="Arial" panose="020B0604020202020204" pitchFamily="34" charset="0"/>
              <a:cs typeface="Arial" panose="020B0604020202020204" pitchFamily="34" charset="0"/>
            </a:endParaRPr>
          </a:p>
          <a:p>
            <a:pPr marL="457200" indent="-457200" algn="just">
              <a:lnSpc>
                <a:spcPct val="200000"/>
              </a:lnSpc>
              <a:buFontTx/>
              <a:buAutoNum type="arabicParenR"/>
            </a:pPr>
            <a:endParaRPr lang="fr-FR" sz="2400" dirty="0">
              <a:latin typeface="Arial" panose="020B0604020202020204" pitchFamily="34" charset="0"/>
              <a:cs typeface="Arial" panose="020B0604020202020204" pitchFamily="34" charset="0"/>
            </a:endParaRPr>
          </a:p>
          <a:p>
            <a:pPr marL="457200" indent="-457200" algn="just">
              <a:lnSpc>
                <a:spcPct val="200000"/>
              </a:lnSpc>
              <a:buFontTx/>
              <a:buAutoNum type="arabicParen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52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C6D0A-A0E6-402F-AEF0-C6B663DB22C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CBE579-D744-4319-9B81-1DCA08FF9FB1}"/>
              </a:ext>
            </a:extLst>
          </p:cNvPr>
          <p:cNvSpPr>
            <a:spLocks noGrp="1"/>
          </p:cNvSpPr>
          <p:nvPr>
            <p:ph idx="1"/>
          </p:nvPr>
        </p:nvSpPr>
        <p:spPr>
          <a:xfrm>
            <a:off x="681038" y="265043"/>
            <a:ext cx="8543925" cy="6480314"/>
          </a:xfrm>
        </p:spPr>
        <p:txBody>
          <a:bodyPr>
            <a:normAutofit fontScale="62500" lnSpcReduction="20000"/>
          </a:bodyPr>
          <a:lstStyle/>
          <a:p>
            <a:pPr algn="just">
              <a:lnSpc>
                <a:spcPct val="150000"/>
              </a:lnSpc>
            </a:pPr>
            <a:r>
              <a:rPr lang="fr-FR" sz="2900" dirty="0"/>
              <a:t>{</a:t>
            </a:r>
            <a:r>
              <a:rPr lang="fr-FR" sz="2900" dirty="0" err="1"/>
              <a:t>Pandan</a:t>
            </a:r>
            <a:r>
              <a:rPr lang="fr-FR" sz="2900" dirty="0"/>
              <a:t> | </a:t>
            </a:r>
            <a:r>
              <a:rPr lang="fr-FR" sz="2900" dirty="0" err="1"/>
              <a:t>Pandent</a:t>
            </a:r>
            <a:r>
              <a:rPr lang="fr-FR" sz="2900" dirty="0"/>
              <a:t> | Pendant} {l’Antiquité | l’  </a:t>
            </a:r>
            <a:r>
              <a:rPr lang="fr-FR" sz="2900" dirty="0" err="1"/>
              <a:t>Entiquité</a:t>
            </a:r>
            <a:r>
              <a:rPr lang="fr-FR" sz="2900" dirty="0"/>
              <a:t> | l’antiquité}, la France {</a:t>
            </a:r>
            <a:r>
              <a:rPr lang="fr-FR" sz="2900" dirty="0" err="1"/>
              <a:t>sappelle</a:t>
            </a:r>
            <a:r>
              <a:rPr lang="fr-FR" sz="2900" dirty="0"/>
              <a:t> | s’appelle | s’</a:t>
            </a:r>
            <a:r>
              <a:rPr lang="fr-FR" sz="2900" dirty="0" err="1"/>
              <a:t>apelle</a:t>
            </a:r>
            <a:r>
              <a:rPr lang="fr-FR" sz="2900" dirty="0"/>
              <a:t>} la {Gaule | </a:t>
            </a:r>
            <a:r>
              <a:rPr lang="fr-FR" sz="2900" dirty="0" err="1"/>
              <a:t>golle</a:t>
            </a:r>
            <a:r>
              <a:rPr lang="fr-FR" sz="2900" dirty="0"/>
              <a:t> | Goal}  et ses {</a:t>
            </a:r>
            <a:r>
              <a:rPr lang="fr-FR" sz="2900" dirty="0" err="1"/>
              <a:t>zabittans</a:t>
            </a:r>
            <a:r>
              <a:rPr lang="fr-FR" sz="2900" dirty="0"/>
              <a:t> | </a:t>
            </a:r>
            <a:r>
              <a:rPr lang="fr-FR" sz="2900" dirty="0" err="1"/>
              <a:t>habitans</a:t>
            </a:r>
            <a:r>
              <a:rPr lang="fr-FR" sz="2900" dirty="0"/>
              <a:t> | habitants} les {</a:t>
            </a:r>
            <a:r>
              <a:rPr lang="fr-FR" sz="2900" dirty="0" err="1"/>
              <a:t>golois</a:t>
            </a:r>
            <a:r>
              <a:rPr lang="fr-FR" sz="2900" dirty="0"/>
              <a:t> | gaulois | </a:t>
            </a:r>
            <a:r>
              <a:rPr lang="fr-FR" sz="2900" dirty="0" err="1"/>
              <a:t>gaullois</a:t>
            </a:r>
            <a:r>
              <a:rPr lang="fr-FR" sz="2900" dirty="0"/>
              <a:t>}. Les {</a:t>
            </a:r>
            <a:r>
              <a:rPr lang="fr-FR" sz="2900" dirty="0" err="1"/>
              <a:t>rommins</a:t>
            </a:r>
            <a:r>
              <a:rPr lang="fr-FR" sz="2900" dirty="0"/>
              <a:t> | </a:t>
            </a:r>
            <a:r>
              <a:rPr lang="fr-FR" sz="2900" dirty="0" err="1"/>
              <a:t>raumains</a:t>
            </a:r>
            <a:r>
              <a:rPr lang="fr-FR" sz="2900" dirty="0"/>
              <a:t> | romains} sont alors en {guerre | </a:t>
            </a:r>
            <a:r>
              <a:rPr lang="fr-FR" sz="2900" dirty="0" err="1"/>
              <a:t>geurre</a:t>
            </a:r>
            <a:r>
              <a:rPr lang="fr-FR" sz="2900" dirty="0"/>
              <a:t> | guère } contre les gaulois. Ils finissent par {</a:t>
            </a:r>
            <a:r>
              <a:rPr lang="fr-FR" sz="2900" dirty="0" err="1"/>
              <a:t>ganier</a:t>
            </a:r>
            <a:r>
              <a:rPr lang="fr-FR" sz="2900" dirty="0"/>
              <a:t> | gagner | </a:t>
            </a:r>
            <a:r>
              <a:rPr lang="fr-FR" sz="2900" dirty="0" err="1"/>
              <a:t>ganger</a:t>
            </a:r>
            <a:r>
              <a:rPr lang="fr-FR" sz="2900" dirty="0"/>
              <a:t>} {</a:t>
            </a:r>
            <a:r>
              <a:rPr lang="fr-FR" sz="2900" dirty="0" err="1"/>
              <a:t>pulsieurs</a:t>
            </a:r>
            <a:r>
              <a:rPr lang="fr-FR" sz="2900" dirty="0"/>
              <a:t> | </a:t>
            </a:r>
            <a:r>
              <a:rPr lang="fr-FR" sz="2900" dirty="0" err="1"/>
              <a:t>pluseurs</a:t>
            </a:r>
            <a:r>
              <a:rPr lang="fr-FR" sz="2900" dirty="0"/>
              <a:t> | plusieurs} {</a:t>
            </a:r>
            <a:r>
              <a:rPr lang="fr-FR" sz="2900" dirty="0" err="1"/>
              <a:t>battailes</a:t>
            </a:r>
            <a:r>
              <a:rPr lang="fr-FR" sz="2900" dirty="0"/>
              <a:t> | batailles | </a:t>
            </a:r>
            <a:r>
              <a:rPr lang="fr-FR" sz="2900" dirty="0" err="1"/>
              <a:t>batialles</a:t>
            </a:r>
            <a:r>
              <a:rPr lang="fr-FR" sz="2900" dirty="0"/>
              <a:t>} . {</a:t>
            </a:r>
            <a:r>
              <a:rPr lang="fr-FR" sz="2900" dirty="0" err="1"/>
              <a:t>Aprêt</a:t>
            </a:r>
            <a:r>
              <a:rPr lang="fr-FR" sz="2900" dirty="0"/>
              <a:t> | Apprès | Après} cela, les gaulois {adoptent | </a:t>
            </a:r>
            <a:r>
              <a:rPr lang="fr-FR" sz="2900" dirty="0" err="1"/>
              <a:t>addoptent</a:t>
            </a:r>
            <a:r>
              <a:rPr lang="fr-FR" sz="2900" dirty="0"/>
              <a:t> | </a:t>
            </a:r>
            <a:r>
              <a:rPr lang="fr-FR" sz="2900" dirty="0" err="1"/>
              <a:t>adotpent</a:t>
            </a:r>
            <a:r>
              <a:rPr lang="fr-FR" sz="2900" dirty="0"/>
              <a:t>} les {</a:t>
            </a:r>
            <a:r>
              <a:rPr lang="fr-FR" sz="2900" dirty="0" err="1"/>
              <a:t>coutummes</a:t>
            </a:r>
            <a:r>
              <a:rPr lang="fr-FR" sz="2900" dirty="0"/>
              <a:t> |coutumes | costumes } et l’art de {vire | </a:t>
            </a:r>
            <a:r>
              <a:rPr lang="fr-FR" sz="2900" dirty="0" err="1"/>
              <a:t>vivvre</a:t>
            </a:r>
            <a:r>
              <a:rPr lang="fr-FR" sz="2900" dirty="0"/>
              <a:t> | vivre} à la romaine. </a:t>
            </a:r>
          </a:p>
          <a:p>
            <a:pPr algn="just">
              <a:lnSpc>
                <a:spcPct val="150000"/>
              </a:lnSpc>
            </a:pPr>
            <a:r>
              <a:rPr lang="fr-FR" sz="2900" dirty="0"/>
              <a:t>{Dans | D’en | Dent} toute la gaule, {</a:t>
            </a:r>
            <a:r>
              <a:rPr lang="fr-FR" sz="2900" dirty="0" err="1"/>
              <a:t>bo</a:t>
            </a:r>
            <a:r>
              <a:rPr lang="fr-FR" sz="2900" dirty="0"/>
              <a:t> cout | beaucoup | </a:t>
            </a:r>
            <a:r>
              <a:rPr lang="fr-FR" sz="2900" dirty="0" err="1"/>
              <a:t>bauecoup</a:t>
            </a:r>
            <a:r>
              <a:rPr lang="fr-FR" sz="2900" dirty="0"/>
              <a:t>} de {routes | </a:t>
            </a:r>
            <a:r>
              <a:rPr lang="fr-FR" sz="2900" dirty="0" err="1"/>
              <a:t>rootes</a:t>
            </a:r>
            <a:r>
              <a:rPr lang="fr-FR" sz="2900" dirty="0"/>
              <a:t> | </a:t>
            </a:r>
            <a:r>
              <a:rPr lang="fr-FR" sz="2900" dirty="0" err="1"/>
              <a:t>routtes</a:t>
            </a:r>
            <a:r>
              <a:rPr lang="fr-FR" sz="2900" dirty="0"/>
              <a:t>} et de { ponds | </a:t>
            </a:r>
            <a:r>
              <a:rPr lang="fr-FR" sz="2900" dirty="0" err="1"/>
              <a:t>pomps</a:t>
            </a:r>
            <a:r>
              <a:rPr lang="fr-FR" sz="2900" dirty="0"/>
              <a:t> | ponts} sont {</a:t>
            </a:r>
            <a:r>
              <a:rPr lang="fr-FR" sz="2900" dirty="0" err="1"/>
              <a:t>contruits</a:t>
            </a:r>
            <a:r>
              <a:rPr lang="fr-FR" sz="2900" dirty="0"/>
              <a:t> | construits | qu’onze truites }. L’eau arrive dans les villes pour pouvoir boire et se {l’avez | lavé | laver}.</a:t>
            </a:r>
          </a:p>
          <a:p>
            <a:pPr algn="just">
              <a:lnSpc>
                <a:spcPct val="150000"/>
              </a:lnSpc>
            </a:pPr>
            <a:r>
              <a:rPr lang="fr-FR" sz="2900" dirty="0"/>
              <a:t>{</a:t>
            </a:r>
            <a:r>
              <a:rPr lang="fr-FR" sz="2900" dirty="0" err="1"/>
              <a:t>Parretout</a:t>
            </a:r>
            <a:r>
              <a:rPr lang="fr-FR" sz="2900" dirty="0"/>
              <a:t> | </a:t>
            </a:r>
            <a:r>
              <a:rPr lang="fr-FR" sz="2900" dirty="0" err="1"/>
              <a:t>Partou</a:t>
            </a:r>
            <a:r>
              <a:rPr lang="fr-FR" sz="2900" dirty="0"/>
              <a:t>| Partout}, des {moments | monuments | </a:t>
            </a:r>
            <a:r>
              <a:rPr lang="fr-FR" sz="2900" dirty="0" err="1"/>
              <a:t>monumens</a:t>
            </a:r>
            <a:r>
              <a:rPr lang="fr-FR" sz="2900" dirty="0"/>
              <a:t>} {come | comme| </a:t>
            </a:r>
            <a:r>
              <a:rPr lang="fr-FR" sz="2900" dirty="0" err="1"/>
              <a:t>kome</a:t>
            </a:r>
            <a:r>
              <a:rPr lang="fr-FR" sz="2900" dirty="0"/>
              <a:t>} des {temples| </a:t>
            </a:r>
            <a:r>
              <a:rPr lang="fr-FR" sz="2900" dirty="0" err="1"/>
              <a:t>tamples</a:t>
            </a:r>
            <a:r>
              <a:rPr lang="fr-FR" sz="2900" dirty="0"/>
              <a:t> | </a:t>
            </a:r>
            <a:r>
              <a:rPr lang="fr-FR" sz="2900" dirty="0" err="1"/>
              <a:t>tenples</a:t>
            </a:r>
            <a:r>
              <a:rPr lang="fr-FR" sz="2900" dirty="0"/>
              <a:t>} servent à prier. Des {</a:t>
            </a:r>
            <a:r>
              <a:rPr lang="fr-FR" sz="2900" dirty="0" err="1"/>
              <a:t>kombats</a:t>
            </a:r>
            <a:r>
              <a:rPr lang="fr-FR" sz="2900" dirty="0"/>
              <a:t> | combats | </a:t>
            </a:r>
            <a:r>
              <a:rPr lang="fr-FR" sz="2900" dirty="0" err="1"/>
              <a:t>conbats</a:t>
            </a:r>
            <a:r>
              <a:rPr lang="fr-FR" sz="2900" dirty="0"/>
              <a:t>} de {</a:t>
            </a:r>
            <a:r>
              <a:rPr lang="fr-FR" sz="2900" dirty="0" err="1"/>
              <a:t>galdaiteurs</a:t>
            </a:r>
            <a:r>
              <a:rPr lang="fr-FR" sz="2900" dirty="0"/>
              <a:t> | </a:t>
            </a:r>
            <a:r>
              <a:rPr lang="fr-FR" sz="2900" dirty="0" err="1"/>
              <a:t>gladiatteurs</a:t>
            </a:r>
            <a:r>
              <a:rPr lang="fr-FR" sz="2900" dirty="0"/>
              <a:t> | gladiateurs sont organisés dans des cirques. Les spectateurs regardent des combats entre des hommes ou entre des hommes et des animaux. L’épreuve que les romains adorent est la course de chars.</a:t>
            </a:r>
          </a:p>
          <a:p>
            <a:r>
              <a:rPr lang="fr-FR" dirty="0"/>
              <a:t> </a:t>
            </a:r>
          </a:p>
          <a:p>
            <a:endParaRPr lang="fr-FR" dirty="0"/>
          </a:p>
          <a:p>
            <a:endParaRPr lang="fr-FR" dirty="0"/>
          </a:p>
        </p:txBody>
      </p:sp>
    </p:spTree>
    <p:extLst>
      <p:ext uri="{BB962C8B-B14F-4D97-AF65-F5344CB8AC3E}">
        <p14:creationId xmlns:p14="http://schemas.microsoft.com/office/powerpoint/2010/main" val="248745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3352800" y="424070"/>
            <a:ext cx="1503938"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Un pays</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0" y="5293242"/>
            <a:ext cx="9688169" cy="716350"/>
          </a:xfrm>
          <a:prstGeom prst="rect">
            <a:avLst/>
          </a:prstGeom>
          <a:noFill/>
        </p:spPr>
        <p:txBody>
          <a:bodyPr wrap="square" rtlCol="0">
            <a:spAutoFit/>
          </a:bodyPr>
          <a:lstStyle/>
          <a:p>
            <a:pPr algn="just">
              <a:lnSpc>
                <a:spcPct val="200000"/>
              </a:lnSpc>
            </a:pPr>
            <a:r>
              <a:rPr lang="fr-FR" sz="2400" dirty="0">
                <a:latin typeface="Arial" panose="020B0604020202020204" pitchFamily="34" charset="0"/>
                <a:cs typeface="Arial" panose="020B0604020202020204" pitchFamily="34" charset="0"/>
              </a:rPr>
              <a:t>Le japon est appelé le pays du soleil levant.</a:t>
            </a:r>
          </a:p>
        </p:txBody>
      </p:sp>
      <p:pic>
        <p:nvPicPr>
          <p:cNvPr id="4" name="Image 3">
            <a:extLst>
              <a:ext uri="{FF2B5EF4-FFF2-40B4-BE49-F238E27FC236}">
                <a16:creationId xmlns:a16="http://schemas.microsoft.com/office/drawing/2014/main" id="{3C28A13E-2E88-4E3C-A537-60A1B135064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 contrast="3000"/>
                    </a14:imgEffect>
                  </a14:imgLayer>
                </a14:imgProps>
              </a:ext>
              <a:ext uri="{28A0092B-C50C-407E-A947-70E740481C1C}">
                <a14:useLocalDpi xmlns:a14="http://schemas.microsoft.com/office/drawing/2010/main" val="0"/>
              </a:ext>
            </a:extLst>
          </a:blip>
          <a:srcRect l="3560" t="435" r="1565" b="64830"/>
          <a:stretch/>
        </p:blipFill>
        <p:spPr>
          <a:xfrm>
            <a:off x="721917" y="1325217"/>
            <a:ext cx="8462166" cy="4260806"/>
          </a:xfrm>
          <a:prstGeom prst="rect">
            <a:avLst/>
          </a:prstGeom>
        </p:spPr>
      </p:pic>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82916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4409669"/>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un sushi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un soleil levant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un bol de riz ?</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Trouve deux mots de la même famille</a:t>
            </a:r>
          </a:p>
        </p:txBody>
      </p:sp>
    </p:spTree>
    <p:extLst>
      <p:ext uri="{BB962C8B-B14F-4D97-AF65-F5344CB8AC3E}">
        <p14:creationId xmlns:p14="http://schemas.microsoft.com/office/powerpoint/2010/main" val="248995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5148332"/>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Astérix?</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la potion magique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Comment s’écrit le son « o »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Pourquoi le G est toujours en majuscule?</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Connais tu un homophone (un goal) ?</a:t>
            </a:r>
          </a:p>
        </p:txBody>
      </p:sp>
    </p:spTree>
    <p:extLst>
      <p:ext uri="{BB962C8B-B14F-4D97-AF65-F5344CB8AC3E}">
        <p14:creationId xmlns:p14="http://schemas.microsoft.com/office/powerpoint/2010/main" val="56687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3087756" y="325188"/>
            <a:ext cx="4525598"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une bataille – des batailles </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1" y="5293242"/>
            <a:ext cx="9372554" cy="716350"/>
          </a:xfrm>
          <a:prstGeom prst="rect">
            <a:avLst/>
          </a:prstGeom>
          <a:noFill/>
        </p:spPr>
        <p:txBody>
          <a:bodyPr wrap="square" rtlCol="0">
            <a:spAutoFit/>
          </a:bodyPr>
          <a:lstStyle/>
          <a:p>
            <a:pPr algn="just">
              <a:lnSpc>
                <a:spcPct val="200000"/>
              </a:lnSpc>
            </a:pPr>
            <a:r>
              <a:rPr lang="fr-FR" sz="2400" dirty="0">
                <a:latin typeface="Arial" panose="020B0604020202020204" pitchFamily="34" charset="0"/>
                <a:cs typeface="Arial" panose="020B0604020202020204" pitchFamily="34" charset="0"/>
              </a:rPr>
              <a:t>A la bataille de Castillon, il y avait des soldats et des canons </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3" name="Image 2">
            <a:extLst>
              <a:ext uri="{FF2B5EF4-FFF2-40B4-BE49-F238E27FC236}">
                <a16:creationId xmlns:a16="http://schemas.microsoft.com/office/drawing/2014/main" id="{FE32072C-7D53-4A8A-A518-B19B8D549257}"/>
              </a:ext>
            </a:extLst>
          </p:cNvPr>
          <p:cNvPicPr>
            <a:picLocks noChangeAspect="1"/>
          </p:cNvPicPr>
          <p:nvPr/>
        </p:nvPicPr>
        <p:blipFill rotWithShape="1">
          <a:blip r:embed="rId2">
            <a:extLst>
              <a:ext uri="{28A0092B-C50C-407E-A947-70E740481C1C}">
                <a14:useLocalDpi xmlns:a14="http://schemas.microsoft.com/office/drawing/2010/main" val="0"/>
              </a:ext>
            </a:extLst>
          </a:blip>
          <a:srcRect l="7090" b="50000"/>
          <a:stretch/>
        </p:blipFill>
        <p:spPr>
          <a:xfrm>
            <a:off x="420390" y="1470991"/>
            <a:ext cx="9002715" cy="3429000"/>
          </a:xfrm>
          <a:prstGeom prst="rect">
            <a:avLst/>
          </a:prstGeom>
        </p:spPr>
      </p:pic>
    </p:spTree>
    <p:extLst>
      <p:ext uri="{BB962C8B-B14F-4D97-AF65-F5344CB8AC3E}">
        <p14:creationId xmlns:p14="http://schemas.microsoft.com/office/powerpoint/2010/main" val="312977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3352800" y="424070"/>
            <a:ext cx="1524776"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la Gaule</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1" y="5293242"/>
            <a:ext cx="9372554" cy="1455014"/>
          </a:xfrm>
          <a:prstGeom prst="rect">
            <a:avLst/>
          </a:prstGeom>
          <a:noFill/>
        </p:spPr>
        <p:txBody>
          <a:bodyPr wrap="square" rtlCol="0">
            <a:spAutoFit/>
          </a:bodyPr>
          <a:lstStyle/>
          <a:p>
            <a:pPr algn="just">
              <a:lnSpc>
                <a:spcPct val="200000"/>
              </a:lnSpc>
            </a:pPr>
            <a:r>
              <a:rPr lang="fr-FR" sz="2400" dirty="0">
                <a:latin typeface="Arial" panose="020B0604020202020204" pitchFamily="34" charset="0"/>
                <a:cs typeface="Arial" panose="020B0604020202020204" pitchFamily="34" charset="0"/>
              </a:rPr>
              <a:t>Durant l’Antiquité, la France s’appelait la Gaule. Astérix fait le tour de France avec sa gourde de potion magique.</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3" name="Image 2">
            <a:extLst>
              <a:ext uri="{FF2B5EF4-FFF2-40B4-BE49-F238E27FC236}">
                <a16:creationId xmlns:a16="http://schemas.microsoft.com/office/drawing/2014/main" id="{376F749F-CE0B-40CF-A690-E89B3D7D161D}"/>
              </a:ext>
            </a:extLst>
          </p:cNvPr>
          <p:cNvPicPr>
            <a:picLocks noChangeAspect="1"/>
          </p:cNvPicPr>
          <p:nvPr/>
        </p:nvPicPr>
        <p:blipFill rotWithShape="1">
          <a:blip r:embed="rId2">
            <a:extLst>
              <a:ext uri="{28A0092B-C50C-407E-A947-70E740481C1C}">
                <a14:useLocalDpi xmlns:a14="http://schemas.microsoft.com/office/drawing/2010/main" val="0"/>
              </a:ext>
            </a:extLst>
          </a:blip>
          <a:srcRect l="3740" t="4638" r="38794" b="55319"/>
          <a:stretch/>
        </p:blipFill>
        <p:spPr>
          <a:xfrm>
            <a:off x="960783" y="1470991"/>
            <a:ext cx="7582400" cy="3739487"/>
          </a:xfrm>
          <a:prstGeom prst="rect">
            <a:avLst/>
          </a:prstGeom>
        </p:spPr>
      </p:pic>
    </p:spTree>
    <p:extLst>
      <p:ext uri="{BB962C8B-B14F-4D97-AF65-F5344CB8AC3E}">
        <p14:creationId xmlns:p14="http://schemas.microsoft.com/office/powerpoint/2010/main" val="61438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D969D3-9458-493E-81A9-0BCD914F36B9}"/>
              </a:ext>
            </a:extLst>
          </p:cNvPr>
          <p:cNvSpPr txBox="1"/>
          <p:nvPr/>
        </p:nvSpPr>
        <p:spPr>
          <a:xfrm>
            <a:off x="1139687" y="954157"/>
            <a:ext cx="7845287" cy="5148332"/>
          </a:xfrm>
          <a:prstGeom prst="rect">
            <a:avLst/>
          </a:prstGeom>
          <a:noFill/>
        </p:spPr>
        <p:txBody>
          <a:bodyPr wrap="square" rtlCol="0">
            <a:spAutoFit/>
          </a:bodyPr>
          <a:lstStyle/>
          <a:p>
            <a:pPr marL="457200" indent="-457200" algn="just">
              <a:lnSpc>
                <a:spcPct val="200000"/>
              </a:lnSpc>
              <a:buAutoNum type="arabicParenR"/>
            </a:pPr>
            <a:r>
              <a:rPr lang="fr-FR" sz="2400" dirty="0">
                <a:latin typeface="Arial" panose="020B0604020202020204" pitchFamily="34" charset="0"/>
                <a:cs typeface="Arial" panose="020B0604020202020204" pitchFamily="34" charset="0"/>
              </a:rPr>
              <a:t>Décris l’image</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Quelles lettres représentent des soldats?</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est le porte drapeau ?</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 lettre représente des boulets de canon?</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Quelles lettres représentent les deux canons</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a:t>
            </a:r>
          </a:p>
          <a:p>
            <a:pPr marL="457200" indent="-457200" algn="just">
              <a:lnSpc>
                <a:spcPct val="200000"/>
              </a:lnSpc>
              <a:buFontTx/>
              <a:buAutoNum type="arabicParenR"/>
            </a:pPr>
            <a:r>
              <a:rPr lang="fr-FR" sz="2400" dirty="0">
                <a:latin typeface="Arial" panose="020B0604020202020204" pitchFamily="34" charset="0"/>
                <a:cs typeface="Arial" panose="020B0604020202020204" pitchFamily="34" charset="0"/>
              </a:rPr>
              <a:t>Epelle le mot au pluriel</a:t>
            </a:r>
          </a:p>
        </p:txBody>
      </p:sp>
    </p:spTree>
    <p:extLst>
      <p:ext uri="{BB962C8B-B14F-4D97-AF65-F5344CB8AC3E}">
        <p14:creationId xmlns:p14="http://schemas.microsoft.com/office/powerpoint/2010/main" val="243067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AEF88E-7F77-49E5-9BF0-340E48BF30A0}"/>
              </a:ext>
            </a:extLst>
          </p:cNvPr>
          <p:cNvSpPr txBox="1"/>
          <p:nvPr/>
        </p:nvSpPr>
        <p:spPr>
          <a:xfrm>
            <a:off x="3780243" y="323749"/>
            <a:ext cx="2324675" cy="523220"/>
          </a:xfrm>
          <a:prstGeom prst="rect">
            <a:avLst/>
          </a:prstGeom>
          <a:noFill/>
        </p:spPr>
        <p:txBody>
          <a:bodyPr wrap="none" rtlCol="0">
            <a:spAutoFit/>
          </a:bodyPr>
          <a:lstStyle/>
          <a:p>
            <a:r>
              <a:rPr lang="fr-FR" sz="2800" dirty="0">
                <a:latin typeface="Arial" panose="020B0604020202020204" pitchFamily="34" charset="0"/>
                <a:cs typeface="Arial" panose="020B0604020202020204" pitchFamily="34" charset="0"/>
              </a:rPr>
              <a:t>Une coutume</a:t>
            </a:r>
          </a:p>
        </p:txBody>
      </p:sp>
      <p:sp>
        <p:nvSpPr>
          <p:cNvPr id="7" name="ZoneTexte 6">
            <a:extLst>
              <a:ext uri="{FF2B5EF4-FFF2-40B4-BE49-F238E27FC236}">
                <a16:creationId xmlns:a16="http://schemas.microsoft.com/office/drawing/2014/main" id="{3D81959B-8440-4F5F-8AC0-E1580AF9C990}"/>
              </a:ext>
            </a:extLst>
          </p:cNvPr>
          <p:cNvSpPr txBox="1"/>
          <p:nvPr/>
        </p:nvSpPr>
        <p:spPr>
          <a:xfrm>
            <a:off x="235471" y="5293242"/>
            <a:ext cx="9372554" cy="1455014"/>
          </a:xfrm>
          <a:prstGeom prst="rect">
            <a:avLst/>
          </a:prstGeom>
          <a:noFill/>
        </p:spPr>
        <p:txBody>
          <a:bodyPr wrap="square" rtlCol="0">
            <a:spAutoFit/>
          </a:bodyPr>
          <a:lstStyle/>
          <a:p>
            <a:pPr algn="ctr">
              <a:lnSpc>
                <a:spcPct val="200000"/>
              </a:lnSpc>
            </a:pPr>
            <a:r>
              <a:rPr lang="fr-FR" sz="2400" dirty="0">
                <a:latin typeface="Arial" panose="020B0604020202020204" pitchFamily="34" charset="0"/>
                <a:cs typeface="Arial" panose="020B0604020202020204" pitchFamily="34" charset="0"/>
              </a:rPr>
              <a:t>La coutume à Monterfil, c’est de boire de la godinette et manger du cochon grillé.</a:t>
            </a:r>
          </a:p>
        </p:txBody>
      </p:sp>
      <p:sp>
        <p:nvSpPr>
          <p:cNvPr id="5" name="Rectangle 4">
            <a:extLst>
              <a:ext uri="{FF2B5EF4-FFF2-40B4-BE49-F238E27FC236}">
                <a16:creationId xmlns:a16="http://schemas.microsoft.com/office/drawing/2014/main" id="{5C03A728-95B3-4D2D-A5C1-775A2DA1B687}"/>
              </a:ext>
            </a:extLst>
          </p:cNvPr>
          <p:cNvSpPr/>
          <p:nvPr/>
        </p:nvSpPr>
        <p:spPr>
          <a:xfrm>
            <a:off x="2080591" y="1152939"/>
            <a:ext cx="6864626" cy="31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3" name="Image 2">
            <a:extLst>
              <a:ext uri="{FF2B5EF4-FFF2-40B4-BE49-F238E27FC236}">
                <a16:creationId xmlns:a16="http://schemas.microsoft.com/office/drawing/2014/main" id="{A86F292F-DC40-4B86-B49B-1EDA5F391776}"/>
              </a:ext>
            </a:extLst>
          </p:cNvPr>
          <p:cNvPicPr>
            <a:picLocks noChangeAspect="1"/>
          </p:cNvPicPr>
          <p:nvPr/>
        </p:nvPicPr>
        <p:blipFill rotWithShape="1">
          <a:blip r:embed="rId2">
            <a:extLst>
              <a:ext uri="{28A0092B-C50C-407E-A947-70E740481C1C}">
                <a14:useLocalDpi xmlns:a14="http://schemas.microsoft.com/office/drawing/2010/main" val="0"/>
              </a:ext>
            </a:extLst>
          </a:blip>
          <a:srcRect r="8799" b="45894"/>
          <a:stretch/>
        </p:blipFill>
        <p:spPr>
          <a:xfrm>
            <a:off x="386451" y="1311965"/>
            <a:ext cx="8837062" cy="3710609"/>
          </a:xfrm>
          <a:prstGeom prst="rect">
            <a:avLst/>
          </a:prstGeom>
        </p:spPr>
      </p:pic>
    </p:spTree>
    <p:extLst>
      <p:ext uri="{BB962C8B-B14F-4D97-AF65-F5344CB8AC3E}">
        <p14:creationId xmlns:p14="http://schemas.microsoft.com/office/powerpoint/2010/main" val="40327806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1050</TotalTime>
  <Words>1003</Words>
  <Application>Microsoft Office PowerPoint</Application>
  <PresentationFormat>Format A4 (210 x 297 mm)</PresentationFormat>
  <Paragraphs>118</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DELAUNAY</dc:creator>
  <cp:lastModifiedBy>Isabelle DELAUNAY</cp:lastModifiedBy>
  <cp:revision>24</cp:revision>
  <dcterms:created xsi:type="dcterms:W3CDTF">2021-09-15T12:54:47Z</dcterms:created>
  <dcterms:modified xsi:type="dcterms:W3CDTF">2021-10-08T14:33:09Z</dcterms:modified>
</cp:coreProperties>
</file>