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737" autoAdjust="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ED88-8F8C-4F5B-88A8-0CDCDCBEBAA4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6854-47E6-4629-8658-44CEE49236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b="1" dirty="0"/>
              <a:t>Le classicisme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632848" cy="1752600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D’</a:t>
            </a:r>
            <a:r>
              <a:rPr lang="fr-FR" sz="2800" dirty="0" err="1">
                <a:solidFill>
                  <a:schemeClr val="tx1"/>
                </a:solidFill>
              </a:rPr>
              <a:t>amario</a:t>
            </a:r>
            <a:r>
              <a:rPr lang="fr-FR" sz="2800" dirty="0">
                <a:solidFill>
                  <a:schemeClr val="tx1"/>
                </a:solidFill>
              </a:rPr>
              <a:t> Ophélie, Michel Emma et </a:t>
            </a:r>
            <a:r>
              <a:rPr lang="fr-FR" sz="2800" dirty="0" err="1">
                <a:solidFill>
                  <a:schemeClr val="tx1"/>
                </a:solidFill>
              </a:rPr>
              <a:t>Mejaat</a:t>
            </a:r>
            <a:r>
              <a:rPr lang="fr-FR" sz="2800" dirty="0">
                <a:solidFill>
                  <a:schemeClr val="tx1"/>
                </a:solidFill>
              </a:rPr>
              <a:t> Nadia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Respect des règles </a:t>
            </a:r>
            <a:endParaRPr lang="fr-FR" dirty="0"/>
          </a:p>
          <a:p>
            <a:pPr>
              <a:buNone/>
            </a:pPr>
            <a:r>
              <a:rPr lang="fr-FR" sz="3600" dirty="0"/>
              <a:t> </a:t>
            </a:r>
            <a:r>
              <a:rPr lang="fr-FR" dirty="0"/>
              <a:t>L’auteur est, comme un artisan, soumis à de</a:t>
            </a:r>
          </a:p>
          <a:p>
            <a:pPr>
              <a:buNone/>
            </a:pPr>
            <a:r>
              <a:rPr lang="fr-FR" dirty="0"/>
              <a:t>règles diverses:</a:t>
            </a:r>
          </a:p>
          <a:p>
            <a:pPr>
              <a:buFontTx/>
              <a:buChar char="-"/>
            </a:pPr>
            <a:r>
              <a:rPr lang="fr-FR" b="1" dirty="0"/>
              <a:t>Règle de bienséance </a:t>
            </a:r>
          </a:p>
          <a:p>
            <a:pPr>
              <a:buFontTx/>
              <a:buChar char="-"/>
            </a:pPr>
            <a:r>
              <a:rPr lang="fr-FR" b="1" dirty="0"/>
              <a:t>Règle de vraisemblance</a:t>
            </a:r>
          </a:p>
          <a:p>
            <a:pPr>
              <a:buFontTx/>
              <a:buChar char="-"/>
            </a:pPr>
            <a:r>
              <a:rPr lang="fr-FR" b="1" dirty="0"/>
              <a:t>Règle des trois unités (temps, lieu, action)</a:t>
            </a:r>
            <a:r>
              <a:rPr lang="fr-FR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692696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FF0000"/>
                </a:solidFill>
              </a:rPr>
              <a:t>Auteurs et œuvres au théâtre </a:t>
            </a:r>
          </a:p>
        </p:txBody>
      </p:sp>
      <p:pic>
        <p:nvPicPr>
          <p:cNvPr id="3" name="Image 2" descr="rac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2808312" cy="3896349"/>
          </a:xfrm>
          <a:prstGeom prst="rect">
            <a:avLst/>
          </a:prstGeom>
        </p:spPr>
      </p:pic>
      <p:pic>
        <p:nvPicPr>
          <p:cNvPr id="4" name="Image 3" descr="pierre corne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772816"/>
            <a:ext cx="3369312" cy="36004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95536" y="609329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Jean Racine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48064" y="609329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Pierre Corneille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7664" y="76470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FF0000"/>
                </a:solidFill>
              </a:rPr>
              <a:t>            Les moralistes </a:t>
            </a:r>
          </a:p>
        </p:txBody>
      </p:sp>
      <p:pic>
        <p:nvPicPr>
          <p:cNvPr id="3" name="Image 2" descr="pas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844824"/>
            <a:ext cx="3103095" cy="4032448"/>
          </a:xfrm>
          <a:prstGeom prst="rect">
            <a:avLst/>
          </a:prstGeom>
        </p:spPr>
      </p:pic>
      <p:pic>
        <p:nvPicPr>
          <p:cNvPr id="4" name="Image 3" descr="jean de la bruyè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772816"/>
            <a:ext cx="3671481" cy="39604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11560" y="609329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Blaise Pascal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76056" y="6093296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Jean de la Bruyère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51720" y="836712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FF0000"/>
                </a:solidFill>
              </a:rPr>
              <a:t>       Les poètes </a:t>
            </a:r>
          </a:p>
        </p:txBody>
      </p:sp>
      <p:pic>
        <p:nvPicPr>
          <p:cNvPr id="3" name="Image 2" descr="jean de la fonta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4032448" cy="431118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508104" y="3068960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Jean de la Fontaine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Le sens de l’appellation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Dans la langue commune « classique » signifie le plus souvent « conforme au bon goût, aux règles et aux usages établis »</a:t>
            </a:r>
          </a:p>
          <a:p>
            <a:endParaRPr lang="fr-FR" dirty="0"/>
          </a:p>
          <a:p>
            <a:r>
              <a:rPr lang="fr-FR" dirty="0"/>
              <a:t>Dans l’histoire de la littérature française </a:t>
            </a:r>
            <a:r>
              <a:rPr lang="fr-FR" dirty="0">
                <a:solidFill>
                  <a:srgbClr val="FF0000"/>
                </a:solidFill>
              </a:rPr>
              <a:t>les classiques sont un groupe d’écrivains du XVII s.</a:t>
            </a:r>
            <a:endParaRPr lang="fr-FR" dirty="0"/>
          </a:p>
          <a:p>
            <a:r>
              <a:rPr lang="fr-FR" dirty="0"/>
              <a:t>Le Classicisme désigne une période littéraire qui coïncide avec le règne de Louis XIV.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Contexte historique et culturel</a:t>
            </a:r>
          </a:p>
        </p:txBody>
      </p:sp>
      <p:pic>
        <p:nvPicPr>
          <p:cNvPr id="5" name="Espace réservé du contenu 4" descr="louis 1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6168" y="1556792"/>
            <a:ext cx="3253744" cy="4680520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3200" dirty="0"/>
              <a:t>Le règne de </a:t>
            </a:r>
            <a:r>
              <a:rPr lang="fr-FR" sz="3200" b="1" dirty="0"/>
              <a:t>Louis XIV </a:t>
            </a:r>
            <a:r>
              <a:rPr lang="fr-FR" sz="3200" dirty="0"/>
              <a:t>constitue pour la France une période de supériorité </a:t>
            </a:r>
            <a:r>
              <a:rPr lang="fr-FR" sz="3200" b="1" dirty="0"/>
              <a:t>économique </a:t>
            </a:r>
            <a:r>
              <a:rPr lang="fr-FR" sz="3200" dirty="0"/>
              <a:t>et </a:t>
            </a:r>
            <a:r>
              <a:rPr lang="fr-FR" sz="3200" b="1" dirty="0"/>
              <a:t>militaire</a:t>
            </a:r>
            <a:r>
              <a:rPr lang="fr-FR" b="1" dirty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roi certain de ses ministres pratique un </a:t>
            </a:r>
            <a:r>
              <a:rPr lang="fr-FR" b="1" dirty="0"/>
              <a:t>mécénat</a:t>
            </a:r>
            <a:r>
              <a:rPr lang="fr-FR" dirty="0"/>
              <a:t> favorable à la création.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27584" y="83671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Le renouveau de la </a:t>
            </a:r>
            <a:r>
              <a:rPr lang="fr-FR" sz="3200" b="1" dirty="0"/>
              <a:t>contre-réforme </a:t>
            </a:r>
            <a:r>
              <a:rPr lang="fr-FR" sz="3200" dirty="0"/>
              <a:t>et la promotion de la raison par le </a:t>
            </a:r>
            <a:r>
              <a:rPr lang="fr-FR" sz="3200" b="1" dirty="0"/>
              <a:t>cartésianisme </a:t>
            </a:r>
            <a:endParaRPr lang="fr-FR" sz="3200" dirty="0"/>
          </a:p>
        </p:txBody>
      </p:sp>
      <p:pic>
        <p:nvPicPr>
          <p:cNvPr id="5" name="Image 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3845376" cy="2880320"/>
          </a:xfrm>
          <a:prstGeom prst="rect">
            <a:avLst/>
          </a:prstGeom>
        </p:spPr>
      </p:pic>
      <p:pic>
        <p:nvPicPr>
          <p:cNvPr id="6" name="Image 5" descr="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356992"/>
            <a:ext cx="4101027" cy="230425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83568" y="609329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Ramènent des valeurs d’</a:t>
            </a:r>
            <a:r>
              <a:rPr lang="fr-FR" sz="3200" b="1" dirty="0"/>
              <a:t>ordre </a:t>
            </a:r>
            <a:endParaRPr lang="fr-F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Les traits majeurs du courant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 </a:t>
            </a:r>
            <a:r>
              <a:rPr lang="fr-FR" sz="3600" dirty="0">
                <a:solidFill>
                  <a:srgbClr val="92D050"/>
                </a:solidFill>
              </a:rPr>
              <a:t>L’imitation des Anciens</a:t>
            </a:r>
          </a:p>
          <a:p>
            <a:pPr>
              <a:buNone/>
            </a:pPr>
            <a:r>
              <a:rPr lang="fr-FR" dirty="0"/>
              <a:t>   Les classiques leur empruntent une « théorie »</a:t>
            </a:r>
          </a:p>
          <a:p>
            <a:pPr>
              <a:buNone/>
            </a:pPr>
            <a:r>
              <a:rPr lang="fr-FR" dirty="0"/>
              <a:t>   de la littérature.</a:t>
            </a:r>
          </a:p>
          <a:p>
            <a:pPr>
              <a:buNone/>
            </a:pPr>
            <a:r>
              <a:rPr lang="fr-FR" dirty="0"/>
              <a:t>   Celle- ci s’inspire d’Aristote (philosophe grec du IVe siècle av. J-C.)</a:t>
            </a:r>
          </a:p>
          <a:p>
            <a:pPr>
              <a:buNone/>
            </a:pPr>
            <a:r>
              <a:rPr lang="fr-FR" dirty="0"/>
              <a:t>    </a:t>
            </a:r>
          </a:p>
          <a:p>
            <a:pPr>
              <a:buNone/>
            </a:pPr>
            <a:r>
              <a:rPr lang="fr-FR" dirty="0"/>
              <a:t>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Instruire et plaire</a:t>
            </a: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</a:t>
            </a:r>
            <a:r>
              <a:rPr lang="fr-FR" dirty="0"/>
              <a:t> Les classiques recherchent l’unité morale de l’art et veulent « corriger les mœurs ».</a:t>
            </a:r>
          </a:p>
          <a:p>
            <a:pPr>
              <a:buNone/>
            </a:pPr>
            <a:endParaRPr lang="fr-FR" sz="36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Le goût de l’analyse morale</a:t>
            </a: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</a:t>
            </a:r>
            <a:r>
              <a:rPr lang="fr-FR" dirty="0"/>
              <a:t>Pour instruire il faut faire comprendre les passions humaines et montrer comment les surmonter. </a:t>
            </a:r>
          </a:p>
          <a:p>
            <a:pPr>
              <a:buNone/>
            </a:pPr>
            <a:r>
              <a:rPr lang="fr-FR" dirty="0"/>
              <a:t>   Attention accordée aux mouvements intérieurs  </a:t>
            </a:r>
            <a:r>
              <a:rPr lang="fr-FR" sz="3600" dirty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030019"/>
          </a:xfrm>
        </p:spPr>
        <p:txBody>
          <a:bodyPr/>
          <a:lstStyle/>
          <a:p>
            <a:pPr>
              <a:buNone/>
            </a:pPr>
            <a:r>
              <a:rPr lang="fr-FR" dirty="0"/>
              <a:t> d’un être déchiré entre </a:t>
            </a:r>
            <a:r>
              <a:rPr lang="fr-FR" b="1" dirty="0"/>
              <a:t>passion </a:t>
            </a:r>
            <a:r>
              <a:rPr lang="fr-FR" dirty="0"/>
              <a:t>et </a:t>
            </a:r>
            <a:r>
              <a:rPr lang="fr-FR" b="1" dirty="0"/>
              <a:t>raison </a:t>
            </a:r>
            <a:r>
              <a:rPr lang="fr-FR" dirty="0"/>
              <a:t>ou sens du devoir. 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Conception universaliste de l’Homme</a:t>
            </a:r>
          </a:p>
          <a:p>
            <a:pPr>
              <a:buNone/>
            </a:pPr>
            <a:r>
              <a:rPr lang="fr-FR" dirty="0"/>
              <a:t>Les auteurs décrivent l’Homme ou de grands types.</a:t>
            </a: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</a:t>
            </a:r>
            <a:r>
              <a:rPr lang="fr-FR" dirty="0"/>
              <a:t> </a:t>
            </a:r>
          </a:p>
        </p:txBody>
      </p:sp>
      <p:pic>
        <p:nvPicPr>
          <p:cNvPr id="5" name="Image 4" descr="misanthr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89040"/>
            <a:ext cx="1628775" cy="2809875"/>
          </a:xfrm>
          <a:prstGeom prst="rect">
            <a:avLst/>
          </a:prstGeom>
        </p:spPr>
      </p:pic>
      <p:pic>
        <p:nvPicPr>
          <p:cNvPr id="6" name="Image 5" descr="ava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636910"/>
            <a:ext cx="2592288" cy="288437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699792" y="472514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L’avare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948264" y="4509120"/>
            <a:ext cx="201622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00" dirty="0"/>
              <a:t>Le misanthrope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6064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 </a:t>
            </a:r>
            <a:r>
              <a:rPr lang="fr-FR" sz="3600" dirty="0">
                <a:solidFill>
                  <a:srgbClr val="00B050"/>
                </a:solidFill>
              </a:rPr>
              <a:t>Une conception fixiste du beau </a:t>
            </a:r>
          </a:p>
          <a:p>
            <a:pPr>
              <a:buNone/>
            </a:pPr>
            <a:r>
              <a:rPr lang="fr-FR" dirty="0"/>
              <a:t>Les classiques veulent plaire par </a:t>
            </a:r>
          </a:p>
          <a:p>
            <a:pPr>
              <a:buNone/>
            </a:pPr>
            <a:r>
              <a:rPr lang="fr-FR" sz="2400" dirty="0"/>
              <a:t>                                         - </a:t>
            </a:r>
            <a:r>
              <a:rPr lang="fr-FR" b="1" dirty="0"/>
              <a:t>l’accord avec le public</a:t>
            </a:r>
          </a:p>
          <a:p>
            <a:pPr>
              <a:buNone/>
            </a:pPr>
            <a:r>
              <a:rPr lang="fr-FR" b="1" dirty="0"/>
              <a:t>                              </a:t>
            </a:r>
            <a:r>
              <a:rPr lang="fr-FR" dirty="0"/>
              <a:t>-</a:t>
            </a:r>
            <a:r>
              <a:rPr lang="fr-FR" b="1" dirty="0"/>
              <a:t> le respect du « bon goût » </a:t>
            </a:r>
          </a:p>
          <a:p>
            <a:pPr>
              <a:buNone/>
            </a:pPr>
            <a:r>
              <a:rPr lang="fr-FR" dirty="0"/>
              <a:t>Ils recherchent des valeurs qu’ils jugent éternelles </a:t>
            </a:r>
          </a:p>
          <a:p>
            <a:pPr>
              <a:buNone/>
            </a:pPr>
            <a:r>
              <a:rPr lang="fr-FR" dirty="0"/>
              <a:t>                                 -</a:t>
            </a:r>
            <a:r>
              <a:rPr lang="fr-FR" b="1" dirty="0"/>
              <a:t>imitation de la nature </a:t>
            </a:r>
          </a:p>
          <a:p>
            <a:pPr>
              <a:buNone/>
            </a:pPr>
            <a:r>
              <a:rPr lang="fr-FR" b="1" dirty="0"/>
              <a:t>                                 </a:t>
            </a:r>
            <a:r>
              <a:rPr lang="fr-FR" dirty="0"/>
              <a:t>-</a:t>
            </a:r>
            <a:r>
              <a:rPr lang="fr-FR" b="1" dirty="0"/>
              <a:t> raison, ordre, équilibre</a:t>
            </a:r>
          </a:p>
          <a:p>
            <a:pPr>
              <a:buNone/>
            </a:pPr>
            <a:r>
              <a:rPr lang="fr-FR" b="1" dirty="0"/>
              <a:t>                                 </a:t>
            </a:r>
            <a:r>
              <a:rPr lang="fr-FR" dirty="0"/>
              <a:t>-</a:t>
            </a:r>
            <a:r>
              <a:rPr lang="fr-FR" b="1" dirty="0"/>
              <a:t> clarté de l’expression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217</Words>
  <Application>Microsoft Office PowerPoint</Application>
  <PresentationFormat>Affichage à l'écran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Le classicisme </vt:lpstr>
      <vt:lpstr>Le sens de l’appellation </vt:lpstr>
      <vt:lpstr>Contexte historique et culturel</vt:lpstr>
      <vt:lpstr>Présentation PowerPoint</vt:lpstr>
      <vt:lpstr>Présentation PowerPoint</vt:lpstr>
      <vt:lpstr>Les traits majeurs du courant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classicisme</dc:title>
  <dc:creator>Boda</dc:creator>
  <cp:lastModifiedBy>Celine de Reynal</cp:lastModifiedBy>
  <cp:revision>13</cp:revision>
  <dcterms:created xsi:type="dcterms:W3CDTF">2017-09-12T16:11:50Z</dcterms:created>
  <dcterms:modified xsi:type="dcterms:W3CDTF">2017-09-18T16:49:40Z</dcterms:modified>
</cp:coreProperties>
</file>