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jpeg" ContentType="image/jpeg"/>
  <Override PartName="/ppt/media/image8.png" ContentType="image/png"/>
  <Override PartName="/ppt/media/image10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1800" spc="-1">
                <a:latin typeface="Arial"/>
              </a:rPr>
              <a:t>Cliquez pour éditer le format du plan de texte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1800" spc="-1">
                <a:latin typeface="Arial"/>
              </a:rPr>
              <a:t>Second niveau de plan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1800" spc="-1">
                <a:latin typeface="Arial"/>
              </a:rPr>
              <a:t>Troisième niveau de plan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1800" spc="-1">
                <a:latin typeface="Arial"/>
              </a:rPr>
              <a:t>Quatrième niveau de plan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1800" spc="-1">
                <a:latin typeface="Arial"/>
              </a:rPr>
              <a:t>Cinquième niveau de plan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1800" spc="-1">
                <a:latin typeface="Arial"/>
              </a:rPr>
              <a:t>Sixième niveau de plan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1800" spc="-1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fr-FR" sz="4400" spc="-1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3200" spc="-1">
                <a:latin typeface="Arial"/>
              </a:rPr>
              <a:t>Cliquez pour éditer le format du plan de texte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2800" spc="-1">
                <a:latin typeface="Arial"/>
              </a:rPr>
              <a:t>Second niveau de plan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400" spc="-1">
                <a:latin typeface="Arial"/>
              </a:rPr>
              <a:t>Troisième niveau de plan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2000" spc="-1">
                <a:latin typeface="Arial"/>
              </a:rPr>
              <a:t>Quatrième niveau de plan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000" spc="-1">
                <a:latin typeface="Arial"/>
              </a:rPr>
              <a:t>Cinquième niveau de plan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000" spc="-1">
                <a:latin typeface="Arial"/>
              </a:rPr>
              <a:t>Sixième niveau de plan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000" spc="-1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Victor Hugo</a:t>
            </a: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827640" y="5105520"/>
            <a:ext cx="6399720" cy="17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Jeune 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Agé</a:t>
            </a:r>
            <a:endParaRPr/>
          </a:p>
        </p:txBody>
      </p:sp>
      <p:pic>
        <p:nvPicPr>
          <p:cNvPr id="74" name="Picture 2" descr=""/>
          <p:cNvPicPr/>
          <p:nvPr/>
        </p:nvPicPr>
        <p:blipFill>
          <a:blip r:embed="rId1"/>
          <a:stretch/>
        </p:blipFill>
        <p:spPr>
          <a:xfrm>
            <a:off x="5952240" y="2797560"/>
            <a:ext cx="2094480" cy="2770560"/>
          </a:xfrm>
          <a:prstGeom prst="rect">
            <a:avLst/>
          </a:prstGeom>
          <a:ln>
            <a:noFill/>
          </a:ln>
        </p:spPr>
      </p:pic>
      <p:pic>
        <p:nvPicPr>
          <p:cNvPr id="75" name="Picture 2" descr=""/>
          <p:cNvPicPr/>
          <p:nvPr/>
        </p:nvPicPr>
        <p:blipFill>
          <a:blip r:embed="rId2"/>
          <a:stretch/>
        </p:blipFill>
        <p:spPr>
          <a:xfrm>
            <a:off x="611640" y="2297880"/>
            <a:ext cx="2151720" cy="3389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Biographie</a:t>
            </a:r>
            <a:endParaRPr/>
          </a:p>
        </p:txBody>
      </p:sp>
      <p:sp>
        <p:nvSpPr>
          <p:cNvPr id="77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</a:pP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Victor Hugo (1802-1885) est un poète français datant du XIX° siècle</a:t>
            </a:r>
            <a:endParaRPr/>
          </a:p>
          <a:p>
            <a:pPr marL="343080" indent="-342000"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</a:pP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Maison de Victor Hugo à Paris</a:t>
            </a:r>
            <a:endParaRPr/>
          </a:p>
          <a:p>
            <a:pPr marL="343080" indent="-342000">
              <a:lnSpc>
                <a:spcPct val="100000"/>
              </a:lnSpc>
            </a:pP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Maison natale 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endParaRPr/>
          </a:p>
          <a:p>
            <a:pPr marL="343080" indent="-342000">
              <a:lnSpc>
                <a:spcPct val="100000"/>
              </a:lnSpc>
            </a:pPr>
            <a:r>
              <a:rPr lang="fr-FR" sz="32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 Victor Hugo</a:t>
            </a:r>
            <a:endParaRPr/>
          </a:p>
          <a:p>
            <a:pPr marL="343080" indent="-342000">
              <a:lnSpc>
                <a:spcPct val="100000"/>
              </a:lnSpc>
            </a:pPr>
            <a:endParaRPr/>
          </a:p>
        </p:txBody>
      </p:sp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611640" y="2736000"/>
            <a:ext cx="2094480" cy="2789640"/>
          </a:xfrm>
          <a:prstGeom prst="rect">
            <a:avLst/>
          </a:prstGeom>
          <a:ln>
            <a:noFill/>
          </a:ln>
        </p:spPr>
      </p:pic>
      <p:pic>
        <p:nvPicPr>
          <p:cNvPr id="79" name="Picture 2" descr=""/>
          <p:cNvPicPr/>
          <p:nvPr/>
        </p:nvPicPr>
        <p:blipFill>
          <a:blip r:embed="rId2"/>
          <a:stretch/>
        </p:blipFill>
        <p:spPr>
          <a:xfrm>
            <a:off x="4500000" y="2565000"/>
            <a:ext cx="3493440" cy="197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Poème choisi</a:t>
            </a: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/>
          </a:p>
          <a:p>
            <a:pPr marL="343080" indent="-342000">
              <a:lnSpc>
                <a:spcPct val="100000"/>
              </a:lnSpc>
            </a:pPr>
            <a:endParaRPr/>
          </a:p>
        </p:txBody>
      </p:sp>
      <p:sp>
        <p:nvSpPr>
          <p:cNvPr id="82" name="CustomShape 3"/>
          <p:cNvSpPr/>
          <p:nvPr/>
        </p:nvSpPr>
        <p:spPr>
          <a:xfrm>
            <a:off x="144000" y="1368000"/>
            <a:ext cx="7632000" cy="488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432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b="1" lang="fr-FR" sz="24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Au bois</a:t>
            </a:r>
            <a:endParaRPr/>
          </a:p>
          <a:p>
            <a:pPr lvl="1" marL="432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Nous étions, elle et moi, dans cet avril charmant </a:t>
            </a:r>
            <a:endParaRPr/>
          </a:p>
          <a:p>
            <a:pPr lvl="1" marL="432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De l'amour qui commence en éblouissement. </a:t>
            </a:r>
            <a:endParaRPr/>
          </a:p>
          <a:p>
            <a:pPr lvl="1" marL="432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Ô souvenirs ! ô temps ! heures évanouies ! </a:t>
            </a:r>
            <a:endParaRPr/>
          </a:p>
          <a:p>
            <a:pPr lvl="1" marL="432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Nous allions, le coeur plein d'extases inouïes, </a:t>
            </a:r>
            <a:endParaRPr/>
          </a:p>
          <a:p>
            <a:pPr lvl="1" marL="432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Ensemble dans les bois, et la main dans la main. </a:t>
            </a:r>
            <a:endParaRPr/>
          </a:p>
          <a:p>
            <a:pPr lvl="1" marL="432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Pour prendre le sentier nous quittions le chemin, </a:t>
            </a:r>
            <a:endParaRPr/>
          </a:p>
          <a:p>
            <a:pPr lvl="1" marL="432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Nous quittions le sentier pour marcher dans les herbes. </a:t>
            </a:r>
            <a:endParaRPr/>
          </a:p>
          <a:p>
            <a:pPr lvl="1" marL="432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Le ciel resplendissait dans ses regards superbes ; </a:t>
            </a:r>
            <a:endParaRPr/>
          </a:p>
          <a:p>
            <a:pPr lvl="1" marL="432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Elle disait : Je t'aime ! et je me sentais dieu.</a:t>
            </a:r>
            <a:endParaRPr/>
          </a:p>
          <a:p>
            <a:pPr lvl="1" marL="432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/>
          </a:p>
          <a:p>
            <a:pPr lvl="1" marL="432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/>
          </a:p>
        </p:txBody>
      </p:sp>
      <p:sp>
        <p:nvSpPr>
          <p:cNvPr id="83" name="TextShape 4"/>
          <p:cNvSpPr txBox="1"/>
          <p:nvPr/>
        </p:nvSpPr>
        <p:spPr>
          <a:xfrm>
            <a:off x="596880" y="3540600"/>
            <a:ext cx="3524400" cy="2698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Parfois, près d'une source, on s'asseyait un peu. </a:t>
            </a:r>
            <a:endParaRPr/>
          </a:p>
          <a:p>
            <a:pPr>
              <a:lnSpc>
                <a:spcPct val="100000"/>
              </a:lnSpc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Que de fois j'ai montré sa gorge aux branches d'arbre ! </a:t>
            </a:r>
            <a:endParaRPr/>
          </a:p>
          <a:p>
            <a:pPr>
              <a:lnSpc>
                <a:spcPct val="100000"/>
              </a:lnSpc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Rougissante et pareille aux naïades de marbre, </a:t>
            </a:r>
            <a:endParaRPr/>
          </a:p>
          <a:p>
            <a:pPr>
              <a:lnSpc>
                <a:spcPct val="100000"/>
              </a:lnSpc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Tu baignais tes pieds nus et blancs comme le lait. </a:t>
            </a:r>
            <a:endParaRPr/>
          </a:p>
          <a:p>
            <a:pPr>
              <a:lnSpc>
                <a:spcPct val="100000"/>
              </a:lnSpc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Puis nous nous en allions rêveurs. Il me semblait, </a:t>
            </a:r>
            <a:endParaRPr/>
          </a:p>
          <a:p>
            <a:pPr>
              <a:lnSpc>
                <a:spcPct val="100000"/>
              </a:lnSpc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En regardant autour de nous les pâquerettes, </a:t>
            </a:r>
            <a:endParaRPr/>
          </a:p>
          <a:p>
            <a:pPr>
              <a:lnSpc>
                <a:spcPct val="100000"/>
              </a:lnSpc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Les boutons-d'or joyeux, les pervenches secrètes </a:t>
            </a:r>
            <a:endParaRPr/>
          </a:p>
          <a:p>
            <a:pPr>
              <a:lnSpc>
                <a:spcPct val="100000"/>
              </a:lnSpc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Et les frais liserons d'une eau pure arrosés, </a:t>
            </a:r>
            <a:endParaRPr/>
          </a:p>
          <a:p>
            <a:pPr>
              <a:lnSpc>
                <a:spcPct val="100000"/>
              </a:lnSpc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Que ces petites fleurs étaient tous les baisers </a:t>
            </a:r>
            <a:endParaRPr/>
          </a:p>
          <a:p>
            <a:pPr>
              <a:lnSpc>
                <a:spcPct val="100000"/>
              </a:lnSpc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Tombés dans le trajet de ma bouche à ta bouche </a:t>
            </a:r>
            <a:endParaRPr/>
          </a:p>
          <a:p>
            <a:pPr>
              <a:lnSpc>
                <a:spcPct val="100000"/>
              </a:lnSpc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Pendant que nous marchions ; et la grotte farouche</a:t>
            </a:r>
            <a:endParaRPr/>
          </a:p>
          <a:p>
            <a:pPr>
              <a:lnSpc>
                <a:spcPct val="100000"/>
              </a:lnSpc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Et la ronce sauvage et le roc chauve et noir, </a:t>
            </a:r>
            <a:endParaRPr/>
          </a:p>
          <a:p>
            <a:pPr>
              <a:lnSpc>
                <a:spcPct val="100000"/>
              </a:lnSpc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Envieux, murmuraient : Que va dire ce soir </a:t>
            </a:r>
            <a:endParaRPr/>
          </a:p>
          <a:p>
            <a:pPr>
              <a:lnSpc>
                <a:spcPct val="100000"/>
              </a:lnSpc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Diane aux chastes yeux, la déesse étoilée, </a:t>
            </a:r>
            <a:endParaRPr/>
          </a:p>
          <a:p>
            <a:pPr>
              <a:lnSpc>
                <a:spcPct val="100000"/>
              </a:lnSpc>
            </a:pPr>
            <a:r>
              <a:rPr lang="fr-FR" sz="12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En voyant toute l'herbe au fond du bois foulée ?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Courant artistique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457200" y="1600200"/>
            <a:ext cx="8228520" cy="506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</a:pPr>
            <a:r>
              <a:rPr lang="fr-FR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Victor Hugo appartient au romantisme comme Chateaubriand et Alfred de Musset</a:t>
            </a:r>
            <a:endParaRPr/>
          </a:p>
          <a:p>
            <a:pPr marL="343080" indent="-342000"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</a:pPr>
            <a:r>
              <a:rPr lang="fr-FR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fr-FR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Alfred de Musset</a:t>
            </a:r>
            <a:r>
              <a:rPr lang="fr-FR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lang="fr-FR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Victor Hugo</a:t>
            </a:r>
            <a:endParaRPr/>
          </a:p>
          <a:p>
            <a:pPr marL="343080" indent="-342000"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</a:pPr>
            <a:endParaRPr/>
          </a:p>
        </p:txBody>
      </p:sp>
      <p:sp>
        <p:nvSpPr>
          <p:cNvPr id="86" name="CustomShape 3"/>
          <p:cNvSpPr/>
          <p:nvPr/>
        </p:nvSpPr>
        <p:spPr>
          <a:xfrm>
            <a:off x="155520" y="-846000"/>
            <a:ext cx="1389600" cy="177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4"/>
          <p:cNvSpPr/>
          <p:nvPr/>
        </p:nvSpPr>
        <p:spPr>
          <a:xfrm>
            <a:off x="155520" y="-846000"/>
            <a:ext cx="1389600" cy="177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5"/>
          <p:cNvSpPr/>
          <p:nvPr/>
        </p:nvSpPr>
        <p:spPr>
          <a:xfrm>
            <a:off x="155520" y="-846000"/>
            <a:ext cx="1389600" cy="177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Picture 8" descr=""/>
          <p:cNvPicPr/>
          <p:nvPr/>
        </p:nvPicPr>
        <p:blipFill>
          <a:blip r:embed="rId1"/>
          <a:stretch/>
        </p:blipFill>
        <p:spPr>
          <a:xfrm>
            <a:off x="971640" y="2565000"/>
            <a:ext cx="2159280" cy="3127680"/>
          </a:xfrm>
          <a:prstGeom prst="rect">
            <a:avLst/>
          </a:prstGeom>
          <a:ln>
            <a:noFill/>
          </a:ln>
        </p:spPr>
      </p:pic>
      <p:sp>
        <p:nvSpPr>
          <p:cNvPr id="90" name="CustomShape 6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7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8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9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5436000" y="2709000"/>
            <a:ext cx="2094480" cy="2770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Application>LibreOffice/5.0.1.2$Windows_x86 LibreOffice_project/81898c9f5c0d43f3473ba111d7b351050be20261</Application>
  <Paragraphs>26</Paragraphs>
  <Company>CRIDF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2017-03-14T08:09:40Z</dcterms:created>
  <dc:creator>ndsi3</dc:creator>
  <dc:language>fr-FR</dc:language>
  <dcterms:modified xsi:type="dcterms:W3CDTF">2017-03-17T09:02:32Z</dcterms:modified>
  <cp:revision>20</cp:revision>
  <dc:title>Victor Hugo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CRIDF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</vt:i4>
  </property>
</Properties>
</file>