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Proxima Nova"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8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6438216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6616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82515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60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8108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55991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111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4135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069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02901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2689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1085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solidFill>
                  <a:schemeClr val="lt1"/>
                </a:solidFill>
              </a:rPr>
              <a:t>‹N°›</a:t>
            </a:fld>
            <a:endParaRPr lang="fr">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solidFill>
                  <a:schemeClr val="lt1"/>
                </a:solidFill>
              </a:rPr>
              <a:t>‹N°›</a:t>
            </a:fld>
            <a:endParaRPr lang="fr">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solidFill>
                  <a:schemeClr val="lt1"/>
                </a:solidFill>
              </a:rPr>
              <a:t>‹N°›</a:t>
            </a:fld>
            <a:endParaRPr lang="fr">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fr" sz="1000">
                <a:solidFill>
                  <a:schemeClr val="dk1"/>
                </a:solidFill>
                <a:latin typeface="Proxima Nova"/>
                <a:ea typeface="Proxima Nova"/>
                <a:cs typeface="Proxima Nova"/>
                <a:sym typeface="Proxima Nova"/>
              </a:rPr>
              <a:t>‹N°›</a:t>
            </a:fld>
            <a:endParaRPr lang="fr"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fr.wikipedia.org/wiki/Henri_IV_(roi_de_France)" TargetMode="External"/><Relationship Id="rId13" Type="http://schemas.openxmlformats.org/officeDocument/2006/relationships/hyperlink" Target="http://poesie.webnet.fr/lesgrandsclassiques/poemes/francois_de_malherbe/index.html" TargetMode="External"/><Relationship Id="rId18" Type="http://schemas.openxmlformats.org/officeDocument/2006/relationships/hyperlink" Target="https://fr.wikipedia.org/wiki/Marc-Antoine_de_Malherbe" TargetMode="External"/><Relationship Id="rId3" Type="http://schemas.openxmlformats.org/officeDocument/2006/relationships/hyperlink" Target="http://loipri.over-blog.com/article-les-capetiens-47070874.html" TargetMode="External"/><Relationship Id="rId7" Type="http://schemas.openxmlformats.org/officeDocument/2006/relationships/hyperlink" Target="http://www.alalettre.com/boileau.php" TargetMode="External"/><Relationship Id="rId12" Type="http://schemas.openxmlformats.org/officeDocument/2006/relationships/hyperlink" Target="http://www.atramenta.net/authors/francois-de-malherbe/24" TargetMode="External"/><Relationship Id="rId17" Type="http://schemas.openxmlformats.org/officeDocument/2006/relationships/hyperlink" Target="http://www.etudes-litteraires.com/forum/topic44634-malherbe-sur-la-mort-du-fils-de-lauteur.html" TargetMode="External"/><Relationship Id="rId2" Type="http://schemas.openxmlformats.org/officeDocument/2006/relationships/notesSlide" Target="../notesSlides/notesSlide10.xml"/><Relationship Id="rId16" Type="http://schemas.openxmlformats.org/officeDocument/2006/relationships/hyperlink" Target="http://1poeme1image.over-blog.com/article-31422952.html" TargetMode="External"/><Relationship Id="rId1" Type="http://schemas.openxmlformats.org/officeDocument/2006/relationships/slideLayout" Target="../slideLayouts/slideLayout1.xml"/><Relationship Id="rId6" Type="http://schemas.openxmlformats.org/officeDocument/2006/relationships/hyperlink" Target="http://www.espacefrancais.com/francois-de-malherbe/" TargetMode="External"/><Relationship Id="rId11" Type="http://schemas.openxmlformats.org/officeDocument/2006/relationships/hyperlink" Target="http://lewebpedagogique.com/annelaureverlynde/files/2014/05/malherbe-mort-fils.pdf" TargetMode="External"/><Relationship Id="rId5" Type="http://schemas.openxmlformats.org/officeDocument/2006/relationships/hyperlink" Target="https://fr.wikipedia.org/wiki/Fran%C3%A7ois_de_Malherbe" TargetMode="External"/><Relationship Id="rId15" Type="http://schemas.openxmlformats.org/officeDocument/2006/relationships/hyperlink" Target="http://www.toutelapoesie.com/poemes/malherbe/sur-la-mort-de-son-fils.html" TargetMode="External"/><Relationship Id="rId10" Type="http://schemas.openxmlformats.org/officeDocument/2006/relationships/hyperlink" Target="http://www.espacefrancais.com/les-themes-poetiques-de-malherbe/" TargetMode="External"/><Relationship Id="rId4" Type="http://schemas.openxmlformats.org/officeDocument/2006/relationships/hyperlink" Target="http://salon-litteraire.linternaute.com/fr/fran-ois-de-malherbe/content/1805888-francois-de-malherbe-biographie" TargetMode="External"/><Relationship Id="rId9" Type="http://schemas.openxmlformats.org/officeDocument/2006/relationships/hyperlink" Target="https://fr.wikipedia.org/wiki/Armand_Jean_du_Plessis_de_Richelieu" TargetMode="External"/><Relationship Id="rId14" Type="http://schemas.openxmlformats.org/officeDocument/2006/relationships/hyperlink" Target="http://www.poemes.co/francois-de-malherbe.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17emesiecle.free.fr/La_Fontaine.php" TargetMode="External"/><Relationship Id="rId3" Type="http://schemas.openxmlformats.org/officeDocument/2006/relationships/hyperlink" Target="http://blog.ac-versailles.fr/unmotunjour/index.php/post/30/03/2010/a%C3%A8de" TargetMode="External"/><Relationship Id="rId7" Type="http://schemas.openxmlformats.org/officeDocument/2006/relationships/hyperlink" Target="http://17emesiecle.free.fr/Racine.php"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fr.wikipedia.org/wiki/Pierre_Corneille" TargetMode="External"/><Relationship Id="rId5" Type="http://schemas.openxmlformats.org/officeDocument/2006/relationships/hyperlink" Target="http://didier.belair.online.fr/Biographies/Boileau-Despreaux.htm" TargetMode="External"/><Relationship Id="rId10" Type="http://schemas.openxmlformats.org/officeDocument/2006/relationships/hyperlink" Target="http://clap.jac.free.fr/livre/courteissade.html" TargetMode="External"/><Relationship Id="rId4" Type="http://schemas.openxmlformats.org/officeDocument/2006/relationships/hyperlink" Target="http://www.larousse.fr/encyclopedie/divers/le_classicisme_dans_les_arts/185983" TargetMode="External"/><Relationship Id="rId9" Type="http://schemas.openxmlformats.org/officeDocument/2006/relationships/hyperlink" Target="https://fr.wikipedia.org/wiki/L'Art_po%C3%A9tiqu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17525" y="24325"/>
            <a:ext cx="8767500" cy="867900"/>
          </a:xfrm>
          <a:prstGeom prst="rect">
            <a:avLst/>
          </a:prstGeom>
        </p:spPr>
        <p:txBody>
          <a:bodyPr lIns="91425" tIns="91425" rIns="91425" bIns="91425" anchor="b" anchorCtr="0">
            <a:noAutofit/>
          </a:bodyPr>
          <a:lstStyle/>
          <a:p>
            <a:pPr lvl="0" rtl="0">
              <a:spcBef>
                <a:spcPts val="0"/>
              </a:spcBef>
              <a:buNone/>
            </a:pPr>
            <a:r>
              <a:rPr lang="fr"/>
              <a:t>La Poésie Classique au XVIIe s.</a:t>
            </a:r>
          </a:p>
        </p:txBody>
      </p:sp>
      <p:sp>
        <p:nvSpPr>
          <p:cNvPr id="60" name="Shape 60"/>
          <p:cNvSpPr txBox="1">
            <a:spLocks noGrp="1"/>
          </p:cNvSpPr>
          <p:nvPr>
            <p:ph type="subTitle" idx="1"/>
          </p:nvPr>
        </p:nvSpPr>
        <p:spPr>
          <a:xfrm>
            <a:off x="6330000" y="4660525"/>
            <a:ext cx="2814000" cy="419100"/>
          </a:xfrm>
          <a:prstGeom prst="rect">
            <a:avLst/>
          </a:prstGeom>
        </p:spPr>
        <p:txBody>
          <a:bodyPr lIns="91425" tIns="91425" rIns="91425" bIns="91425" anchor="t" anchorCtr="0">
            <a:noAutofit/>
          </a:bodyPr>
          <a:lstStyle/>
          <a:p>
            <a:pPr lvl="0" algn="r">
              <a:spcBef>
                <a:spcPts val="0"/>
              </a:spcBef>
              <a:buNone/>
            </a:pPr>
            <a:r>
              <a:rPr lang="fr" sz="1800"/>
              <a:t>Clément, Mathilde, Claire </a:t>
            </a:r>
          </a:p>
        </p:txBody>
      </p:sp>
      <p:pic>
        <p:nvPicPr>
          <p:cNvPr id="61" name="Shape 61"/>
          <p:cNvPicPr preferRelativeResize="0"/>
          <p:nvPr/>
        </p:nvPicPr>
        <p:blipFill>
          <a:blip r:embed="rId3">
            <a:alphaModFix/>
          </a:blip>
          <a:stretch>
            <a:fillRect/>
          </a:stretch>
        </p:blipFill>
        <p:spPr>
          <a:xfrm>
            <a:off x="388350" y="892225"/>
            <a:ext cx="4625399" cy="3944900"/>
          </a:xfrm>
          <a:prstGeom prst="rect">
            <a:avLst/>
          </a:prstGeom>
          <a:noFill/>
          <a:ln>
            <a:noFill/>
          </a:ln>
        </p:spPr>
      </p:pic>
      <p:sp>
        <p:nvSpPr>
          <p:cNvPr id="62" name="Shape 62"/>
          <p:cNvSpPr txBox="1"/>
          <p:nvPr/>
        </p:nvSpPr>
        <p:spPr>
          <a:xfrm>
            <a:off x="5308650" y="1498225"/>
            <a:ext cx="1911000" cy="931800"/>
          </a:xfrm>
          <a:prstGeom prst="rect">
            <a:avLst/>
          </a:prstGeom>
          <a:noFill/>
          <a:ln>
            <a:noFill/>
          </a:ln>
        </p:spPr>
        <p:txBody>
          <a:bodyPr lIns="91425" tIns="91425" rIns="91425" bIns="91425" anchor="t" anchorCtr="0">
            <a:noAutofit/>
          </a:bodyPr>
          <a:lstStyle/>
          <a:p>
            <a:pPr lvl="0">
              <a:spcBef>
                <a:spcPts val="0"/>
              </a:spcBef>
              <a:buNone/>
            </a:pPr>
            <a:r>
              <a:rPr lang="fr" i="1">
                <a:solidFill>
                  <a:srgbClr val="FFFFFF"/>
                </a:solidFill>
              </a:rPr>
              <a:t>L’inspiration du poète, </a:t>
            </a:r>
            <a:r>
              <a:rPr lang="fr">
                <a:solidFill>
                  <a:srgbClr val="FFFFFF"/>
                </a:solidFill>
              </a:rPr>
              <a:t>Nicolas Poussin (1630)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250900" y="360725"/>
            <a:ext cx="8123100" cy="547500"/>
          </a:xfrm>
          <a:prstGeom prst="rect">
            <a:avLst/>
          </a:prstGeom>
        </p:spPr>
        <p:txBody>
          <a:bodyPr lIns="91425" tIns="91425" rIns="91425" bIns="91425" anchor="b" anchorCtr="0">
            <a:noAutofit/>
          </a:bodyPr>
          <a:lstStyle/>
          <a:p>
            <a:pPr lvl="0">
              <a:spcBef>
                <a:spcPts val="0"/>
              </a:spcBef>
              <a:buNone/>
            </a:pPr>
            <a:r>
              <a:rPr lang="fr"/>
              <a:t>Liens</a:t>
            </a:r>
          </a:p>
        </p:txBody>
      </p:sp>
      <p:sp>
        <p:nvSpPr>
          <p:cNvPr id="162" name="Shape 162"/>
          <p:cNvSpPr txBox="1">
            <a:spLocks noGrp="1"/>
          </p:cNvSpPr>
          <p:nvPr>
            <p:ph type="subTitle" idx="1"/>
          </p:nvPr>
        </p:nvSpPr>
        <p:spPr>
          <a:xfrm>
            <a:off x="0" y="731425"/>
            <a:ext cx="9144000" cy="4412100"/>
          </a:xfrm>
          <a:prstGeom prst="rect">
            <a:avLst/>
          </a:prstGeom>
        </p:spPr>
        <p:txBody>
          <a:bodyPr lIns="91425" tIns="91425" rIns="91425" bIns="91425" anchor="t" anchorCtr="0">
            <a:noAutofit/>
          </a:bodyPr>
          <a:lstStyle/>
          <a:p>
            <a:pPr lvl="0">
              <a:spcBef>
                <a:spcPts val="0"/>
              </a:spcBef>
              <a:buNone/>
            </a:pPr>
            <a:r>
              <a:rPr lang="fr" sz="1100">
                <a:solidFill>
                  <a:srgbClr val="FFFFFF"/>
                </a:solidFill>
                <a:latin typeface="Arial"/>
                <a:ea typeface="Arial"/>
                <a:cs typeface="Arial"/>
                <a:sym typeface="Arial"/>
              </a:rPr>
              <a:t>Henri III :  </a:t>
            </a:r>
            <a:r>
              <a:rPr lang="fr" sz="1100" u="sng">
                <a:solidFill>
                  <a:schemeClr val="hlink"/>
                </a:solidFill>
                <a:latin typeface="Arial"/>
                <a:ea typeface="Arial"/>
                <a:cs typeface="Arial"/>
                <a:sym typeface="Arial"/>
                <a:hlinkClick r:id="rId3"/>
              </a:rPr>
              <a:t>http://loipri.over-blog.com/article-les-capetiens-47070874.html</a:t>
            </a:r>
          </a:p>
          <a:p>
            <a:pPr lvl="0">
              <a:spcBef>
                <a:spcPts val="0"/>
              </a:spcBef>
              <a:buNone/>
            </a:pPr>
            <a:r>
              <a:rPr lang="fr" sz="1100">
                <a:solidFill>
                  <a:srgbClr val="FFFFFF"/>
                </a:solidFill>
                <a:latin typeface="Arial"/>
                <a:ea typeface="Arial"/>
                <a:cs typeface="Arial"/>
                <a:sym typeface="Arial"/>
              </a:rPr>
              <a:t>Portrait Malherbe : </a:t>
            </a:r>
            <a:r>
              <a:rPr lang="fr" sz="1100" u="sng">
                <a:solidFill>
                  <a:schemeClr val="hlink"/>
                </a:solidFill>
                <a:latin typeface="Arial"/>
                <a:ea typeface="Arial"/>
                <a:cs typeface="Arial"/>
                <a:sym typeface="Arial"/>
              </a:rPr>
              <a:t>http://jean.c-net.fr/index.php?dossier_a=poesie&amp;page_a=malherbe </a:t>
            </a:r>
            <a:r>
              <a:rPr lang="fr" sz="1100">
                <a:solidFill>
                  <a:srgbClr val="FFFFFF"/>
                </a:solidFill>
                <a:latin typeface="Arial"/>
                <a:ea typeface="Arial"/>
                <a:cs typeface="Arial"/>
                <a:sym typeface="Arial"/>
              </a:rPr>
              <a:t> </a:t>
            </a:r>
          </a:p>
          <a:p>
            <a:pPr lvl="0">
              <a:spcBef>
                <a:spcPts val="0"/>
              </a:spcBef>
              <a:buNone/>
            </a:pPr>
            <a:r>
              <a:rPr lang="fr" sz="1100">
                <a:solidFill>
                  <a:srgbClr val="FFFFFF"/>
                </a:solidFill>
                <a:latin typeface="Arial"/>
                <a:ea typeface="Arial"/>
                <a:cs typeface="Arial"/>
                <a:sym typeface="Arial"/>
              </a:rPr>
              <a:t>Biographie de Malherbe :</a:t>
            </a:r>
          </a:p>
          <a:p>
            <a:pPr lvl="0">
              <a:spcBef>
                <a:spcPts val="0"/>
              </a:spcBef>
              <a:buNone/>
            </a:pPr>
            <a:r>
              <a:rPr lang="fr" sz="1100" u="sng">
                <a:solidFill>
                  <a:schemeClr val="hlink"/>
                </a:solidFill>
                <a:latin typeface="Arial"/>
                <a:ea typeface="Arial"/>
                <a:cs typeface="Arial"/>
                <a:sym typeface="Arial"/>
              </a:rPr>
              <a:t>:</a:t>
            </a:r>
            <a:r>
              <a:rPr lang="fr" sz="1100" u="sng">
                <a:solidFill>
                  <a:schemeClr val="hlink"/>
                </a:solidFill>
                <a:latin typeface="Arial"/>
                <a:ea typeface="Arial"/>
                <a:cs typeface="Arial"/>
                <a:sym typeface="Arial"/>
                <a:hlinkClick r:id="rId4"/>
              </a:rPr>
              <a:t>http://salon-litteraire.linternaute.com/fr/fran-ois-de-malherbe/content/1805888-francois-de-malherbe-biographie</a:t>
            </a:r>
            <a:r>
              <a:rPr lang="fr" sz="1100" u="sng">
                <a:solidFill>
                  <a:schemeClr val="hlink"/>
                </a:solidFill>
                <a:latin typeface="Arial"/>
                <a:ea typeface="Arial"/>
                <a:cs typeface="Arial"/>
                <a:sym typeface="Arial"/>
              </a:rPr>
              <a:t> </a:t>
            </a:r>
          </a:p>
          <a:p>
            <a:pPr lvl="0" rtl="0">
              <a:lnSpc>
                <a:spcPct val="115000"/>
              </a:lnSpc>
              <a:spcBef>
                <a:spcPts val="0"/>
              </a:spcBef>
              <a:buNone/>
            </a:pPr>
            <a:r>
              <a:rPr lang="fr" sz="1100" u="sng">
                <a:solidFill>
                  <a:schemeClr val="hlink"/>
                </a:solidFill>
                <a:latin typeface="Arial"/>
                <a:ea typeface="Arial"/>
                <a:cs typeface="Arial"/>
                <a:sym typeface="Arial"/>
                <a:hlinkClick r:id="rId5"/>
              </a:rPr>
              <a:t>https://fr.wikipedia.org/wiki/Fran%C3%A7ois_de_Malherbe</a:t>
            </a:r>
            <a:r>
              <a:rPr lang="fr" sz="1100" u="sng">
                <a:solidFill>
                  <a:schemeClr val="hlink"/>
                </a:solidFill>
                <a:latin typeface="Arial"/>
                <a:ea typeface="Arial"/>
                <a:cs typeface="Arial"/>
                <a:sym typeface="Arial"/>
              </a:rPr>
              <a:t> </a:t>
            </a:r>
          </a:p>
          <a:p>
            <a:pPr lvl="0" rtl="0">
              <a:lnSpc>
                <a:spcPct val="115000"/>
              </a:lnSpc>
              <a:spcBef>
                <a:spcPts val="0"/>
              </a:spcBef>
              <a:buNone/>
            </a:pPr>
            <a:r>
              <a:rPr lang="fr" sz="1100" u="sng">
                <a:solidFill>
                  <a:schemeClr val="hlink"/>
                </a:solidFill>
                <a:latin typeface="Arial"/>
                <a:ea typeface="Arial"/>
                <a:cs typeface="Arial"/>
                <a:sym typeface="Arial"/>
                <a:hlinkClick r:id="rId6"/>
              </a:rPr>
              <a:t>http://www.espacefrancais.com/francois-de-malherbe/</a:t>
            </a:r>
          </a:p>
          <a:p>
            <a:pPr lvl="0" rtl="0">
              <a:lnSpc>
                <a:spcPct val="115000"/>
              </a:lnSpc>
              <a:spcBef>
                <a:spcPts val="0"/>
              </a:spcBef>
              <a:buNone/>
            </a:pPr>
            <a:r>
              <a:rPr lang="fr" sz="1100">
                <a:solidFill>
                  <a:srgbClr val="FFFFFF"/>
                </a:solidFill>
                <a:latin typeface="Arial"/>
                <a:ea typeface="Arial"/>
                <a:cs typeface="Arial"/>
                <a:sym typeface="Arial"/>
              </a:rPr>
              <a:t>Boileau : </a:t>
            </a:r>
            <a:r>
              <a:rPr lang="fr" sz="1100" u="sng">
                <a:solidFill>
                  <a:schemeClr val="hlink"/>
                </a:solidFill>
                <a:latin typeface="Arial"/>
                <a:ea typeface="Arial"/>
                <a:cs typeface="Arial"/>
                <a:sym typeface="Arial"/>
                <a:hlinkClick r:id="rId7"/>
              </a:rPr>
              <a:t>http://www.alalettre.com/boileau.php</a:t>
            </a:r>
          </a:p>
          <a:p>
            <a:pPr lvl="0" rtl="0">
              <a:lnSpc>
                <a:spcPct val="115000"/>
              </a:lnSpc>
              <a:spcBef>
                <a:spcPts val="0"/>
              </a:spcBef>
              <a:buNone/>
            </a:pPr>
            <a:r>
              <a:rPr lang="fr" sz="1100">
                <a:latin typeface="Arial"/>
                <a:ea typeface="Arial"/>
                <a:cs typeface="Arial"/>
                <a:sym typeface="Arial"/>
              </a:rPr>
              <a:t>Pièce : </a:t>
            </a:r>
            <a:r>
              <a:rPr lang="fr" sz="1100" u="sng">
                <a:solidFill>
                  <a:schemeClr val="accent5"/>
                </a:solidFill>
                <a:latin typeface="Arial"/>
                <a:ea typeface="Arial"/>
                <a:cs typeface="Arial"/>
                <a:sym typeface="Arial"/>
                <a:hlinkClick r:id="rId5"/>
              </a:rPr>
              <a:t>https://fr.wikipedia.org/wiki/Fran%C3%A7ois_de_Malherbe</a:t>
            </a:r>
          </a:p>
          <a:p>
            <a:pPr lvl="0" rtl="0">
              <a:lnSpc>
                <a:spcPct val="115000"/>
              </a:lnSpc>
              <a:spcBef>
                <a:spcPts val="0"/>
              </a:spcBef>
              <a:buNone/>
            </a:pPr>
            <a:r>
              <a:rPr lang="fr" sz="1100">
                <a:latin typeface="Arial"/>
                <a:ea typeface="Arial"/>
                <a:cs typeface="Arial"/>
                <a:sym typeface="Arial"/>
              </a:rPr>
              <a:t>Henri IV :</a:t>
            </a:r>
            <a:r>
              <a:rPr lang="fr" sz="1100" u="sng">
                <a:solidFill>
                  <a:schemeClr val="accent5"/>
                </a:solidFill>
                <a:latin typeface="Arial"/>
                <a:ea typeface="Arial"/>
                <a:cs typeface="Arial"/>
                <a:sym typeface="Arial"/>
              </a:rPr>
              <a:t> </a:t>
            </a:r>
            <a:r>
              <a:rPr lang="fr" sz="1100" u="sng">
                <a:solidFill>
                  <a:schemeClr val="accent5"/>
                </a:solidFill>
                <a:latin typeface="Arial"/>
                <a:ea typeface="Arial"/>
                <a:cs typeface="Arial"/>
                <a:sym typeface="Arial"/>
                <a:hlinkClick r:id="rId8"/>
              </a:rPr>
              <a:t>https://fr.wikipedia.org/wiki/Henri_IV_(roi_de_France)</a:t>
            </a:r>
          </a:p>
          <a:p>
            <a:pPr lvl="0" rtl="0">
              <a:lnSpc>
                <a:spcPct val="115000"/>
              </a:lnSpc>
              <a:spcBef>
                <a:spcPts val="0"/>
              </a:spcBef>
              <a:buNone/>
            </a:pPr>
            <a:r>
              <a:rPr lang="fr" sz="1100">
                <a:latin typeface="Arial"/>
                <a:ea typeface="Arial"/>
                <a:cs typeface="Arial"/>
                <a:sym typeface="Arial"/>
              </a:rPr>
              <a:t>Marie de Médicis : </a:t>
            </a:r>
            <a:r>
              <a:rPr lang="fr" sz="1100" u="sng">
                <a:solidFill>
                  <a:schemeClr val="accent5"/>
                </a:solidFill>
                <a:latin typeface="Arial"/>
                <a:ea typeface="Arial"/>
                <a:cs typeface="Arial"/>
                <a:sym typeface="Arial"/>
              </a:rPr>
              <a:t>https://fr.wikipedia.org/wiki/Marie_de_M%C3%A9dicis</a:t>
            </a:r>
          </a:p>
          <a:p>
            <a:pPr lvl="0" rtl="0">
              <a:lnSpc>
                <a:spcPct val="115000"/>
              </a:lnSpc>
              <a:spcBef>
                <a:spcPts val="0"/>
              </a:spcBef>
              <a:buNone/>
            </a:pPr>
            <a:r>
              <a:rPr lang="fr" sz="1100">
                <a:latin typeface="Arial"/>
                <a:ea typeface="Arial"/>
                <a:cs typeface="Arial"/>
                <a:sym typeface="Arial"/>
              </a:rPr>
              <a:t>Cardinal Richelieu : </a:t>
            </a:r>
            <a:r>
              <a:rPr lang="fr" sz="1100" u="sng">
                <a:solidFill>
                  <a:schemeClr val="accent5"/>
                </a:solidFill>
                <a:latin typeface="Arial"/>
                <a:ea typeface="Arial"/>
                <a:cs typeface="Arial"/>
                <a:sym typeface="Arial"/>
                <a:hlinkClick r:id="rId9"/>
              </a:rPr>
              <a:t>https://fr.wikipedia.org/wiki/Armand_Jean_du_Plessis_de_Richelieu</a:t>
            </a:r>
          </a:p>
          <a:p>
            <a:pPr lvl="0" rtl="0">
              <a:lnSpc>
                <a:spcPct val="115000"/>
              </a:lnSpc>
              <a:spcBef>
                <a:spcPts val="0"/>
              </a:spcBef>
              <a:buNone/>
            </a:pPr>
            <a:endParaRPr sz="1100">
              <a:solidFill>
                <a:srgbClr val="FFFFFF"/>
              </a:solidFill>
              <a:latin typeface="Arial"/>
              <a:ea typeface="Arial"/>
              <a:cs typeface="Arial"/>
              <a:sym typeface="Arial"/>
            </a:endParaRPr>
          </a:p>
          <a:p>
            <a:pPr lvl="0" rtl="0">
              <a:lnSpc>
                <a:spcPct val="115000"/>
              </a:lnSpc>
              <a:spcBef>
                <a:spcPts val="0"/>
              </a:spcBef>
              <a:buNone/>
            </a:pPr>
            <a:r>
              <a:rPr lang="fr" sz="1100">
                <a:solidFill>
                  <a:srgbClr val="FFFFFF"/>
                </a:solidFill>
                <a:latin typeface="Arial"/>
                <a:ea typeface="Arial"/>
                <a:cs typeface="Arial"/>
                <a:sym typeface="Arial"/>
              </a:rPr>
              <a:t>Poème sur fils mort : </a:t>
            </a:r>
          </a:p>
          <a:p>
            <a:pPr lvl="0" rtl="0">
              <a:lnSpc>
                <a:spcPct val="115000"/>
              </a:lnSpc>
              <a:spcBef>
                <a:spcPts val="0"/>
              </a:spcBef>
              <a:buNone/>
            </a:pPr>
            <a:r>
              <a:rPr lang="fr" sz="1100" u="sng">
                <a:solidFill>
                  <a:schemeClr val="hlink"/>
                </a:solidFill>
                <a:latin typeface="Arial"/>
                <a:ea typeface="Arial"/>
                <a:cs typeface="Arial"/>
                <a:sym typeface="Arial"/>
                <a:hlinkClick r:id="rId10"/>
              </a:rPr>
              <a:t>http://www.espacefrancais.com/les-themes-poetiques-de-malherbe/</a:t>
            </a:r>
          </a:p>
          <a:p>
            <a:pPr lvl="0" rtl="0">
              <a:lnSpc>
                <a:spcPct val="115000"/>
              </a:lnSpc>
              <a:spcBef>
                <a:spcPts val="0"/>
              </a:spcBef>
              <a:buNone/>
            </a:pPr>
            <a:r>
              <a:rPr lang="fr" sz="1100" u="sng">
                <a:solidFill>
                  <a:schemeClr val="hlink"/>
                </a:solidFill>
                <a:latin typeface="Arial"/>
                <a:ea typeface="Arial"/>
                <a:cs typeface="Arial"/>
                <a:sym typeface="Arial"/>
                <a:hlinkClick r:id="rId11"/>
              </a:rPr>
              <a:t>http://lewebpedagogique.com/annelaureverlynde/files/2014/05/malherbe-mort-fils.pdf</a:t>
            </a:r>
          </a:p>
          <a:p>
            <a:pPr lvl="0" rtl="0">
              <a:lnSpc>
                <a:spcPct val="115000"/>
              </a:lnSpc>
              <a:spcBef>
                <a:spcPts val="0"/>
              </a:spcBef>
              <a:buNone/>
            </a:pPr>
            <a:r>
              <a:rPr lang="fr" sz="1100" u="sng">
                <a:solidFill>
                  <a:schemeClr val="hlink"/>
                </a:solidFill>
                <a:latin typeface="Arial"/>
                <a:ea typeface="Arial"/>
                <a:cs typeface="Arial"/>
                <a:sym typeface="Arial"/>
                <a:hlinkClick r:id="rId12"/>
              </a:rPr>
              <a:t>http://www.atramenta.net/authors/francois-de-malherbe/24</a:t>
            </a:r>
          </a:p>
          <a:p>
            <a:pPr lvl="0" rtl="0">
              <a:lnSpc>
                <a:spcPct val="115000"/>
              </a:lnSpc>
              <a:spcBef>
                <a:spcPts val="0"/>
              </a:spcBef>
              <a:buNone/>
            </a:pPr>
            <a:r>
              <a:rPr lang="fr" sz="1100" u="sng">
                <a:solidFill>
                  <a:schemeClr val="hlink"/>
                </a:solidFill>
                <a:latin typeface="Arial"/>
                <a:ea typeface="Arial"/>
                <a:cs typeface="Arial"/>
                <a:sym typeface="Arial"/>
                <a:hlinkClick r:id="rId13"/>
              </a:rPr>
              <a:t>http://poesie.webnet.fr/lesgrandsclassiques/poemes/francois_de_malherbe/index.html</a:t>
            </a:r>
          </a:p>
          <a:p>
            <a:pPr lvl="0" rtl="0">
              <a:lnSpc>
                <a:spcPct val="115000"/>
              </a:lnSpc>
              <a:spcBef>
                <a:spcPts val="0"/>
              </a:spcBef>
              <a:buNone/>
            </a:pPr>
            <a:r>
              <a:rPr lang="fr" sz="1100" u="sng">
                <a:solidFill>
                  <a:schemeClr val="hlink"/>
                </a:solidFill>
                <a:latin typeface="Arial"/>
                <a:ea typeface="Arial"/>
                <a:cs typeface="Arial"/>
                <a:sym typeface="Arial"/>
                <a:hlinkClick r:id="rId14"/>
              </a:rPr>
              <a:t>http://www.poemes.co/francois-de-malherbe.html</a:t>
            </a:r>
          </a:p>
          <a:p>
            <a:pPr lvl="0" rtl="0">
              <a:lnSpc>
                <a:spcPct val="115000"/>
              </a:lnSpc>
              <a:spcBef>
                <a:spcPts val="0"/>
              </a:spcBef>
              <a:buNone/>
            </a:pPr>
            <a:r>
              <a:rPr lang="fr" sz="1100" u="sng">
                <a:solidFill>
                  <a:schemeClr val="hlink"/>
                </a:solidFill>
                <a:latin typeface="Arial"/>
                <a:ea typeface="Arial"/>
                <a:cs typeface="Arial"/>
                <a:sym typeface="Arial"/>
                <a:hlinkClick r:id="rId15"/>
              </a:rPr>
              <a:t>http://www.toutelapoesie.com/poemes/malherbe/sur-la-mort-de-son-fils.html</a:t>
            </a:r>
          </a:p>
          <a:p>
            <a:pPr lvl="0" rtl="0">
              <a:lnSpc>
                <a:spcPct val="115000"/>
              </a:lnSpc>
              <a:spcBef>
                <a:spcPts val="0"/>
              </a:spcBef>
              <a:buNone/>
            </a:pPr>
            <a:r>
              <a:rPr lang="fr" sz="1100" u="sng">
                <a:solidFill>
                  <a:schemeClr val="hlink"/>
                </a:solidFill>
                <a:latin typeface="Arial"/>
                <a:ea typeface="Arial"/>
                <a:cs typeface="Arial"/>
                <a:sym typeface="Arial"/>
                <a:hlinkClick r:id="rId16"/>
              </a:rPr>
              <a:t>http://1poeme1image.over-blog.com/article-31422952.html</a:t>
            </a:r>
          </a:p>
          <a:p>
            <a:pPr lvl="0" rtl="0">
              <a:lnSpc>
                <a:spcPct val="115000"/>
              </a:lnSpc>
              <a:spcBef>
                <a:spcPts val="0"/>
              </a:spcBef>
              <a:buNone/>
            </a:pPr>
            <a:r>
              <a:rPr lang="fr" sz="1100" u="sng">
                <a:solidFill>
                  <a:schemeClr val="hlink"/>
                </a:solidFill>
                <a:latin typeface="Arial"/>
                <a:ea typeface="Arial"/>
                <a:cs typeface="Arial"/>
                <a:sym typeface="Arial"/>
                <a:hlinkClick r:id="rId17"/>
              </a:rPr>
              <a:t>http://www.etudes-litteraires.com/forum/topic44634-malherbe-sur-la-mort-du-fils-de-lauteur.html</a:t>
            </a:r>
          </a:p>
          <a:p>
            <a:pPr lvl="0" rtl="0">
              <a:lnSpc>
                <a:spcPct val="115000"/>
              </a:lnSpc>
              <a:spcBef>
                <a:spcPts val="0"/>
              </a:spcBef>
              <a:buNone/>
            </a:pPr>
            <a:r>
              <a:rPr lang="fr" sz="1100" u="sng">
                <a:solidFill>
                  <a:schemeClr val="hlink"/>
                </a:solidFill>
                <a:latin typeface="Arial"/>
                <a:ea typeface="Arial"/>
                <a:cs typeface="Arial"/>
                <a:sym typeface="Arial"/>
                <a:hlinkClick r:id="rId18"/>
              </a:rPr>
              <a:t>https://fr.wikipedia.org/wiki/Marc-Antoine_de_Malherbe</a:t>
            </a:r>
          </a:p>
          <a:p>
            <a:pPr lvl="0" rtl="0">
              <a:lnSpc>
                <a:spcPct val="115000"/>
              </a:lnSpc>
              <a:spcBef>
                <a:spcPts val="0"/>
              </a:spcBef>
              <a:buNone/>
            </a:pPr>
            <a:endParaRPr sz="1400">
              <a:solidFill>
                <a:srgbClr val="FFFFFF"/>
              </a:solidFill>
              <a:latin typeface="Arial"/>
              <a:ea typeface="Arial"/>
              <a:cs typeface="Arial"/>
              <a:sym typeface="Arial"/>
            </a:endParaRPr>
          </a:p>
          <a:p>
            <a:pPr lvl="0" rtl="0">
              <a:lnSpc>
                <a:spcPct val="115000"/>
              </a:lnSpc>
              <a:spcBef>
                <a:spcPts val="0"/>
              </a:spcBef>
              <a:buNone/>
            </a:pPr>
            <a:endParaRPr sz="1400">
              <a:solidFill>
                <a:srgbClr val="FFFFFF"/>
              </a:solidFill>
              <a:latin typeface="Arial"/>
              <a:ea typeface="Arial"/>
              <a:cs typeface="Arial"/>
              <a:sym typeface="Arial"/>
            </a:endParaRPr>
          </a:p>
          <a:p>
            <a:pPr lvl="0" rtl="0">
              <a:lnSpc>
                <a:spcPct val="115000"/>
              </a:lnSpc>
              <a:spcBef>
                <a:spcPts val="0"/>
              </a:spcBef>
              <a:buNone/>
            </a:pPr>
            <a:endParaRPr sz="1400">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ctrTitle"/>
          </p:nvPr>
        </p:nvSpPr>
        <p:spPr>
          <a:xfrm>
            <a:off x="309900" y="188750"/>
            <a:ext cx="8123100" cy="545400"/>
          </a:xfrm>
          <a:prstGeom prst="rect">
            <a:avLst/>
          </a:prstGeom>
        </p:spPr>
        <p:txBody>
          <a:bodyPr lIns="91425" tIns="91425" rIns="91425" bIns="91425" anchor="b" anchorCtr="0">
            <a:noAutofit/>
          </a:bodyPr>
          <a:lstStyle/>
          <a:p>
            <a:pPr lvl="0">
              <a:spcBef>
                <a:spcPts val="0"/>
              </a:spcBef>
              <a:buNone/>
            </a:pPr>
            <a:r>
              <a:rPr lang="fr"/>
              <a:t>Liens 2</a:t>
            </a:r>
          </a:p>
        </p:txBody>
      </p:sp>
      <p:sp>
        <p:nvSpPr>
          <p:cNvPr id="168" name="Shape 168"/>
          <p:cNvSpPr txBox="1">
            <a:spLocks noGrp="1"/>
          </p:cNvSpPr>
          <p:nvPr>
            <p:ph type="subTitle" idx="1"/>
          </p:nvPr>
        </p:nvSpPr>
        <p:spPr>
          <a:xfrm>
            <a:off x="229725" y="853625"/>
            <a:ext cx="8620500" cy="3907800"/>
          </a:xfrm>
          <a:prstGeom prst="rect">
            <a:avLst/>
          </a:prstGeom>
        </p:spPr>
        <p:txBody>
          <a:bodyPr lIns="91425" tIns="91425" rIns="91425" bIns="91425" anchor="t" anchorCtr="0">
            <a:noAutofit/>
          </a:bodyPr>
          <a:lstStyle/>
          <a:p>
            <a:pPr lvl="0">
              <a:spcBef>
                <a:spcPts val="0"/>
              </a:spcBef>
              <a:buNone/>
            </a:pPr>
            <a:r>
              <a:rPr lang="fr" sz="1100">
                <a:latin typeface="Arial"/>
                <a:ea typeface="Arial"/>
                <a:cs typeface="Arial"/>
                <a:sym typeface="Arial"/>
              </a:rPr>
              <a:t>Aède : </a:t>
            </a:r>
            <a:r>
              <a:rPr lang="fr" sz="1100" u="sng">
                <a:solidFill>
                  <a:schemeClr val="hlink"/>
                </a:solidFill>
                <a:latin typeface="Arial"/>
                <a:ea typeface="Arial"/>
                <a:cs typeface="Arial"/>
                <a:sym typeface="Arial"/>
                <a:hlinkClick r:id="rId3"/>
              </a:rPr>
              <a:t>http://blog.ac-versailles.fr/unmotunjour/index.php/post/30/03/2010/a%C3%A8de</a:t>
            </a:r>
          </a:p>
          <a:p>
            <a:pPr lvl="0">
              <a:spcBef>
                <a:spcPts val="0"/>
              </a:spcBef>
              <a:buNone/>
            </a:pPr>
            <a:r>
              <a:rPr lang="fr" sz="1100">
                <a:latin typeface="Arial"/>
                <a:ea typeface="Arial"/>
                <a:cs typeface="Arial"/>
                <a:sym typeface="Arial"/>
              </a:rPr>
              <a:t>Tableau Poussin : </a:t>
            </a:r>
            <a:r>
              <a:rPr lang="fr" sz="1100" u="sng">
                <a:solidFill>
                  <a:schemeClr val="hlink"/>
                </a:solidFill>
                <a:latin typeface="Arial"/>
                <a:ea typeface="Arial"/>
                <a:cs typeface="Arial"/>
                <a:sym typeface="Arial"/>
                <a:hlinkClick r:id="rId4"/>
              </a:rPr>
              <a:t>http://www.larousse.fr/encyclopedie/divers/le_classicisme_dans_les_arts/185983</a:t>
            </a:r>
          </a:p>
          <a:p>
            <a:pPr lvl="0">
              <a:spcBef>
                <a:spcPts val="0"/>
              </a:spcBef>
              <a:buNone/>
            </a:pPr>
            <a:r>
              <a:rPr lang="fr" sz="1100">
                <a:latin typeface="Arial"/>
                <a:ea typeface="Arial"/>
                <a:cs typeface="Arial"/>
                <a:sym typeface="Arial"/>
              </a:rPr>
              <a:t>Boileau :</a:t>
            </a:r>
          </a:p>
          <a:p>
            <a:pPr lvl="0">
              <a:spcBef>
                <a:spcPts val="0"/>
              </a:spcBef>
              <a:buNone/>
            </a:pPr>
            <a:r>
              <a:rPr lang="fr" sz="1100" u="sng">
                <a:solidFill>
                  <a:schemeClr val="hlink"/>
                </a:solidFill>
                <a:latin typeface="Arial"/>
                <a:ea typeface="Arial"/>
                <a:cs typeface="Arial"/>
                <a:sym typeface="Arial"/>
                <a:hlinkClick r:id="rId5"/>
              </a:rPr>
              <a:t>http://didier.belair.online.fr/Biographies/Boileau-Despreaux.htm</a:t>
            </a:r>
          </a:p>
          <a:p>
            <a:pPr lvl="0">
              <a:spcBef>
                <a:spcPts val="0"/>
              </a:spcBef>
              <a:buNone/>
            </a:pPr>
            <a:r>
              <a:rPr lang="fr" sz="1100">
                <a:latin typeface="Arial"/>
                <a:ea typeface="Arial"/>
                <a:cs typeface="Arial"/>
                <a:sym typeface="Arial"/>
              </a:rPr>
              <a:t>Corneille</a:t>
            </a:r>
          </a:p>
          <a:p>
            <a:pPr lvl="0">
              <a:spcBef>
                <a:spcPts val="0"/>
              </a:spcBef>
              <a:buNone/>
            </a:pPr>
            <a:r>
              <a:rPr lang="fr" sz="1100" u="sng">
                <a:solidFill>
                  <a:schemeClr val="hlink"/>
                </a:solidFill>
                <a:latin typeface="Arial"/>
                <a:ea typeface="Arial"/>
                <a:cs typeface="Arial"/>
                <a:sym typeface="Arial"/>
                <a:hlinkClick r:id="rId6"/>
              </a:rPr>
              <a:t>https://fr.wikipedia.org/wiki/Pierre_Corneille</a:t>
            </a:r>
          </a:p>
          <a:p>
            <a:pPr lvl="0">
              <a:spcBef>
                <a:spcPts val="0"/>
              </a:spcBef>
              <a:buNone/>
            </a:pPr>
            <a:r>
              <a:rPr lang="fr" sz="1100">
                <a:latin typeface="Arial"/>
                <a:ea typeface="Arial"/>
                <a:cs typeface="Arial"/>
                <a:sym typeface="Arial"/>
              </a:rPr>
              <a:t>Racine :</a:t>
            </a:r>
          </a:p>
          <a:p>
            <a:pPr lvl="0">
              <a:spcBef>
                <a:spcPts val="0"/>
              </a:spcBef>
              <a:buNone/>
            </a:pPr>
            <a:r>
              <a:rPr lang="fr" sz="1100" u="sng">
                <a:solidFill>
                  <a:schemeClr val="hlink"/>
                </a:solidFill>
                <a:latin typeface="Arial"/>
                <a:ea typeface="Arial"/>
                <a:cs typeface="Arial"/>
                <a:sym typeface="Arial"/>
                <a:hlinkClick r:id="rId7"/>
              </a:rPr>
              <a:t>http://17emesiecle.free.fr/Racine.php</a:t>
            </a:r>
          </a:p>
          <a:p>
            <a:pPr lvl="0">
              <a:spcBef>
                <a:spcPts val="0"/>
              </a:spcBef>
              <a:buNone/>
            </a:pPr>
            <a:r>
              <a:rPr lang="fr" sz="1100">
                <a:latin typeface="Arial"/>
                <a:ea typeface="Arial"/>
                <a:cs typeface="Arial"/>
                <a:sym typeface="Arial"/>
              </a:rPr>
              <a:t>De La Fontaine</a:t>
            </a:r>
          </a:p>
          <a:p>
            <a:pPr lvl="0">
              <a:spcBef>
                <a:spcPts val="0"/>
              </a:spcBef>
              <a:buNone/>
            </a:pPr>
            <a:r>
              <a:rPr lang="fr" sz="1100" u="sng">
                <a:solidFill>
                  <a:schemeClr val="hlink"/>
                </a:solidFill>
                <a:latin typeface="Arial"/>
                <a:ea typeface="Arial"/>
                <a:cs typeface="Arial"/>
                <a:sym typeface="Arial"/>
                <a:hlinkClick r:id="rId8"/>
              </a:rPr>
              <a:t>http://17emesiecle.free.fr/La_Fontaine.php</a:t>
            </a:r>
          </a:p>
          <a:p>
            <a:pPr lvl="0">
              <a:spcBef>
                <a:spcPts val="0"/>
              </a:spcBef>
              <a:buNone/>
            </a:pPr>
            <a:r>
              <a:rPr lang="fr" sz="1100">
                <a:latin typeface="Arial"/>
                <a:ea typeface="Arial"/>
                <a:cs typeface="Arial"/>
                <a:sym typeface="Arial"/>
              </a:rPr>
              <a:t>Art poétique</a:t>
            </a:r>
          </a:p>
          <a:p>
            <a:pPr lvl="0">
              <a:spcBef>
                <a:spcPts val="0"/>
              </a:spcBef>
              <a:buNone/>
            </a:pPr>
            <a:r>
              <a:rPr lang="fr" sz="1100" u="sng">
                <a:solidFill>
                  <a:schemeClr val="hlink"/>
                </a:solidFill>
                <a:latin typeface="Arial"/>
                <a:ea typeface="Arial"/>
                <a:cs typeface="Arial"/>
                <a:sym typeface="Arial"/>
                <a:hlinkClick r:id="rId9"/>
              </a:rPr>
              <a:t>https://fr.wikipedia.org/wiki/L'Art_po%</a:t>
            </a:r>
          </a:p>
          <a:p>
            <a:pPr lvl="0">
              <a:spcBef>
                <a:spcPts val="0"/>
              </a:spcBef>
              <a:buNone/>
            </a:pPr>
            <a:r>
              <a:rPr lang="fr" sz="1100" u="sng">
                <a:solidFill>
                  <a:schemeClr val="hlink"/>
                </a:solidFill>
                <a:latin typeface="Arial"/>
                <a:ea typeface="Arial"/>
                <a:cs typeface="Arial"/>
                <a:sym typeface="Arial"/>
                <a:hlinkClick r:id="rId9"/>
              </a:rPr>
              <a:t>C3%A9tique</a:t>
            </a:r>
          </a:p>
          <a:p>
            <a:pPr lvl="0">
              <a:spcBef>
                <a:spcPts val="0"/>
              </a:spcBef>
              <a:buNone/>
            </a:pPr>
            <a:r>
              <a:rPr lang="fr" sz="1100">
                <a:latin typeface="Arial"/>
                <a:ea typeface="Arial"/>
                <a:cs typeface="Arial"/>
                <a:sym typeface="Arial"/>
              </a:rPr>
              <a:t> Malherbe et son fils</a:t>
            </a:r>
          </a:p>
          <a:p>
            <a:pPr lvl="0">
              <a:spcBef>
                <a:spcPts val="0"/>
              </a:spcBef>
              <a:buNone/>
            </a:pPr>
            <a:r>
              <a:rPr lang="fr" sz="1100" u="sng">
                <a:solidFill>
                  <a:schemeClr val="hlink"/>
                </a:solidFill>
                <a:latin typeface="Arial"/>
                <a:ea typeface="Arial"/>
                <a:cs typeface="Arial"/>
                <a:sym typeface="Arial"/>
                <a:hlinkClick r:id="rId10"/>
              </a:rPr>
              <a:t>http://clap.jac.free.fr/livre/courteissade.html</a:t>
            </a:r>
          </a:p>
          <a:p>
            <a:pPr lvl="0">
              <a:spcBef>
                <a:spcPts val="0"/>
              </a:spcBef>
              <a:buNone/>
            </a:pPr>
            <a:endParaRPr sz="1100">
              <a:latin typeface="Arial"/>
              <a:ea typeface="Arial"/>
              <a:cs typeface="Arial"/>
              <a:sym typeface="Arial"/>
            </a:endParaRPr>
          </a:p>
          <a:p>
            <a:pPr lvl="0">
              <a:spcBef>
                <a:spcPts val="0"/>
              </a:spcBef>
              <a:buNone/>
            </a:pPr>
            <a:endParaRPr sz="1200"/>
          </a:p>
        </p:txBody>
      </p:sp>
      <p:sp>
        <p:nvSpPr>
          <p:cNvPr id="169" name="Shape 169"/>
          <p:cNvSpPr txBox="1"/>
          <p:nvPr/>
        </p:nvSpPr>
        <p:spPr>
          <a:xfrm>
            <a:off x="0" y="0"/>
            <a:ext cx="2642400" cy="545400"/>
          </a:xfrm>
          <a:prstGeom prst="rect">
            <a:avLst/>
          </a:prstGeom>
          <a:noFill/>
          <a:ln>
            <a:noFill/>
          </a:ln>
        </p:spPr>
        <p:txBody>
          <a:bodyPr lIns="91425" tIns="91425" rIns="91425" bIns="91425" anchor="ctr" anchorCtr="0">
            <a:noAutofit/>
          </a:bodyPr>
          <a:lstStyle/>
          <a:p>
            <a:pPr lvl="0" rt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510450" y="1257300"/>
            <a:ext cx="8123100" cy="1588500"/>
          </a:xfrm>
          <a:prstGeom prst="rect">
            <a:avLst/>
          </a:prstGeom>
        </p:spPr>
        <p:txBody>
          <a:bodyPr lIns="91425" tIns="91425" rIns="91425" bIns="91425" anchor="b" anchorCtr="0">
            <a:noAutofit/>
          </a:bodyPr>
          <a:lstStyle/>
          <a:p>
            <a:pPr lvl="0">
              <a:spcBef>
                <a:spcPts val="0"/>
              </a:spcBef>
              <a:buNone/>
            </a:pPr>
            <a:r>
              <a:rPr lang="fr"/>
              <a:t>Plan</a:t>
            </a:r>
          </a:p>
        </p:txBody>
      </p:sp>
      <p:sp>
        <p:nvSpPr>
          <p:cNvPr id="68" name="Shape 68"/>
          <p:cNvSpPr txBox="1">
            <a:spLocks noGrp="1"/>
          </p:cNvSpPr>
          <p:nvPr>
            <p:ph type="subTitle" idx="1"/>
          </p:nvPr>
        </p:nvSpPr>
        <p:spPr>
          <a:xfrm>
            <a:off x="2211125" y="0"/>
            <a:ext cx="4992600" cy="4752900"/>
          </a:xfrm>
          <a:prstGeom prst="rect">
            <a:avLst/>
          </a:prstGeom>
          <a:ln>
            <a:noFill/>
          </a:ln>
        </p:spPr>
        <p:txBody>
          <a:bodyPr lIns="91425" tIns="91425" rIns="91425" bIns="91425" anchor="t" anchorCtr="0">
            <a:noAutofit/>
          </a:bodyPr>
          <a:lstStyle/>
          <a:p>
            <a:pPr lvl="0" rtl="0">
              <a:lnSpc>
                <a:spcPct val="115000"/>
              </a:lnSpc>
              <a:spcBef>
                <a:spcPts val="0"/>
              </a:spcBef>
              <a:buNone/>
            </a:pPr>
            <a:r>
              <a:rPr lang="fr" dirty="0">
                <a:solidFill>
                  <a:srgbClr val="FFFFFF"/>
                </a:solidFill>
              </a:rPr>
              <a:t>I) Mouvement littéraire</a:t>
            </a:r>
          </a:p>
          <a:p>
            <a:pPr lvl="0" rtl="0">
              <a:lnSpc>
                <a:spcPct val="115000"/>
              </a:lnSpc>
              <a:spcBef>
                <a:spcPts val="0"/>
              </a:spcBef>
              <a:buNone/>
            </a:pPr>
            <a:endParaRPr dirty="0">
              <a:solidFill>
                <a:srgbClr val="FFFFFF"/>
              </a:solidFill>
            </a:endParaRPr>
          </a:p>
          <a:p>
            <a:pPr lvl="0" rtl="0">
              <a:lnSpc>
                <a:spcPct val="115000"/>
              </a:lnSpc>
              <a:spcBef>
                <a:spcPts val="0"/>
              </a:spcBef>
              <a:buNone/>
            </a:pPr>
            <a:endParaRPr dirty="0">
              <a:solidFill>
                <a:srgbClr val="FFFFFF"/>
              </a:solidFill>
            </a:endParaRPr>
          </a:p>
          <a:p>
            <a:pPr lvl="0" rtl="0">
              <a:lnSpc>
                <a:spcPct val="115000"/>
              </a:lnSpc>
              <a:spcBef>
                <a:spcPts val="0"/>
              </a:spcBef>
              <a:buNone/>
            </a:pPr>
            <a:r>
              <a:rPr lang="fr" dirty="0">
                <a:solidFill>
                  <a:srgbClr val="FFFFFF"/>
                </a:solidFill>
              </a:rPr>
              <a:t>              </a:t>
            </a:r>
          </a:p>
          <a:p>
            <a:pPr lvl="0" rtl="0">
              <a:lnSpc>
                <a:spcPct val="115000"/>
              </a:lnSpc>
              <a:spcBef>
                <a:spcPts val="0"/>
              </a:spcBef>
              <a:buNone/>
            </a:pPr>
            <a:r>
              <a:rPr lang="fr" dirty="0">
                <a:solidFill>
                  <a:srgbClr val="FFFFFF"/>
                </a:solidFill>
              </a:rPr>
              <a:t>II) François de Malherbe</a:t>
            </a:r>
          </a:p>
          <a:p>
            <a:pPr lvl="0" rtl="0">
              <a:lnSpc>
                <a:spcPct val="115000"/>
              </a:lnSpc>
              <a:spcBef>
                <a:spcPts val="0"/>
              </a:spcBef>
              <a:buNone/>
            </a:pPr>
            <a:endParaRPr dirty="0">
              <a:solidFill>
                <a:srgbClr val="FFFFFF"/>
              </a:solidFill>
            </a:endParaRPr>
          </a:p>
          <a:p>
            <a:pPr lvl="0" rtl="0">
              <a:lnSpc>
                <a:spcPct val="115000"/>
              </a:lnSpc>
              <a:spcBef>
                <a:spcPts val="0"/>
              </a:spcBef>
              <a:buNone/>
            </a:pPr>
            <a:endParaRPr dirty="0">
              <a:solidFill>
                <a:srgbClr val="FFFFFF"/>
              </a:solidFill>
            </a:endParaRPr>
          </a:p>
          <a:p>
            <a:pPr lvl="0" rtl="0">
              <a:lnSpc>
                <a:spcPct val="115000"/>
              </a:lnSpc>
              <a:spcBef>
                <a:spcPts val="0"/>
              </a:spcBef>
              <a:buNone/>
            </a:pPr>
            <a:r>
              <a:rPr lang="fr" dirty="0">
                <a:solidFill>
                  <a:srgbClr val="FFFFFF"/>
                </a:solidFill>
              </a:rPr>
              <a:t>III) Présentation d’un poème</a:t>
            </a:r>
          </a:p>
          <a:p>
            <a:pPr lvl="0" rtl="0">
              <a:lnSpc>
                <a:spcPct val="115000"/>
              </a:lnSpc>
              <a:spcBef>
                <a:spcPts val="0"/>
              </a:spcBef>
              <a:buNone/>
            </a:pPr>
            <a:r>
              <a:rPr lang="fr" dirty="0">
                <a:solidFill>
                  <a:srgbClr val="FFFFFF"/>
                </a:solidFill>
              </a:rPr>
              <a:t>IV) Liens</a:t>
            </a:r>
          </a:p>
        </p:txBody>
      </p:sp>
      <p:sp>
        <p:nvSpPr>
          <p:cNvPr id="69" name="Shape 69"/>
          <p:cNvSpPr txBox="1"/>
          <p:nvPr/>
        </p:nvSpPr>
        <p:spPr>
          <a:xfrm>
            <a:off x="2628600" y="350050"/>
            <a:ext cx="6308700" cy="2555700"/>
          </a:xfrm>
          <a:prstGeom prst="rect">
            <a:avLst/>
          </a:prstGeom>
          <a:noFill/>
          <a:ln>
            <a:noFill/>
          </a:ln>
        </p:spPr>
        <p:txBody>
          <a:bodyPr lIns="91425" tIns="91425" rIns="91425" bIns="91425" anchor="t" anchorCtr="0">
            <a:noAutofit/>
          </a:bodyPr>
          <a:lstStyle/>
          <a:p>
            <a:pPr marL="457200" lvl="0" indent="-381000" rtl="0">
              <a:lnSpc>
                <a:spcPct val="115000"/>
              </a:lnSpc>
              <a:spcBef>
                <a:spcPts val="0"/>
              </a:spcBef>
              <a:buClr>
                <a:schemeClr val="lt1"/>
              </a:buClr>
              <a:buSzPct val="100000"/>
              <a:buFont typeface="Proxima Nova"/>
              <a:buAutoNum type="alphaLcParenR"/>
            </a:pPr>
            <a:r>
              <a:rPr lang="fr" sz="2400">
                <a:solidFill>
                  <a:schemeClr val="lt1"/>
                </a:solidFill>
                <a:latin typeface="Proxima Nova"/>
                <a:ea typeface="Proxima Nova"/>
                <a:cs typeface="Proxima Nova"/>
                <a:sym typeface="Proxima Nova"/>
              </a:rPr>
              <a:t>Origines/ Définition</a:t>
            </a:r>
          </a:p>
          <a:p>
            <a:pPr marL="457200" lvl="0" indent="-381000" rtl="0">
              <a:lnSpc>
                <a:spcPct val="115000"/>
              </a:lnSpc>
              <a:spcBef>
                <a:spcPts val="0"/>
              </a:spcBef>
              <a:buClr>
                <a:schemeClr val="lt1"/>
              </a:buClr>
              <a:buSzPct val="100000"/>
              <a:buFont typeface="Proxima Nova"/>
              <a:buAutoNum type="alphaLcParenR"/>
            </a:pPr>
            <a:r>
              <a:rPr lang="fr" sz="2400">
                <a:solidFill>
                  <a:schemeClr val="lt1"/>
                </a:solidFill>
                <a:latin typeface="Proxima Nova"/>
                <a:ea typeface="Proxima Nova"/>
                <a:cs typeface="Proxima Nova"/>
                <a:sym typeface="Proxima Nova"/>
              </a:rPr>
              <a:t>Règles</a:t>
            </a:r>
          </a:p>
          <a:p>
            <a:pPr marL="457200" lvl="0" indent="-381000" rtl="0">
              <a:lnSpc>
                <a:spcPct val="115000"/>
              </a:lnSpc>
              <a:spcBef>
                <a:spcPts val="0"/>
              </a:spcBef>
              <a:buClr>
                <a:schemeClr val="lt1"/>
              </a:buClr>
              <a:buSzPct val="100000"/>
              <a:buFont typeface="Proxima Nova"/>
              <a:buAutoNum type="alphaLcParenR"/>
            </a:pPr>
            <a:r>
              <a:rPr lang="fr" sz="2400">
                <a:solidFill>
                  <a:schemeClr val="lt1"/>
                </a:solidFill>
                <a:latin typeface="Proxima Nova"/>
                <a:ea typeface="Proxima Nova"/>
                <a:cs typeface="Proxima Nova"/>
                <a:sym typeface="Proxima Nova"/>
              </a:rPr>
              <a:t>Auteurs  </a:t>
            </a:r>
          </a:p>
          <a:p>
            <a:pPr lvl="0" rtl="0">
              <a:lnSpc>
                <a:spcPct val="115000"/>
              </a:lnSpc>
              <a:spcBef>
                <a:spcPts val="0"/>
              </a:spcBef>
              <a:buNone/>
            </a:pPr>
            <a:endParaRPr sz="2400">
              <a:solidFill>
                <a:schemeClr val="lt1"/>
              </a:solidFill>
              <a:latin typeface="Proxima Nova"/>
              <a:ea typeface="Proxima Nova"/>
              <a:cs typeface="Proxima Nova"/>
              <a:sym typeface="Proxima Nova"/>
            </a:endParaRPr>
          </a:p>
          <a:p>
            <a:pPr marL="457200" lvl="0" indent="-381000" rtl="0">
              <a:lnSpc>
                <a:spcPct val="115000"/>
              </a:lnSpc>
              <a:spcBef>
                <a:spcPts val="0"/>
              </a:spcBef>
              <a:buClr>
                <a:schemeClr val="lt1"/>
              </a:buClr>
              <a:buSzPct val="100000"/>
              <a:buFont typeface="Proxima Nova"/>
              <a:buAutoNum type="alphaLcParenR"/>
            </a:pPr>
            <a:r>
              <a:rPr lang="fr" sz="2400">
                <a:solidFill>
                  <a:schemeClr val="lt1"/>
                </a:solidFill>
                <a:latin typeface="Proxima Nova"/>
                <a:ea typeface="Proxima Nova"/>
                <a:cs typeface="Proxima Nova"/>
                <a:sym typeface="Proxima Nova"/>
              </a:rPr>
              <a:t>Enfance/Vie </a:t>
            </a:r>
          </a:p>
          <a:p>
            <a:pPr marL="457200" lvl="0" indent="-381000" rtl="0">
              <a:lnSpc>
                <a:spcPct val="115000"/>
              </a:lnSpc>
              <a:spcBef>
                <a:spcPts val="0"/>
              </a:spcBef>
              <a:buClr>
                <a:schemeClr val="lt1"/>
              </a:buClr>
              <a:buSzPct val="100000"/>
              <a:buFont typeface="Proxima Nova"/>
              <a:buAutoNum type="alphaLcParenR"/>
            </a:pPr>
            <a:r>
              <a:rPr lang="fr" sz="2400">
                <a:solidFill>
                  <a:schemeClr val="lt1"/>
                </a:solidFill>
                <a:latin typeface="Proxima Nova"/>
                <a:ea typeface="Proxima Nova"/>
                <a:cs typeface="Proxima Nova"/>
                <a:sym typeface="Proxima Nova"/>
              </a:rPr>
              <a:t>Bibliographie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227325" y="65800"/>
            <a:ext cx="8123100" cy="807300"/>
          </a:xfrm>
          <a:prstGeom prst="rect">
            <a:avLst/>
          </a:prstGeom>
        </p:spPr>
        <p:txBody>
          <a:bodyPr lIns="91425" tIns="91425" rIns="91425" bIns="91425" anchor="b" anchorCtr="0">
            <a:noAutofit/>
          </a:bodyPr>
          <a:lstStyle/>
          <a:p>
            <a:pPr lvl="0">
              <a:spcBef>
                <a:spcPts val="0"/>
              </a:spcBef>
              <a:buNone/>
            </a:pPr>
            <a:r>
              <a:rPr lang="fr"/>
              <a:t>Origines /Définition</a:t>
            </a:r>
          </a:p>
        </p:txBody>
      </p:sp>
      <p:sp>
        <p:nvSpPr>
          <p:cNvPr id="75" name="Shape 75"/>
          <p:cNvSpPr txBox="1"/>
          <p:nvPr/>
        </p:nvSpPr>
        <p:spPr>
          <a:xfrm>
            <a:off x="82475" y="1033575"/>
            <a:ext cx="2713200" cy="807300"/>
          </a:xfrm>
          <a:prstGeom prst="rect">
            <a:avLst/>
          </a:prstGeom>
          <a:noFill/>
          <a:ln>
            <a:noFill/>
          </a:ln>
        </p:spPr>
        <p:txBody>
          <a:bodyPr lIns="91425" tIns="91425" rIns="91425" bIns="91425" anchor="t" anchorCtr="0">
            <a:noAutofit/>
          </a:bodyPr>
          <a:lstStyle/>
          <a:p>
            <a:pPr lvl="0">
              <a:spcBef>
                <a:spcPts val="0"/>
              </a:spcBef>
              <a:buNone/>
            </a:pPr>
            <a:r>
              <a:rPr lang="fr" dirty="0">
                <a:solidFill>
                  <a:srgbClr val="F3F3F3"/>
                </a:solidFill>
              </a:rPr>
              <a:t>du grec ancien « poesis »: création</a:t>
            </a:r>
          </a:p>
          <a:p>
            <a:pPr lvl="0">
              <a:spcBef>
                <a:spcPts val="0"/>
              </a:spcBef>
              <a:buNone/>
            </a:pPr>
            <a:r>
              <a:rPr lang="fr" dirty="0">
                <a:solidFill>
                  <a:srgbClr val="F3F3F3"/>
                </a:solidFill>
              </a:rPr>
              <a:t>et latin « classicus » : ordre</a:t>
            </a:r>
          </a:p>
          <a:p>
            <a:pPr lvl="0">
              <a:spcBef>
                <a:spcPts val="0"/>
              </a:spcBef>
              <a:buNone/>
            </a:pPr>
            <a:r>
              <a:rPr lang="fr" dirty="0">
                <a:solidFill>
                  <a:srgbClr val="F3F3F3"/>
                </a:solidFill>
              </a:rPr>
              <a:t>Création organisée</a:t>
            </a:r>
          </a:p>
        </p:txBody>
      </p:sp>
      <p:sp>
        <p:nvSpPr>
          <p:cNvPr id="76" name="Shape 76"/>
          <p:cNvSpPr txBox="1"/>
          <p:nvPr/>
        </p:nvSpPr>
        <p:spPr>
          <a:xfrm>
            <a:off x="6299600" y="226775"/>
            <a:ext cx="2501100" cy="1297500"/>
          </a:xfrm>
          <a:prstGeom prst="rect">
            <a:avLst/>
          </a:prstGeom>
          <a:noFill/>
          <a:ln>
            <a:noFill/>
          </a:ln>
        </p:spPr>
        <p:txBody>
          <a:bodyPr lIns="91425" tIns="91425" rIns="91425" bIns="91425" anchor="t" anchorCtr="0">
            <a:noAutofit/>
          </a:bodyPr>
          <a:lstStyle/>
          <a:p>
            <a:pPr lvl="0">
              <a:spcBef>
                <a:spcPts val="0"/>
              </a:spcBef>
              <a:buNone/>
            </a:pPr>
            <a:r>
              <a:rPr lang="fr">
                <a:solidFill>
                  <a:srgbClr val="FFFFFF"/>
                </a:solidFill>
              </a:rPr>
              <a:t>Mouvement classique = s’oppose au baroque et à la Pléiade</a:t>
            </a:r>
          </a:p>
        </p:txBody>
      </p:sp>
      <p:sp>
        <p:nvSpPr>
          <p:cNvPr id="77" name="Shape 77"/>
          <p:cNvSpPr txBox="1"/>
          <p:nvPr/>
        </p:nvSpPr>
        <p:spPr>
          <a:xfrm>
            <a:off x="3708325" y="785850"/>
            <a:ext cx="1916100" cy="1644900"/>
          </a:xfrm>
          <a:prstGeom prst="rect">
            <a:avLst/>
          </a:prstGeom>
          <a:noFill/>
          <a:ln>
            <a:noFill/>
          </a:ln>
        </p:spPr>
        <p:txBody>
          <a:bodyPr lIns="91425" tIns="91425" rIns="91425" bIns="91425" anchor="t" anchorCtr="0">
            <a:noAutofit/>
          </a:bodyPr>
          <a:lstStyle/>
          <a:p>
            <a:pPr lvl="0">
              <a:spcBef>
                <a:spcPts val="0"/>
              </a:spcBef>
              <a:buNone/>
            </a:pPr>
            <a:r>
              <a:rPr lang="fr" sz="3100">
                <a:solidFill>
                  <a:srgbClr val="FFFFFF"/>
                </a:solidFill>
              </a:rPr>
              <a:t>-Mesure </a:t>
            </a:r>
          </a:p>
          <a:p>
            <a:pPr lvl="0">
              <a:spcBef>
                <a:spcPts val="0"/>
              </a:spcBef>
              <a:buNone/>
            </a:pPr>
            <a:r>
              <a:rPr lang="fr" sz="3100">
                <a:solidFill>
                  <a:srgbClr val="FFFFFF"/>
                </a:solidFill>
              </a:rPr>
              <a:t>-Clarté </a:t>
            </a:r>
          </a:p>
          <a:p>
            <a:pPr lvl="0">
              <a:spcBef>
                <a:spcPts val="0"/>
              </a:spcBef>
              <a:buNone/>
            </a:pPr>
            <a:r>
              <a:rPr lang="fr" sz="3100">
                <a:solidFill>
                  <a:srgbClr val="FFFFFF"/>
                </a:solidFill>
              </a:rPr>
              <a:t>- rigueur</a:t>
            </a:r>
          </a:p>
        </p:txBody>
      </p:sp>
      <p:sp>
        <p:nvSpPr>
          <p:cNvPr id="78" name="Shape 78"/>
          <p:cNvSpPr txBox="1"/>
          <p:nvPr/>
        </p:nvSpPr>
        <p:spPr>
          <a:xfrm>
            <a:off x="227325" y="1902475"/>
            <a:ext cx="1993800" cy="1035900"/>
          </a:xfrm>
          <a:prstGeom prst="rect">
            <a:avLst/>
          </a:prstGeom>
          <a:noFill/>
          <a:ln>
            <a:noFill/>
          </a:ln>
        </p:spPr>
        <p:txBody>
          <a:bodyPr lIns="91425" tIns="91425" rIns="91425" bIns="91425" anchor="t" anchorCtr="0">
            <a:noAutofit/>
          </a:bodyPr>
          <a:lstStyle/>
          <a:p>
            <a:pPr lvl="0">
              <a:spcBef>
                <a:spcPts val="0"/>
              </a:spcBef>
              <a:buNone/>
            </a:pPr>
            <a:r>
              <a:rPr lang="fr">
                <a:solidFill>
                  <a:srgbClr val="F3F3F3"/>
                </a:solidFill>
              </a:rPr>
              <a:t>Les 2 fondateurs du Classicisme :</a:t>
            </a:r>
          </a:p>
          <a:p>
            <a:pPr lvl="0">
              <a:spcBef>
                <a:spcPts val="0"/>
              </a:spcBef>
              <a:buNone/>
            </a:pPr>
            <a:r>
              <a:rPr lang="fr">
                <a:solidFill>
                  <a:srgbClr val="F3F3F3"/>
                </a:solidFill>
              </a:rPr>
              <a:t>Malherbe </a:t>
            </a:r>
          </a:p>
          <a:p>
            <a:pPr lvl="0">
              <a:spcBef>
                <a:spcPts val="0"/>
              </a:spcBef>
              <a:buNone/>
            </a:pPr>
            <a:r>
              <a:rPr lang="fr">
                <a:solidFill>
                  <a:srgbClr val="F3F3F3"/>
                </a:solidFill>
              </a:rPr>
              <a:t>Boileau</a:t>
            </a:r>
          </a:p>
        </p:txBody>
      </p:sp>
      <p:pic>
        <p:nvPicPr>
          <p:cNvPr id="79" name="Shape 79"/>
          <p:cNvPicPr preferRelativeResize="0"/>
          <p:nvPr/>
        </p:nvPicPr>
        <p:blipFill>
          <a:blip r:embed="rId3">
            <a:alphaModFix/>
          </a:blip>
          <a:stretch>
            <a:fillRect/>
          </a:stretch>
        </p:blipFill>
        <p:spPr>
          <a:xfrm>
            <a:off x="6829600" y="1319212"/>
            <a:ext cx="1828800" cy="2505075"/>
          </a:xfrm>
          <a:prstGeom prst="rect">
            <a:avLst/>
          </a:prstGeom>
          <a:noFill/>
          <a:ln>
            <a:noFill/>
          </a:ln>
        </p:spPr>
      </p:pic>
      <p:sp>
        <p:nvSpPr>
          <p:cNvPr id="80" name="Shape 80"/>
          <p:cNvSpPr txBox="1"/>
          <p:nvPr/>
        </p:nvSpPr>
        <p:spPr>
          <a:xfrm>
            <a:off x="6936625" y="3881225"/>
            <a:ext cx="1781400" cy="696000"/>
          </a:xfrm>
          <a:prstGeom prst="rect">
            <a:avLst/>
          </a:prstGeom>
          <a:noFill/>
          <a:ln>
            <a:noFill/>
          </a:ln>
        </p:spPr>
        <p:txBody>
          <a:bodyPr lIns="91425" tIns="91425" rIns="91425" bIns="91425" anchor="t" anchorCtr="0">
            <a:noAutofit/>
          </a:bodyPr>
          <a:lstStyle/>
          <a:p>
            <a:pPr lvl="0">
              <a:spcBef>
                <a:spcPts val="0"/>
              </a:spcBef>
              <a:buNone/>
            </a:pPr>
            <a:r>
              <a:rPr lang="fr" dirty="0">
                <a:solidFill>
                  <a:srgbClr val="FFFFFF"/>
                </a:solidFill>
              </a:rPr>
              <a:t>L’A</a:t>
            </a:r>
            <a:r>
              <a:rPr lang="fr-FR" dirty="0">
                <a:solidFill>
                  <a:srgbClr val="FFFFFF"/>
                </a:solidFill>
              </a:rPr>
              <a:t>è</a:t>
            </a:r>
            <a:r>
              <a:rPr lang="fr" dirty="0">
                <a:solidFill>
                  <a:srgbClr val="FFFFFF"/>
                </a:solidFill>
              </a:rPr>
              <a:t>de , le poète antique</a:t>
            </a:r>
          </a:p>
        </p:txBody>
      </p:sp>
      <p:sp>
        <p:nvSpPr>
          <p:cNvPr id="81" name="Shape 81"/>
          <p:cNvSpPr txBox="1"/>
          <p:nvPr/>
        </p:nvSpPr>
        <p:spPr>
          <a:xfrm>
            <a:off x="139600" y="3614975"/>
            <a:ext cx="2349600" cy="1228500"/>
          </a:xfrm>
          <a:prstGeom prst="rect">
            <a:avLst/>
          </a:prstGeom>
          <a:noFill/>
          <a:ln>
            <a:noFill/>
          </a:ln>
        </p:spPr>
        <p:txBody>
          <a:bodyPr lIns="91425" tIns="91425" rIns="91425" bIns="91425" anchor="t" anchorCtr="0">
            <a:noAutofit/>
          </a:bodyPr>
          <a:lstStyle/>
          <a:p>
            <a:pPr lvl="0">
              <a:spcBef>
                <a:spcPts val="0"/>
              </a:spcBef>
              <a:buNone/>
            </a:pPr>
            <a:r>
              <a:rPr lang="fr" sz="2400">
                <a:solidFill>
                  <a:srgbClr val="FFFFFF"/>
                </a:solidFill>
              </a:rPr>
              <a:t>Ecriture de technique et de raison</a:t>
            </a:r>
          </a:p>
        </p:txBody>
      </p:sp>
      <p:pic>
        <p:nvPicPr>
          <p:cNvPr id="82" name="Shape 82"/>
          <p:cNvPicPr preferRelativeResize="0"/>
          <p:nvPr/>
        </p:nvPicPr>
        <p:blipFill>
          <a:blip r:embed="rId4">
            <a:alphaModFix/>
          </a:blip>
          <a:stretch>
            <a:fillRect/>
          </a:stretch>
        </p:blipFill>
        <p:spPr>
          <a:xfrm>
            <a:off x="2641600" y="2583150"/>
            <a:ext cx="1742115" cy="2407949"/>
          </a:xfrm>
          <a:prstGeom prst="rect">
            <a:avLst/>
          </a:prstGeom>
          <a:noFill/>
          <a:ln>
            <a:noFill/>
          </a:ln>
        </p:spPr>
      </p:pic>
      <p:sp>
        <p:nvSpPr>
          <p:cNvPr id="83" name="Shape 83"/>
          <p:cNvSpPr txBox="1"/>
          <p:nvPr/>
        </p:nvSpPr>
        <p:spPr>
          <a:xfrm>
            <a:off x="4754200" y="3031825"/>
            <a:ext cx="1356600" cy="7785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fr" sz="1300" i="1">
                <a:solidFill>
                  <a:schemeClr val="lt1"/>
                </a:solidFill>
              </a:rPr>
              <a:t>La Doctrine de Malherbe d'après son commentaire sur Desportes, </a:t>
            </a:r>
            <a:r>
              <a:rPr lang="fr" sz="1300">
                <a:solidFill>
                  <a:schemeClr val="lt1"/>
                </a:solidFill>
              </a:rPr>
              <a:t>de Ferdinand Bruno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279225" y="140750"/>
            <a:ext cx="2409900" cy="913500"/>
          </a:xfrm>
          <a:prstGeom prst="rect">
            <a:avLst/>
          </a:prstGeom>
        </p:spPr>
        <p:txBody>
          <a:bodyPr lIns="91425" tIns="91425" rIns="91425" bIns="91425" anchor="b" anchorCtr="0">
            <a:noAutofit/>
          </a:bodyPr>
          <a:lstStyle/>
          <a:p>
            <a:pPr lvl="0">
              <a:spcBef>
                <a:spcPts val="0"/>
              </a:spcBef>
              <a:buNone/>
            </a:pPr>
            <a:r>
              <a:rPr lang="fr"/>
              <a:t>Règles </a:t>
            </a:r>
          </a:p>
        </p:txBody>
      </p:sp>
      <p:sp>
        <p:nvSpPr>
          <p:cNvPr id="89" name="Shape 89"/>
          <p:cNvSpPr txBox="1">
            <a:spLocks noGrp="1"/>
          </p:cNvSpPr>
          <p:nvPr>
            <p:ph type="subTitle" idx="1"/>
          </p:nvPr>
        </p:nvSpPr>
        <p:spPr>
          <a:xfrm>
            <a:off x="496250" y="1184925"/>
            <a:ext cx="5635800" cy="3031800"/>
          </a:xfrm>
          <a:prstGeom prst="rect">
            <a:avLst/>
          </a:prstGeom>
        </p:spPr>
        <p:txBody>
          <a:bodyPr lIns="91425" tIns="91425" rIns="91425" bIns="91425" anchor="t" anchorCtr="0">
            <a:noAutofit/>
          </a:bodyPr>
          <a:lstStyle/>
          <a:p>
            <a:pPr lvl="0" rtl="0">
              <a:lnSpc>
                <a:spcPct val="115000"/>
              </a:lnSpc>
              <a:spcBef>
                <a:spcPts val="0"/>
              </a:spcBef>
              <a:buNone/>
            </a:pPr>
            <a:r>
              <a:rPr lang="fr" sz="1400" dirty="0">
                <a:solidFill>
                  <a:srgbClr val="FFFFFF"/>
                </a:solidFill>
                <a:latin typeface="Arial"/>
                <a:ea typeface="Arial"/>
                <a:cs typeface="Arial"/>
                <a:sym typeface="Arial"/>
              </a:rPr>
              <a:t>• Rimes au minimum suffisantes, riches de préférence. Avec l'alternance des rimes que suivent déjà les poètes mais qui sont hissées au rang de règles. Les poètes respectent en effet une alternance entre rimes féminines et rimes masculines . </a:t>
            </a:r>
          </a:p>
          <a:p>
            <a:pPr lvl="0" rtl="0">
              <a:lnSpc>
                <a:spcPct val="115000"/>
              </a:lnSpc>
              <a:spcBef>
                <a:spcPts val="0"/>
              </a:spcBef>
              <a:buNone/>
            </a:pPr>
            <a:r>
              <a:rPr lang="fr" sz="1400" dirty="0">
                <a:solidFill>
                  <a:srgbClr val="FFFFFF"/>
                </a:solidFill>
                <a:latin typeface="Arial"/>
                <a:ea typeface="Arial"/>
                <a:cs typeface="Arial"/>
                <a:sym typeface="Arial"/>
              </a:rPr>
              <a:t>• Respect de la métrique ;</a:t>
            </a:r>
          </a:p>
          <a:p>
            <a:pPr lvl="0" rtl="0">
              <a:lnSpc>
                <a:spcPct val="115000"/>
              </a:lnSpc>
              <a:spcBef>
                <a:spcPts val="0"/>
              </a:spcBef>
              <a:buNone/>
            </a:pPr>
            <a:r>
              <a:rPr lang="fr" sz="1400" dirty="0">
                <a:solidFill>
                  <a:srgbClr val="FFFFFF"/>
                </a:solidFill>
                <a:latin typeface="Arial"/>
                <a:ea typeface="Arial"/>
                <a:cs typeface="Arial"/>
                <a:sym typeface="Arial"/>
              </a:rPr>
              <a:t>• Pour l’alexandrin, hémistiche obligatoire, sauf le cas particulier du 4/4/4 accepté en classique ;</a:t>
            </a:r>
          </a:p>
          <a:p>
            <a:pPr lvl="0" rtl="0">
              <a:lnSpc>
                <a:spcPct val="115000"/>
              </a:lnSpc>
              <a:spcBef>
                <a:spcPts val="0"/>
              </a:spcBef>
              <a:buNone/>
            </a:pPr>
            <a:r>
              <a:rPr lang="fr" sz="1400" dirty="0">
                <a:solidFill>
                  <a:srgbClr val="FFFFFF"/>
                </a:solidFill>
                <a:latin typeface="Arial"/>
                <a:ea typeface="Arial"/>
                <a:cs typeface="Arial"/>
                <a:sym typeface="Arial"/>
              </a:rPr>
              <a:t>• Respect strict de la ponctuation, de la syntaxe et majuscule en début de vers</a:t>
            </a:r>
          </a:p>
          <a:p>
            <a:pPr lvl="0" rtl="0">
              <a:lnSpc>
                <a:spcPct val="115000"/>
              </a:lnSpc>
              <a:spcBef>
                <a:spcPts val="0"/>
              </a:spcBef>
              <a:buNone/>
            </a:pPr>
            <a:r>
              <a:rPr lang="fr" sz="1400" dirty="0">
                <a:solidFill>
                  <a:srgbClr val="FFFFFF"/>
                </a:solidFill>
                <a:latin typeface="Arial"/>
                <a:ea typeface="Arial"/>
                <a:cs typeface="Arial"/>
                <a:sym typeface="Arial"/>
              </a:rPr>
              <a:t>• E muet et élision ;</a:t>
            </a:r>
          </a:p>
          <a:p>
            <a:pPr lvl="0" rtl="0">
              <a:lnSpc>
                <a:spcPct val="115000"/>
              </a:lnSpc>
              <a:spcBef>
                <a:spcPts val="0"/>
              </a:spcBef>
              <a:buNone/>
            </a:pPr>
            <a:r>
              <a:rPr lang="fr" sz="1400" dirty="0">
                <a:solidFill>
                  <a:srgbClr val="FFFFFF"/>
                </a:solidFill>
                <a:latin typeface="Arial"/>
                <a:ea typeface="Arial"/>
                <a:cs typeface="Arial"/>
                <a:sym typeface="Arial"/>
              </a:rPr>
              <a:t>• Diérèse ; </a:t>
            </a:r>
          </a:p>
          <a:p>
            <a:pPr lvl="0" rtl="0">
              <a:lnSpc>
                <a:spcPct val="115000"/>
              </a:lnSpc>
              <a:spcBef>
                <a:spcPts val="0"/>
              </a:spcBef>
              <a:buNone/>
            </a:pPr>
            <a:r>
              <a:rPr lang="fr" sz="1400" dirty="0">
                <a:solidFill>
                  <a:srgbClr val="FFFFFF"/>
                </a:solidFill>
                <a:latin typeface="Arial"/>
                <a:ea typeface="Arial"/>
                <a:cs typeface="Arial"/>
                <a:sym typeface="Arial"/>
              </a:rPr>
              <a:t>• Respect strict de la forme pour les classiques à forme fixe (sonnet, pantoum, villanelle, ballade, limerick, etc.) ;</a:t>
            </a:r>
          </a:p>
          <a:p>
            <a:pPr lvl="0" rtl="0">
              <a:lnSpc>
                <a:spcPct val="115000"/>
              </a:lnSpc>
              <a:spcBef>
                <a:spcPts val="0"/>
              </a:spcBef>
              <a:buNone/>
            </a:pPr>
            <a:r>
              <a:rPr lang="fr" sz="1400" dirty="0">
                <a:solidFill>
                  <a:srgbClr val="FFFFFF"/>
                </a:solidFill>
                <a:latin typeface="Arial"/>
                <a:ea typeface="Arial"/>
                <a:cs typeface="Arial"/>
                <a:sym typeface="Arial"/>
              </a:rPr>
              <a:t>• Nombre de vers et découpage en strophe</a:t>
            </a:r>
            <a:r>
              <a:rPr lang="fr-FR" sz="1400" dirty="0">
                <a:solidFill>
                  <a:srgbClr val="FFFFFF"/>
                </a:solidFill>
                <a:latin typeface="Arial"/>
                <a:ea typeface="Arial"/>
                <a:cs typeface="Arial"/>
                <a:sym typeface="Arial"/>
              </a:rPr>
              <a:t>s</a:t>
            </a:r>
            <a:r>
              <a:rPr lang="fr" sz="1400" dirty="0">
                <a:solidFill>
                  <a:srgbClr val="FFFFFF"/>
                </a:solidFill>
                <a:latin typeface="Arial"/>
                <a:ea typeface="Arial"/>
                <a:cs typeface="Arial"/>
                <a:sym typeface="Arial"/>
              </a:rPr>
              <a:t> : libre pour les formes non codifiées.</a:t>
            </a:r>
          </a:p>
          <a:p>
            <a:pPr lvl="0" rtl="0">
              <a:lnSpc>
                <a:spcPct val="115000"/>
              </a:lnSpc>
              <a:spcBef>
                <a:spcPts val="0"/>
              </a:spcBef>
              <a:buNone/>
            </a:pPr>
            <a:endParaRPr dirty="0"/>
          </a:p>
        </p:txBody>
      </p:sp>
      <p:pic>
        <p:nvPicPr>
          <p:cNvPr id="90" name="Shape 90"/>
          <p:cNvPicPr preferRelativeResize="0"/>
          <p:nvPr/>
        </p:nvPicPr>
        <p:blipFill>
          <a:blip r:embed="rId3">
            <a:alphaModFix/>
          </a:blip>
          <a:stretch>
            <a:fillRect/>
          </a:stretch>
        </p:blipFill>
        <p:spPr>
          <a:xfrm>
            <a:off x="6428424" y="140750"/>
            <a:ext cx="2409871" cy="3623475"/>
          </a:xfrm>
          <a:prstGeom prst="rect">
            <a:avLst/>
          </a:prstGeom>
          <a:noFill/>
          <a:ln>
            <a:noFill/>
          </a:ln>
        </p:spPr>
      </p:pic>
      <p:sp>
        <p:nvSpPr>
          <p:cNvPr id="91" name="Shape 91"/>
          <p:cNvSpPr txBox="1"/>
          <p:nvPr/>
        </p:nvSpPr>
        <p:spPr>
          <a:xfrm>
            <a:off x="6512700" y="4038750"/>
            <a:ext cx="2241300" cy="660600"/>
          </a:xfrm>
          <a:prstGeom prst="rect">
            <a:avLst/>
          </a:prstGeom>
          <a:noFill/>
          <a:ln>
            <a:noFill/>
          </a:ln>
        </p:spPr>
        <p:txBody>
          <a:bodyPr lIns="91425" tIns="91425" rIns="91425" bIns="91425" anchor="t" anchorCtr="0">
            <a:noAutofit/>
          </a:bodyPr>
          <a:lstStyle/>
          <a:p>
            <a:pPr lvl="0">
              <a:spcBef>
                <a:spcPts val="0"/>
              </a:spcBef>
              <a:buNone/>
            </a:pPr>
            <a:r>
              <a:rPr lang="fr" i="1">
                <a:solidFill>
                  <a:srgbClr val="FFFFFF"/>
                </a:solidFill>
              </a:rPr>
              <a:t>L’Art Poétique</a:t>
            </a:r>
            <a:r>
              <a:rPr lang="fr">
                <a:solidFill>
                  <a:srgbClr val="FFFFFF"/>
                </a:solidFill>
              </a:rPr>
              <a:t> de Boileau nous explique ces règles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215525" y="0"/>
            <a:ext cx="8123100" cy="1722300"/>
          </a:xfrm>
          <a:prstGeom prst="rect">
            <a:avLst/>
          </a:prstGeom>
        </p:spPr>
        <p:txBody>
          <a:bodyPr lIns="91425" tIns="91425" rIns="91425" bIns="91425" anchor="b" anchorCtr="0">
            <a:noAutofit/>
          </a:bodyPr>
          <a:lstStyle/>
          <a:p>
            <a:pPr lvl="0">
              <a:spcBef>
                <a:spcPts val="0"/>
              </a:spcBef>
              <a:buNone/>
            </a:pPr>
            <a:r>
              <a:rPr lang="fr" dirty="0"/>
              <a:t>Poètes et dramaturges</a:t>
            </a:r>
          </a:p>
          <a:p>
            <a:pPr lvl="0">
              <a:spcBef>
                <a:spcPts val="0"/>
              </a:spcBef>
              <a:buNone/>
            </a:pPr>
            <a:r>
              <a:rPr lang="fr" dirty="0"/>
              <a:t>classique</a:t>
            </a:r>
            <a:r>
              <a:rPr lang="fr-FR" dirty="0"/>
              <a:t>s</a:t>
            </a:r>
            <a:r>
              <a:rPr lang="fr" dirty="0"/>
              <a:t> </a:t>
            </a:r>
          </a:p>
        </p:txBody>
      </p:sp>
      <p:sp>
        <p:nvSpPr>
          <p:cNvPr id="97" name="Shape 97"/>
          <p:cNvSpPr txBox="1">
            <a:spLocks noGrp="1"/>
          </p:cNvSpPr>
          <p:nvPr>
            <p:ph type="subTitle" idx="1"/>
          </p:nvPr>
        </p:nvSpPr>
        <p:spPr>
          <a:xfrm>
            <a:off x="97550" y="5058037"/>
            <a:ext cx="8123100" cy="630000"/>
          </a:xfrm>
          <a:prstGeom prst="rect">
            <a:avLst/>
          </a:prstGeom>
        </p:spPr>
        <p:txBody>
          <a:bodyPr lIns="91425" tIns="91425" rIns="91425" bIns="91425" anchor="t" anchorCtr="0">
            <a:noAutofit/>
          </a:bodyPr>
          <a:lstStyle/>
          <a:p>
            <a:pPr lvl="0">
              <a:spcBef>
                <a:spcPts val="0"/>
              </a:spcBef>
              <a:buNone/>
            </a:pPr>
            <a:endParaRPr/>
          </a:p>
        </p:txBody>
      </p:sp>
      <p:pic>
        <p:nvPicPr>
          <p:cNvPr id="98" name="Shape 98"/>
          <p:cNvPicPr preferRelativeResize="0"/>
          <p:nvPr/>
        </p:nvPicPr>
        <p:blipFill>
          <a:blip r:embed="rId3">
            <a:alphaModFix/>
          </a:blip>
          <a:stretch>
            <a:fillRect/>
          </a:stretch>
        </p:blipFill>
        <p:spPr>
          <a:xfrm>
            <a:off x="7090100" y="430337"/>
            <a:ext cx="1924050" cy="2371725"/>
          </a:xfrm>
          <a:prstGeom prst="rect">
            <a:avLst/>
          </a:prstGeom>
          <a:noFill/>
          <a:ln>
            <a:noFill/>
          </a:ln>
        </p:spPr>
      </p:pic>
      <p:sp>
        <p:nvSpPr>
          <p:cNvPr id="99" name="Shape 99"/>
          <p:cNvSpPr txBox="1"/>
          <p:nvPr/>
        </p:nvSpPr>
        <p:spPr>
          <a:xfrm>
            <a:off x="5580000" y="348825"/>
            <a:ext cx="1262400" cy="8544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00" name="Shape 100"/>
          <p:cNvSpPr txBox="1"/>
          <p:nvPr/>
        </p:nvSpPr>
        <p:spPr>
          <a:xfrm>
            <a:off x="7479325" y="2993725"/>
            <a:ext cx="1404000" cy="792900"/>
          </a:xfrm>
          <a:prstGeom prst="rect">
            <a:avLst/>
          </a:prstGeom>
          <a:noFill/>
          <a:ln>
            <a:noFill/>
          </a:ln>
        </p:spPr>
        <p:txBody>
          <a:bodyPr lIns="91425" tIns="91425" rIns="91425" bIns="91425" anchor="t" anchorCtr="0">
            <a:noAutofit/>
          </a:bodyPr>
          <a:lstStyle/>
          <a:p>
            <a:pPr lvl="0">
              <a:spcBef>
                <a:spcPts val="0"/>
              </a:spcBef>
              <a:buNone/>
            </a:pPr>
            <a:r>
              <a:rPr lang="fr">
                <a:solidFill>
                  <a:srgbClr val="FFFFFF"/>
                </a:solidFill>
              </a:rPr>
              <a:t>Nicolas Boileau</a:t>
            </a:r>
          </a:p>
          <a:p>
            <a:pPr lvl="0">
              <a:spcBef>
                <a:spcPts val="0"/>
              </a:spcBef>
              <a:buNone/>
            </a:pPr>
            <a:r>
              <a:rPr lang="fr">
                <a:solidFill>
                  <a:srgbClr val="FFFFFF"/>
                </a:solidFill>
              </a:rPr>
              <a:t>Poète </a:t>
            </a:r>
          </a:p>
        </p:txBody>
      </p:sp>
      <p:sp>
        <p:nvSpPr>
          <p:cNvPr id="101" name="Shape 101"/>
          <p:cNvSpPr txBox="1"/>
          <p:nvPr/>
        </p:nvSpPr>
        <p:spPr>
          <a:xfrm>
            <a:off x="1179701" y="2175370"/>
            <a:ext cx="6795000" cy="7929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02" name="Shape 102"/>
          <p:cNvPicPr preferRelativeResize="0"/>
          <p:nvPr/>
        </p:nvPicPr>
        <p:blipFill>
          <a:blip r:embed="rId4">
            <a:alphaModFix/>
          </a:blip>
          <a:stretch>
            <a:fillRect/>
          </a:stretch>
        </p:blipFill>
        <p:spPr>
          <a:xfrm>
            <a:off x="0" y="1710575"/>
            <a:ext cx="2520250" cy="2520250"/>
          </a:xfrm>
          <a:prstGeom prst="rect">
            <a:avLst/>
          </a:prstGeom>
          <a:noFill/>
          <a:ln>
            <a:noFill/>
          </a:ln>
        </p:spPr>
      </p:pic>
      <p:pic>
        <p:nvPicPr>
          <p:cNvPr id="103" name="Shape 103"/>
          <p:cNvPicPr preferRelativeResize="0"/>
          <p:nvPr/>
        </p:nvPicPr>
        <p:blipFill>
          <a:blip r:embed="rId5">
            <a:alphaModFix/>
          </a:blip>
          <a:stretch>
            <a:fillRect/>
          </a:stretch>
        </p:blipFill>
        <p:spPr>
          <a:xfrm>
            <a:off x="5225362" y="1480475"/>
            <a:ext cx="1561925" cy="2182699"/>
          </a:xfrm>
          <a:prstGeom prst="rect">
            <a:avLst/>
          </a:prstGeom>
          <a:noFill/>
          <a:ln>
            <a:noFill/>
          </a:ln>
        </p:spPr>
      </p:pic>
      <p:pic>
        <p:nvPicPr>
          <p:cNvPr id="104" name="Shape 104"/>
          <p:cNvPicPr preferRelativeResize="0"/>
          <p:nvPr/>
        </p:nvPicPr>
        <p:blipFill>
          <a:blip r:embed="rId6">
            <a:alphaModFix/>
          </a:blip>
          <a:stretch>
            <a:fillRect/>
          </a:stretch>
        </p:blipFill>
        <p:spPr>
          <a:xfrm>
            <a:off x="3095150" y="1549825"/>
            <a:ext cx="1933575" cy="2362200"/>
          </a:xfrm>
          <a:prstGeom prst="rect">
            <a:avLst/>
          </a:prstGeom>
          <a:noFill/>
          <a:ln>
            <a:noFill/>
          </a:ln>
        </p:spPr>
      </p:pic>
      <p:sp>
        <p:nvSpPr>
          <p:cNvPr id="105" name="Shape 105"/>
          <p:cNvSpPr txBox="1"/>
          <p:nvPr/>
        </p:nvSpPr>
        <p:spPr>
          <a:xfrm>
            <a:off x="3397550" y="4117150"/>
            <a:ext cx="1631100" cy="630000"/>
          </a:xfrm>
          <a:prstGeom prst="rect">
            <a:avLst/>
          </a:prstGeom>
          <a:noFill/>
          <a:ln>
            <a:noFill/>
          </a:ln>
        </p:spPr>
        <p:txBody>
          <a:bodyPr lIns="91425" tIns="91425" rIns="91425" bIns="91425" anchor="t" anchorCtr="0">
            <a:noAutofit/>
          </a:bodyPr>
          <a:lstStyle/>
          <a:p>
            <a:pPr lvl="0">
              <a:spcBef>
                <a:spcPts val="0"/>
              </a:spcBef>
              <a:buNone/>
            </a:pPr>
            <a:r>
              <a:rPr lang="fr">
                <a:solidFill>
                  <a:srgbClr val="FFFFFF"/>
                </a:solidFill>
              </a:rPr>
              <a:t>Jean de La Fontaine , poète</a:t>
            </a:r>
            <a:r>
              <a:rPr lang="fr"/>
              <a:t> </a:t>
            </a:r>
          </a:p>
        </p:txBody>
      </p:sp>
      <p:sp>
        <p:nvSpPr>
          <p:cNvPr id="106" name="Shape 106"/>
          <p:cNvSpPr txBox="1"/>
          <p:nvPr/>
        </p:nvSpPr>
        <p:spPr>
          <a:xfrm>
            <a:off x="393125" y="4427775"/>
            <a:ext cx="1734000" cy="854400"/>
          </a:xfrm>
          <a:prstGeom prst="rect">
            <a:avLst/>
          </a:prstGeom>
          <a:noFill/>
          <a:ln>
            <a:noFill/>
          </a:ln>
        </p:spPr>
        <p:txBody>
          <a:bodyPr lIns="91425" tIns="91425" rIns="91425" bIns="91425" anchor="t" anchorCtr="0">
            <a:noAutofit/>
          </a:bodyPr>
          <a:lstStyle/>
          <a:p>
            <a:pPr lvl="0">
              <a:spcBef>
                <a:spcPts val="0"/>
              </a:spcBef>
              <a:buNone/>
            </a:pPr>
            <a:r>
              <a:rPr lang="fr">
                <a:solidFill>
                  <a:srgbClr val="FFFFFF"/>
                </a:solidFill>
              </a:rPr>
              <a:t>Pierre Corneille , Dramaturge </a:t>
            </a:r>
          </a:p>
        </p:txBody>
      </p:sp>
      <p:sp>
        <p:nvSpPr>
          <p:cNvPr id="107" name="Shape 107"/>
          <p:cNvSpPr txBox="1"/>
          <p:nvPr/>
        </p:nvSpPr>
        <p:spPr>
          <a:xfrm>
            <a:off x="5521000" y="3999200"/>
            <a:ext cx="1404000" cy="578100"/>
          </a:xfrm>
          <a:prstGeom prst="rect">
            <a:avLst/>
          </a:prstGeom>
          <a:noFill/>
          <a:ln>
            <a:noFill/>
          </a:ln>
        </p:spPr>
        <p:txBody>
          <a:bodyPr lIns="91425" tIns="91425" rIns="91425" bIns="91425" anchor="t" anchorCtr="0">
            <a:noAutofit/>
          </a:bodyPr>
          <a:lstStyle/>
          <a:p>
            <a:pPr lvl="0">
              <a:spcBef>
                <a:spcPts val="0"/>
              </a:spcBef>
              <a:buNone/>
            </a:pPr>
            <a:r>
              <a:rPr lang="fr">
                <a:solidFill>
                  <a:srgbClr val="FFFFFF"/>
                </a:solidFill>
              </a:rPr>
              <a:t>Jean Racine , dramaturge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156525" y="0"/>
            <a:ext cx="8123100" cy="1521900"/>
          </a:xfrm>
          <a:prstGeom prst="rect">
            <a:avLst/>
          </a:prstGeom>
        </p:spPr>
        <p:txBody>
          <a:bodyPr lIns="91425" tIns="91425" rIns="91425" bIns="91425" anchor="b" anchorCtr="0">
            <a:noAutofit/>
          </a:bodyPr>
          <a:lstStyle/>
          <a:p>
            <a:pPr lvl="0">
              <a:spcBef>
                <a:spcPts val="0"/>
              </a:spcBef>
              <a:buNone/>
            </a:pPr>
            <a:r>
              <a:rPr lang="fr"/>
              <a:t>Malherbe: sa vie</a:t>
            </a:r>
          </a:p>
          <a:p>
            <a:pPr lvl="0">
              <a:spcBef>
                <a:spcPts val="0"/>
              </a:spcBef>
              <a:buNone/>
            </a:pPr>
            <a:endParaRPr/>
          </a:p>
        </p:txBody>
      </p:sp>
      <p:sp>
        <p:nvSpPr>
          <p:cNvPr id="113" name="Shape 113"/>
          <p:cNvSpPr txBox="1">
            <a:spLocks noGrp="1"/>
          </p:cNvSpPr>
          <p:nvPr>
            <p:ph type="subTitle" idx="1"/>
          </p:nvPr>
        </p:nvSpPr>
        <p:spPr>
          <a:xfrm>
            <a:off x="0" y="2075200"/>
            <a:ext cx="2756400" cy="631500"/>
          </a:xfrm>
          <a:prstGeom prst="rect">
            <a:avLst/>
          </a:prstGeom>
        </p:spPr>
        <p:txBody>
          <a:bodyPr lIns="91425" tIns="91425" rIns="91425" bIns="91425" anchor="t" anchorCtr="0">
            <a:noAutofit/>
          </a:bodyPr>
          <a:lstStyle/>
          <a:p>
            <a:pPr lvl="0">
              <a:spcBef>
                <a:spcPts val="0"/>
              </a:spcBef>
              <a:buNone/>
            </a:pPr>
            <a:r>
              <a:rPr lang="fr" sz="1400">
                <a:solidFill>
                  <a:srgbClr val="FFFFFF"/>
                </a:solidFill>
                <a:latin typeface="Arial"/>
                <a:ea typeface="Arial"/>
                <a:cs typeface="Arial"/>
                <a:sym typeface="Arial"/>
              </a:rPr>
              <a:t>Portrait D’Henri III D’Angoulême</a:t>
            </a:r>
          </a:p>
          <a:p>
            <a:pPr marL="0" marR="0" lvl="0" indent="0" algn="l" rtl="0">
              <a:lnSpc>
                <a:spcPct val="100000"/>
              </a:lnSpc>
              <a:spcBef>
                <a:spcPts val="0"/>
              </a:spcBef>
              <a:spcAft>
                <a:spcPts val="0"/>
              </a:spcAft>
              <a:buNone/>
            </a:pPr>
            <a:r>
              <a:rPr lang="fr" sz="1400">
                <a:solidFill>
                  <a:srgbClr val="FFFFFF"/>
                </a:solidFill>
                <a:latin typeface="Arial"/>
                <a:ea typeface="Arial"/>
                <a:cs typeface="Arial"/>
                <a:sym typeface="Arial"/>
              </a:rPr>
              <a:t>1551-1586 (dauphin du roi)</a:t>
            </a:r>
          </a:p>
        </p:txBody>
      </p:sp>
      <p:pic>
        <p:nvPicPr>
          <p:cNvPr id="114" name="Shape 114"/>
          <p:cNvPicPr preferRelativeResize="0"/>
          <p:nvPr/>
        </p:nvPicPr>
        <p:blipFill>
          <a:blip r:embed="rId3">
            <a:alphaModFix/>
          </a:blip>
          <a:stretch>
            <a:fillRect/>
          </a:stretch>
        </p:blipFill>
        <p:spPr>
          <a:xfrm>
            <a:off x="7076900" y="215925"/>
            <a:ext cx="1676400" cy="2305050"/>
          </a:xfrm>
          <a:prstGeom prst="rect">
            <a:avLst/>
          </a:prstGeom>
          <a:noFill/>
          <a:ln>
            <a:noFill/>
          </a:ln>
        </p:spPr>
      </p:pic>
      <p:pic>
        <p:nvPicPr>
          <p:cNvPr id="115" name="Shape 115"/>
          <p:cNvPicPr preferRelativeResize="0"/>
          <p:nvPr/>
        </p:nvPicPr>
        <p:blipFill>
          <a:blip r:embed="rId4">
            <a:alphaModFix/>
          </a:blip>
          <a:stretch>
            <a:fillRect/>
          </a:stretch>
        </p:blipFill>
        <p:spPr>
          <a:xfrm>
            <a:off x="156512" y="2706637"/>
            <a:ext cx="1857375" cy="2276475"/>
          </a:xfrm>
          <a:prstGeom prst="rect">
            <a:avLst/>
          </a:prstGeom>
          <a:noFill/>
          <a:ln>
            <a:noFill/>
          </a:ln>
        </p:spPr>
      </p:pic>
      <p:sp>
        <p:nvSpPr>
          <p:cNvPr id="116" name="Shape 116"/>
          <p:cNvSpPr txBox="1"/>
          <p:nvPr/>
        </p:nvSpPr>
        <p:spPr>
          <a:xfrm>
            <a:off x="5868125" y="265675"/>
            <a:ext cx="1208700" cy="814200"/>
          </a:xfrm>
          <a:prstGeom prst="rect">
            <a:avLst/>
          </a:prstGeom>
          <a:noFill/>
          <a:ln>
            <a:noFill/>
          </a:ln>
        </p:spPr>
        <p:txBody>
          <a:bodyPr lIns="91425" tIns="91425" rIns="91425" bIns="91425" anchor="t" anchorCtr="0">
            <a:noAutofit/>
          </a:bodyPr>
          <a:lstStyle/>
          <a:p>
            <a:pPr lvl="0">
              <a:spcBef>
                <a:spcPts val="0"/>
              </a:spcBef>
              <a:buNone/>
            </a:pPr>
            <a:r>
              <a:rPr lang="fr">
                <a:solidFill>
                  <a:srgbClr val="FFFFFF"/>
                </a:solidFill>
              </a:rPr>
              <a:t>Portrait de François de Malherbe</a:t>
            </a:r>
          </a:p>
        </p:txBody>
      </p:sp>
      <p:sp>
        <p:nvSpPr>
          <p:cNvPr id="117" name="Shape 117"/>
          <p:cNvSpPr txBox="1"/>
          <p:nvPr/>
        </p:nvSpPr>
        <p:spPr>
          <a:xfrm>
            <a:off x="283125" y="719600"/>
            <a:ext cx="2524500" cy="10617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fr" sz="2400">
                <a:solidFill>
                  <a:srgbClr val="FFFFFF"/>
                </a:solidFill>
              </a:rPr>
              <a:t>(1555-1628)</a:t>
            </a:r>
            <a:r>
              <a:rPr lang="fr"/>
              <a:t> </a:t>
            </a:r>
          </a:p>
        </p:txBody>
      </p:sp>
      <p:sp>
        <p:nvSpPr>
          <p:cNvPr id="118" name="Shape 118"/>
          <p:cNvSpPr txBox="1"/>
          <p:nvPr/>
        </p:nvSpPr>
        <p:spPr>
          <a:xfrm>
            <a:off x="2226825" y="3214600"/>
            <a:ext cx="1993800" cy="1521900"/>
          </a:xfrm>
          <a:prstGeom prst="rect">
            <a:avLst/>
          </a:prstGeom>
          <a:noFill/>
          <a:ln>
            <a:noFill/>
          </a:ln>
        </p:spPr>
        <p:txBody>
          <a:bodyPr lIns="91425" tIns="91425" rIns="91425" bIns="91425" anchor="t" anchorCtr="0">
            <a:noAutofit/>
          </a:bodyPr>
          <a:lstStyle/>
          <a:p>
            <a:pPr lvl="0">
              <a:spcBef>
                <a:spcPts val="0"/>
              </a:spcBef>
              <a:buNone/>
            </a:pPr>
            <a:r>
              <a:rPr lang="fr">
                <a:solidFill>
                  <a:srgbClr val="FFFFFF"/>
                </a:solidFill>
              </a:rPr>
              <a:t>-Malherbe = son secrétaire </a:t>
            </a:r>
          </a:p>
          <a:p>
            <a:pPr lvl="0">
              <a:spcBef>
                <a:spcPts val="0"/>
              </a:spcBef>
              <a:buNone/>
            </a:pPr>
            <a:r>
              <a:rPr lang="fr">
                <a:solidFill>
                  <a:srgbClr val="FFFFFF"/>
                </a:solidFill>
              </a:rPr>
              <a:t>-Travaillent ensemble pendant vingt ans</a:t>
            </a:r>
          </a:p>
          <a:p>
            <a:pPr lvl="0">
              <a:spcBef>
                <a:spcPts val="0"/>
              </a:spcBef>
              <a:buNone/>
            </a:pPr>
            <a:r>
              <a:rPr lang="fr">
                <a:solidFill>
                  <a:srgbClr val="FFFFFF"/>
                </a:solidFill>
              </a:rPr>
              <a:t>-</a:t>
            </a:r>
            <a:r>
              <a:rPr lang="fr" i="1">
                <a:solidFill>
                  <a:srgbClr val="FFFFFF"/>
                </a:solidFill>
              </a:rPr>
              <a:t>Les Larmes de Pierre </a:t>
            </a:r>
            <a:r>
              <a:rPr lang="fr">
                <a:solidFill>
                  <a:srgbClr val="FFFFFF"/>
                </a:solidFill>
              </a:rPr>
              <a:t>lui est dédié 1587</a:t>
            </a:r>
          </a:p>
        </p:txBody>
      </p:sp>
      <p:sp>
        <p:nvSpPr>
          <p:cNvPr id="119" name="Shape 119"/>
          <p:cNvSpPr txBox="1"/>
          <p:nvPr/>
        </p:nvSpPr>
        <p:spPr>
          <a:xfrm>
            <a:off x="3368150" y="1105250"/>
            <a:ext cx="2847900" cy="1601400"/>
          </a:xfrm>
          <a:prstGeom prst="rect">
            <a:avLst/>
          </a:prstGeom>
          <a:noFill/>
          <a:ln>
            <a:noFill/>
          </a:ln>
        </p:spPr>
        <p:txBody>
          <a:bodyPr lIns="91425" tIns="91425" rIns="91425" bIns="91425" anchor="t" anchorCtr="0">
            <a:noAutofit/>
          </a:bodyPr>
          <a:lstStyle/>
          <a:p>
            <a:pPr lvl="0">
              <a:spcBef>
                <a:spcPts val="0"/>
              </a:spcBef>
              <a:buNone/>
            </a:pPr>
            <a:r>
              <a:rPr lang="fr" dirty="0">
                <a:solidFill>
                  <a:srgbClr val="F3F3F3"/>
                </a:solidFill>
                <a:latin typeface="Proxima Nova"/>
                <a:ea typeface="Proxima Nova"/>
                <a:cs typeface="Proxima Nova"/>
                <a:sym typeface="Proxima Nova"/>
              </a:rPr>
              <a:t>-Marie de Médicis : ode -&gt; Du Périer le présente au roi</a:t>
            </a:r>
          </a:p>
          <a:p>
            <a:pPr lvl="0" rtl="0">
              <a:lnSpc>
                <a:spcPct val="115000"/>
              </a:lnSpc>
              <a:spcBef>
                <a:spcPts val="0"/>
              </a:spcBef>
              <a:buNone/>
            </a:pPr>
            <a:r>
              <a:rPr lang="fr" i="1" dirty="0">
                <a:solidFill>
                  <a:srgbClr val="FFFFFF"/>
                </a:solidFill>
              </a:rPr>
              <a:t>-La Prière pour Henri le Grand allant en Limousin </a:t>
            </a:r>
            <a:r>
              <a:rPr lang="fr" dirty="0">
                <a:solidFill>
                  <a:srgbClr val="FFFFFF"/>
                </a:solidFill>
              </a:rPr>
              <a:t>= Malherbe poète officiel 1605 </a:t>
            </a:r>
          </a:p>
          <a:p>
            <a:pPr lvl="0" rtl="0">
              <a:lnSpc>
                <a:spcPct val="115000"/>
              </a:lnSpc>
              <a:spcBef>
                <a:spcPts val="0"/>
              </a:spcBef>
              <a:buNone/>
            </a:pPr>
            <a:r>
              <a:rPr lang="fr" dirty="0">
                <a:solidFill>
                  <a:srgbClr val="FFFFFF"/>
                </a:solidFill>
              </a:rPr>
              <a:t>Malherbe a cinquante ans</a:t>
            </a:r>
          </a:p>
          <a:p>
            <a:pPr lvl="0" rtl="0">
              <a:lnSpc>
                <a:spcPct val="115000"/>
              </a:lnSpc>
              <a:spcBef>
                <a:spcPts val="0"/>
              </a:spcBef>
              <a:buNone/>
            </a:pPr>
            <a:endParaRPr dirty="0">
              <a:solidFill>
                <a:srgbClr val="FFFFFF"/>
              </a:solidFill>
            </a:endParaRPr>
          </a:p>
          <a:p>
            <a:pPr lvl="0">
              <a:spcBef>
                <a:spcPts val="0"/>
              </a:spcBef>
              <a:buNone/>
            </a:pPr>
            <a:endParaRPr dirty="0">
              <a:solidFill>
                <a:srgbClr val="F3F3F3"/>
              </a:solidFill>
              <a:latin typeface="Proxima Nova"/>
              <a:ea typeface="Proxima Nova"/>
              <a:cs typeface="Proxima Nova"/>
              <a:sym typeface="Proxima Nova"/>
            </a:endParaRPr>
          </a:p>
        </p:txBody>
      </p:sp>
      <p:pic>
        <p:nvPicPr>
          <p:cNvPr id="120" name="Shape 120"/>
          <p:cNvPicPr preferRelativeResize="0"/>
          <p:nvPr/>
        </p:nvPicPr>
        <p:blipFill>
          <a:blip r:embed="rId5">
            <a:alphaModFix/>
          </a:blip>
          <a:stretch>
            <a:fillRect/>
          </a:stretch>
        </p:blipFill>
        <p:spPr>
          <a:xfrm>
            <a:off x="7076900" y="3089712"/>
            <a:ext cx="1400175" cy="1771650"/>
          </a:xfrm>
          <a:prstGeom prst="rect">
            <a:avLst/>
          </a:prstGeom>
          <a:noFill/>
          <a:ln>
            <a:noFill/>
          </a:ln>
        </p:spPr>
      </p:pic>
      <p:sp>
        <p:nvSpPr>
          <p:cNvPr id="121" name="Shape 121"/>
          <p:cNvSpPr txBox="1"/>
          <p:nvPr/>
        </p:nvSpPr>
        <p:spPr>
          <a:xfrm>
            <a:off x="5948600" y="3385750"/>
            <a:ext cx="1128300" cy="814200"/>
          </a:xfrm>
          <a:prstGeom prst="rect">
            <a:avLst/>
          </a:prstGeom>
          <a:noFill/>
          <a:ln>
            <a:noFill/>
          </a:ln>
        </p:spPr>
        <p:txBody>
          <a:bodyPr lIns="91425" tIns="91425" rIns="91425" bIns="91425" anchor="t" anchorCtr="0">
            <a:noAutofit/>
          </a:bodyPr>
          <a:lstStyle/>
          <a:p>
            <a:pPr lvl="0">
              <a:spcBef>
                <a:spcPts val="0"/>
              </a:spcBef>
              <a:buNone/>
            </a:pPr>
            <a:r>
              <a:rPr lang="fr">
                <a:solidFill>
                  <a:srgbClr val="FFFFFF"/>
                </a:solidFill>
              </a:rPr>
              <a:t>Henri IV ou Henri le Grand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ctrTitle"/>
          </p:nvPr>
        </p:nvSpPr>
        <p:spPr>
          <a:xfrm>
            <a:off x="156500" y="0"/>
            <a:ext cx="8123100" cy="1090200"/>
          </a:xfrm>
          <a:prstGeom prst="rect">
            <a:avLst/>
          </a:prstGeom>
        </p:spPr>
        <p:txBody>
          <a:bodyPr lIns="91425" tIns="91425" rIns="91425" bIns="91425" anchor="b" anchorCtr="0">
            <a:noAutofit/>
          </a:bodyPr>
          <a:lstStyle/>
          <a:p>
            <a:pPr lvl="0">
              <a:spcBef>
                <a:spcPts val="0"/>
              </a:spcBef>
              <a:buNone/>
            </a:pPr>
            <a:r>
              <a:rPr lang="fr"/>
              <a:t>Malherbe : sa vie   </a:t>
            </a:r>
          </a:p>
        </p:txBody>
      </p:sp>
      <p:sp>
        <p:nvSpPr>
          <p:cNvPr id="127" name="Shape 127"/>
          <p:cNvSpPr txBox="1">
            <a:spLocks noGrp="1"/>
          </p:cNvSpPr>
          <p:nvPr>
            <p:ph type="subTitle" idx="1"/>
          </p:nvPr>
        </p:nvSpPr>
        <p:spPr>
          <a:xfrm>
            <a:off x="2069575" y="3937875"/>
            <a:ext cx="3807600" cy="1261200"/>
          </a:xfrm>
          <a:prstGeom prst="rect">
            <a:avLst/>
          </a:prstGeom>
        </p:spPr>
        <p:txBody>
          <a:bodyPr lIns="91425" tIns="91425" rIns="91425" bIns="91425" anchor="t" anchorCtr="0">
            <a:noAutofit/>
          </a:bodyPr>
          <a:lstStyle/>
          <a:p>
            <a:pPr lvl="0">
              <a:spcBef>
                <a:spcPts val="0"/>
              </a:spcBef>
              <a:buNone/>
            </a:pPr>
            <a:r>
              <a:rPr lang="fr" sz="1400" dirty="0"/>
              <a:t>Mort du roi : Malherbe s’attache à Richelieu qui le nomme trésorier</a:t>
            </a:r>
          </a:p>
          <a:p>
            <a:pPr lvl="0">
              <a:spcBef>
                <a:spcPts val="0"/>
              </a:spcBef>
              <a:buNone/>
            </a:pPr>
            <a:endParaRPr sz="1400" dirty="0"/>
          </a:p>
          <a:p>
            <a:pPr lvl="0">
              <a:spcBef>
                <a:spcPts val="0"/>
              </a:spcBef>
              <a:buNone/>
            </a:pPr>
            <a:r>
              <a:rPr lang="fr" sz="1400" dirty="0"/>
              <a:t>1627: mort de son fils dans un duel = poèmes plus sensibles</a:t>
            </a:r>
          </a:p>
          <a:p>
            <a:pPr lvl="0">
              <a:spcBef>
                <a:spcPts val="0"/>
              </a:spcBef>
              <a:buNone/>
            </a:pPr>
            <a:endParaRPr dirty="0"/>
          </a:p>
          <a:p>
            <a:pPr lvl="0">
              <a:spcBef>
                <a:spcPts val="0"/>
              </a:spcBef>
              <a:buNone/>
            </a:pPr>
            <a:endParaRPr dirty="0"/>
          </a:p>
        </p:txBody>
      </p:sp>
      <p:sp>
        <p:nvSpPr>
          <p:cNvPr id="128" name="Shape 128"/>
          <p:cNvSpPr txBox="1"/>
          <p:nvPr/>
        </p:nvSpPr>
        <p:spPr>
          <a:xfrm>
            <a:off x="6076800" y="273450"/>
            <a:ext cx="3067200" cy="543300"/>
          </a:xfrm>
          <a:prstGeom prst="rect">
            <a:avLst/>
          </a:prstGeom>
          <a:noFill/>
          <a:ln>
            <a:noFill/>
          </a:ln>
        </p:spPr>
        <p:txBody>
          <a:bodyPr lIns="91425" tIns="91425" rIns="91425" bIns="91425" anchor="t" anchorCtr="0">
            <a:noAutofit/>
          </a:bodyPr>
          <a:lstStyle/>
          <a:p>
            <a:pPr lvl="0">
              <a:spcBef>
                <a:spcPts val="0"/>
              </a:spcBef>
              <a:buNone/>
            </a:pPr>
            <a:r>
              <a:rPr lang="fr" dirty="0">
                <a:solidFill>
                  <a:srgbClr val="F3F3F3"/>
                </a:solidFill>
              </a:rPr>
              <a:t>Ses influences : La </a:t>
            </a:r>
            <a:r>
              <a:rPr lang="fr-FR" dirty="0">
                <a:solidFill>
                  <a:srgbClr val="F3F3F3"/>
                </a:solidFill>
              </a:rPr>
              <a:t>P</a:t>
            </a:r>
            <a:r>
              <a:rPr lang="fr" dirty="0">
                <a:solidFill>
                  <a:srgbClr val="F3F3F3"/>
                </a:solidFill>
              </a:rPr>
              <a:t>léiade puis le Baroque , puis les renie tous deux.</a:t>
            </a:r>
          </a:p>
        </p:txBody>
      </p:sp>
      <p:sp>
        <p:nvSpPr>
          <p:cNvPr id="129" name="Shape 129"/>
          <p:cNvSpPr txBox="1"/>
          <p:nvPr/>
        </p:nvSpPr>
        <p:spPr>
          <a:xfrm>
            <a:off x="5987050" y="1214975"/>
            <a:ext cx="3421200" cy="1261200"/>
          </a:xfrm>
          <a:prstGeom prst="rect">
            <a:avLst/>
          </a:prstGeom>
          <a:noFill/>
          <a:ln>
            <a:noFill/>
          </a:ln>
        </p:spPr>
        <p:txBody>
          <a:bodyPr lIns="91425" tIns="91425" rIns="91425" bIns="91425" anchor="t" anchorCtr="0">
            <a:noAutofit/>
          </a:bodyPr>
          <a:lstStyle/>
          <a:p>
            <a:pPr lvl="0">
              <a:spcBef>
                <a:spcPts val="0"/>
              </a:spcBef>
              <a:buNone/>
            </a:pPr>
            <a:r>
              <a:rPr lang="fr" sz="1800" dirty="0">
                <a:solidFill>
                  <a:srgbClr val="F3F3F3"/>
                </a:solidFill>
              </a:rPr>
              <a:t>Théoricien de l’art </a:t>
            </a:r>
            <a:r>
              <a:rPr lang="fr-FR" sz="1800" dirty="0">
                <a:solidFill>
                  <a:srgbClr val="F3F3F3"/>
                </a:solidFill>
              </a:rPr>
              <a:t>c</a:t>
            </a:r>
            <a:r>
              <a:rPr lang="fr" sz="1800" dirty="0">
                <a:solidFill>
                  <a:srgbClr val="F3F3F3"/>
                </a:solidFill>
              </a:rPr>
              <a:t>lassique :</a:t>
            </a:r>
          </a:p>
          <a:p>
            <a:pPr lvl="0" rtl="0">
              <a:lnSpc>
                <a:spcPct val="115000"/>
              </a:lnSpc>
              <a:spcBef>
                <a:spcPts val="0"/>
              </a:spcBef>
              <a:buNone/>
            </a:pPr>
            <a:r>
              <a:rPr lang="fr" dirty="0">
                <a:solidFill>
                  <a:srgbClr val="F3F3F3"/>
                </a:solidFill>
              </a:rPr>
              <a:t>poésie de rigueur, de pureté dans la forme avec un lyrisme mais peu de sensibilité</a:t>
            </a:r>
          </a:p>
        </p:txBody>
      </p:sp>
      <p:pic>
        <p:nvPicPr>
          <p:cNvPr id="130" name="Shape 130"/>
          <p:cNvPicPr preferRelativeResize="0"/>
          <p:nvPr/>
        </p:nvPicPr>
        <p:blipFill>
          <a:blip r:embed="rId3">
            <a:alphaModFix/>
          </a:blip>
          <a:stretch>
            <a:fillRect/>
          </a:stretch>
        </p:blipFill>
        <p:spPr>
          <a:xfrm>
            <a:off x="192025" y="1132375"/>
            <a:ext cx="1653474" cy="2480212"/>
          </a:xfrm>
          <a:prstGeom prst="rect">
            <a:avLst/>
          </a:prstGeom>
          <a:noFill/>
          <a:ln>
            <a:noFill/>
          </a:ln>
        </p:spPr>
      </p:pic>
      <p:sp>
        <p:nvSpPr>
          <p:cNvPr id="131" name="Shape 131"/>
          <p:cNvSpPr txBox="1"/>
          <p:nvPr/>
        </p:nvSpPr>
        <p:spPr>
          <a:xfrm>
            <a:off x="192025" y="3710775"/>
            <a:ext cx="1486500" cy="810600"/>
          </a:xfrm>
          <a:prstGeom prst="rect">
            <a:avLst/>
          </a:prstGeom>
          <a:noFill/>
          <a:ln>
            <a:noFill/>
          </a:ln>
        </p:spPr>
        <p:txBody>
          <a:bodyPr lIns="91425" tIns="91425" rIns="91425" bIns="91425" anchor="t" anchorCtr="0">
            <a:noAutofit/>
          </a:bodyPr>
          <a:lstStyle/>
          <a:p>
            <a:pPr lvl="0">
              <a:spcBef>
                <a:spcPts val="0"/>
              </a:spcBef>
              <a:buNone/>
            </a:pPr>
            <a:r>
              <a:rPr lang="fr" sz="1100">
                <a:solidFill>
                  <a:srgbClr val="FFFFFF"/>
                </a:solidFill>
              </a:rPr>
              <a:t>Marie de Médicis, une grande admiratrice de Malherbe</a:t>
            </a:r>
          </a:p>
        </p:txBody>
      </p:sp>
      <p:pic>
        <p:nvPicPr>
          <p:cNvPr id="132" name="Shape 132"/>
          <p:cNvPicPr preferRelativeResize="0"/>
          <p:nvPr/>
        </p:nvPicPr>
        <p:blipFill>
          <a:blip r:embed="rId4">
            <a:alphaModFix/>
          </a:blip>
          <a:stretch>
            <a:fillRect/>
          </a:stretch>
        </p:blipFill>
        <p:spPr>
          <a:xfrm>
            <a:off x="7165200" y="3086000"/>
            <a:ext cx="1349669" cy="1731300"/>
          </a:xfrm>
          <a:prstGeom prst="rect">
            <a:avLst/>
          </a:prstGeom>
          <a:noFill/>
          <a:ln>
            <a:noFill/>
          </a:ln>
        </p:spPr>
      </p:pic>
      <p:sp>
        <p:nvSpPr>
          <p:cNvPr id="133" name="Shape 133"/>
          <p:cNvSpPr txBox="1"/>
          <p:nvPr/>
        </p:nvSpPr>
        <p:spPr>
          <a:xfrm>
            <a:off x="6913075" y="4817300"/>
            <a:ext cx="1993800" cy="810600"/>
          </a:xfrm>
          <a:prstGeom prst="rect">
            <a:avLst/>
          </a:prstGeom>
          <a:noFill/>
          <a:ln>
            <a:noFill/>
          </a:ln>
        </p:spPr>
        <p:txBody>
          <a:bodyPr lIns="91425" tIns="91425" rIns="91425" bIns="91425" anchor="t" anchorCtr="0">
            <a:noAutofit/>
          </a:bodyPr>
          <a:lstStyle/>
          <a:p>
            <a:pPr lvl="0">
              <a:spcBef>
                <a:spcPts val="0"/>
              </a:spcBef>
              <a:buNone/>
            </a:pPr>
            <a:r>
              <a:rPr lang="fr" sz="1100">
                <a:solidFill>
                  <a:srgbClr val="FFFFFF"/>
                </a:solidFill>
              </a:rPr>
              <a:t>Cardinal Richelieu</a:t>
            </a:r>
          </a:p>
        </p:txBody>
      </p:sp>
      <p:pic>
        <p:nvPicPr>
          <p:cNvPr id="134" name="Shape 134"/>
          <p:cNvPicPr preferRelativeResize="0"/>
          <p:nvPr/>
        </p:nvPicPr>
        <p:blipFill>
          <a:blip r:embed="rId5">
            <a:alphaModFix/>
          </a:blip>
          <a:stretch>
            <a:fillRect/>
          </a:stretch>
        </p:blipFill>
        <p:spPr>
          <a:xfrm>
            <a:off x="2299850" y="977366"/>
            <a:ext cx="3232838" cy="2790209"/>
          </a:xfrm>
          <a:prstGeom prst="rect">
            <a:avLst/>
          </a:prstGeom>
          <a:noFill/>
          <a:ln>
            <a:noFill/>
          </a:ln>
        </p:spPr>
      </p:pic>
      <p:sp>
        <p:nvSpPr>
          <p:cNvPr id="135" name="Shape 135"/>
          <p:cNvSpPr txBox="1"/>
          <p:nvPr/>
        </p:nvSpPr>
        <p:spPr>
          <a:xfrm>
            <a:off x="5627150" y="2874400"/>
            <a:ext cx="955500" cy="990900"/>
          </a:xfrm>
          <a:prstGeom prst="rect">
            <a:avLst/>
          </a:prstGeom>
          <a:noFill/>
          <a:ln>
            <a:noFill/>
          </a:ln>
        </p:spPr>
        <p:txBody>
          <a:bodyPr lIns="91425" tIns="91425" rIns="91425" bIns="91425" anchor="t" anchorCtr="0">
            <a:noAutofit/>
          </a:bodyPr>
          <a:lstStyle/>
          <a:p>
            <a:pPr lvl="0">
              <a:spcBef>
                <a:spcPts val="0"/>
              </a:spcBef>
              <a:buNone/>
            </a:pPr>
            <a:r>
              <a:rPr lang="fr">
                <a:solidFill>
                  <a:srgbClr val="F3F3F3"/>
                </a:solidFill>
              </a:rPr>
              <a:t>Dessin de Malherbe et son fils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1821700" y="363225"/>
            <a:ext cx="8520600" cy="494100"/>
          </a:xfrm>
          <a:prstGeom prst="rect">
            <a:avLst/>
          </a:prstGeom>
        </p:spPr>
        <p:txBody>
          <a:bodyPr lIns="91425" tIns="91425" rIns="91425" bIns="91425" anchor="b" anchorCtr="0">
            <a:noAutofit/>
          </a:bodyPr>
          <a:lstStyle/>
          <a:p>
            <a:pPr lvl="0">
              <a:spcBef>
                <a:spcPts val="0"/>
              </a:spcBef>
              <a:buNone/>
            </a:pPr>
            <a:r>
              <a:rPr lang="fr" dirty="0"/>
              <a:t>Malherbe oeuvre</a:t>
            </a:r>
          </a:p>
        </p:txBody>
      </p:sp>
      <p:sp>
        <p:nvSpPr>
          <p:cNvPr id="141" name="Shape 141"/>
          <p:cNvSpPr txBox="1">
            <a:spLocks noGrp="1"/>
          </p:cNvSpPr>
          <p:nvPr>
            <p:ph type="subTitle" idx="1"/>
          </p:nvPr>
        </p:nvSpPr>
        <p:spPr>
          <a:xfrm>
            <a:off x="2257600" y="885350"/>
            <a:ext cx="4228500" cy="1803000"/>
          </a:xfrm>
          <a:prstGeom prst="rect">
            <a:avLst/>
          </a:prstGeom>
        </p:spPr>
        <p:txBody>
          <a:bodyPr lIns="91425" tIns="91425" rIns="91425" bIns="91425" anchor="t" anchorCtr="0">
            <a:noAutofit/>
          </a:bodyPr>
          <a:lstStyle/>
          <a:p>
            <a:pPr lvl="0" rtl="0">
              <a:lnSpc>
                <a:spcPct val="115000"/>
              </a:lnSpc>
              <a:spcBef>
                <a:spcPts val="0"/>
              </a:spcBef>
              <a:buNone/>
            </a:pPr>
            <a:r>
              <a:rPr lang="fr" sz="1300" i="1" dirty="0">
                <a:solidFill>
                  <a:srgbClr val="FFFFFF"/>
                </a:solidFill>
                <a:latin typeface="Arial"/>
                <a:ea typeface="Arial"/>
                <a:cs typeface="Arial"/>
                <a:sym typeface="Arial"/>
              </a:rPr>
              <a:t>La Doctrine de Malherbe d'après son commentaire sur Desportes, </a:t>
            </a:r>
            <a:r>
              <a:rPr lang="fr" sz="1300" dirty="0">
                <a:solidFill>
                  <a:srgbClr val="FFFFFF"/>
                </a:solidFill>
                <a:latin typeface="Arial"/>
                <a:ea typeface="Arial"/>
                <a:cs typeface="Arial"/>
                <a:sym typeface="Arial"/>
              </a:rPr>
              <a:t>de Ferdinand Bruno</a:t>
            </a:r>
          </a:p>
          <a:p>
            <a:pPr lvl="0" rtl="0">
              <a:lnSpc>
                <a:spcPct val="115000"/>
              </a:lnSpc>
              <a:spcBef>
                <a:spcPts val="0"/>
              </a:spcBef>
              <a:buNone/>
            </a:pPr>
            <a:r>
              <a:rPr lang="fr" sz="1300" dirty="0">
                <a:solidFill>
                  <a:srgbClr val="FFFFFF"/>
                </a:solidFill>
                <a:latin typeface="Arial"/>
                <a:ea typeface="Arial"/>
                <a:cs typeface="Arial"/>
                <a:sym typeface="Arial"/>
              </a:rPr>
              <a:t>Ses poésies , odes et chansons principales :</a:t>
            </a:r>
          </a:p>
          <a:p>
            <a:pPr lvl="0" rtl="0">
              <a:lnSpc>
                <a:spcPct val="115000"/>
              </a:lnSpc>
              <a:spcBef>
                <a:spcPts val="0"/>
              </a:spcBef>
              <a:buNone/>
            </a:pPr>
            <a:r>
              <a:rPr lang="fr" sz="1300" i="1" dirty="0">
                <a:solidFill>
                  <a:srgbClr val="FFFFFF"/>
                </a:solidFill>
                <a:latin typeface="Arial"/>
                <a:ea typeface="Arial"/>
                <a:cs typeface="Arial"/>
                <a:sym typeface="Arial"/>
              </a:rPr>
              <a:t>Consolation à M. Du Périer sur la mort de sa fille </a:t>
            </a:r>
          </a:p>
          <a:p>
            <a:pPr lvl="0" rtl="0">
              <a:lnSpc>
                <a:spcPct val="115000"/>
              </a:lnSpc>
              <a:spcBef>
                <a:spcPts val="0"/>
              </a:spcBef>
              <a:buNone/>
            </a:pPr>
            <a:r>
              <a:rPr lang="fr" sz="1300" i="1" dirty="0">
                <a:solidFill>
                  <a:srgbClr val="FFFFFF"/>
                </a:solidFill>
                <a:latin typeface="Arial"/>
                <a:ea typeface="Arial"/>
                <a:cs typeface="Arial"/>
                <a:sym typeface="Arial"/>
              </a:rPr>
              <a:t>Beauté mon beau soucis</a:t>
            </a:r>
          </a:p>
          <a:p>
            <a:pPr lvl="0" rtl="0">
              <a:lnSpc>
                <a:spcPct val="115000"/>
              </a:lnSpc>
              <a:spcBef>
                <a:spcPts val="0"/>
              </a:spcBef>
              <a:buNone/>
            </a:pPr>
            <a:r>
              <a:rPr lang="fr" sz="1300" i="1" dirty="0">
                <a:solidFill>
                  <a:srgbClr val="FFFFFF"/>
                </a:solidFill>
                <a:latin typeface="Arial"/>
                <a:ea typeface="Arial"/>
                <a:cs typeface="Arial"/>
                <a:sym typeface="Arial"/>
              </a:rPr>
              <a:t>Sur la mort de son fils</a:t>
            </a:r>
          </a:p>
          <a:p>
            <a:pPr lvl="0" rtl="0">
              <a:lnSpc>
                <a:spcPct val="115000"/>
              </a:lnSpc>
              <a:spcBef>
                <a:spcPts val="0"/>
              </a:spcBef>
              <a:buNone/>
            </a:pPr>
            <a:r>
              <a:rPr lang="fr" sz="1300" i="1" dirty="0">
                <a:solidFill>
                  <a:srgbClr val="FFFFFF"/>
                </a:solidFill>
                <a:latin typeface="Arial"/>
                <a:ea typeface="Arial"/>
                <a:cs typeface="Arial"/>
                <a:sym typeface="Arial"/>
              </a:rPr>
              <a:t>Paraphrase du psaume CXLV</a:t>
            </a:r>
          </a:p>
          <a:p>
            <a:pPr lvl="0" rtl="0">
              <a:lnSpc>
                <a:spcPct val="115000"/>
              </a:lnSpc>
              <a:spcBef>
                <a:spcPts val="0"/>
              </a:spcBef>
              <a:buNone/>
            </a:pPr>
            <a:endParaRPr sz="1400" dirty="0">
              <a:solidFill>
                <a:srgbClr val="000000"/>
              </a:solidFill>
              <a:latin typeface="Arial"/>
              <a:ea typeface="Arial"/>
              <a:cs typeface="Arial"/>
              <a:sym typeface="Arial"/>
            </a:endParaRPr>
          </a:p>
          <a:p>
            <a:pPr lvl="0" rtl="0">
              <a:lnSpc>
                <a:spcPct val="115000"/>
              </a:lnSpc>
              <a:spcBef>
                <a:spcPts val="0"/>
              </a:spcBef>
              <a:buNone/>
            </a:pPr>
            <a:endParaRPr sz="1400" dirty="0">
              <a:solidFill>
                <a:srgbClr val="000000"/>
              </a:solidFill>
              <a:latin typeface="Arial"/>
              <a:ea typeface="Arial"/>
              <a:cs typeface="Arial"/>
              <a:sym typeface="Arial"/>
            </a:endParaRPr>
          </a:p>
        </p:txBody>
      </p:sp>
      <p:pic>
        <p:nvPicPr>
          <p:cNvPr id="142" name="Shape 142"/>
          <p:cNvPicPr preferRelativeResize="0"/>
          <p:nvPr/>
        </p:nvPicPr>
        <p:blipFill>
          <a:blip r:embed="rId3">
            <a:alphaModFix/>
          </a:blip>
          <a:stretch>
            <a:fillRect/>
          </a:stretch>
        </p:blipFill>
        <p:spPr>
          <a:xfrm>
            <a:off x="162100" y="700987"/>
            <a:ext cx="2095500" cy="2171700"/>
          </a:xfrm>
          <a:prstGeom prst="rect">
            <a:avLst/>
          </a:prstGeom>
          <a:noFill/>
          <a:ln>
            <a:noFill/>
          </a:ln>
        </p:spPr>
      </p:pic>
      <p:pic>
        <p:nvPicPr>
          <p:cNvPr id="143" name="Shape 143"/>
          <p:cNvPicPr preferRelativeResize="0"/>
          <p:nvPr/>
        </p:nvPicPr>
        <p:blipFill>
          <a:blip r:embed="rId4">
            <a:alphaModFix/>
          </a:blip>
          <a:stretch>
            <a:fillRect/>
          </a:stretch>
        </p:blipFill>
        <p:spPr>
          <a:xfrm>
            <a:off x="6983475" y="658112"/>
            <a:ext cx="2019300" cy="2257425"/>
          </a:xfrm>
          <a:prstGeom prst="rect">
            <a:avLst/>
          </a:prstGeom>
          <a:noFill/>
          <a:ln>
            <a:noFill/>
          </a:ln>
        </p:spPr>
      </p:pic>
      <p:sp>
        <p:nvSpPr>
          <p:cNvPr id="144" name="Shape 144"/>
          <p:cNvSpPr txBox="1"/>
          <p:nvPr/>
        </p:nvSpPr>
        <p:spPr>
          <a:xfrm>
            <a:off x="7658475" y="2965700"/>
            <a:ext cx="1344300" cy="553800"/>
          </a:xfrm>
          <a:prstGeom prst="rect">
            <a:avLst/>
          </a:prstGeom>
          <a:noFill/>
          <a:ln>
            <a:noFill/>
          </a:ln>
        </p:spPr>
        <p:txBody>
          <a:bodyPr lIns="91425" tIns="91425" rIns="91425" bIns="91425" anchor="t" anchorCtr="0">
            <a:noAutofit/>
          </a:bodyPr>
          <a:lstStyle/>
          <a:p>
            <a:pPr lvl="0">
              <a:spcBef>
                <a:spcPts val="0"/>
              </a:spcBef>
              <a:buNone/>
            </a:pPr>
            <a:r>
              <a:rPr lang="fr" sz="1100">
                <a:solidFill>
                  <a:srgbClr val="FFFFFF"/>
                </a:solidFill>
              </a:rPr>
              <a:t>Nicolas Boileau</a:t>
            </a:r>
          </a:p>
          <a:p>
            <a:pPr lvl="0">
              <a:spcBef>
                <a:spcPts val="0"/>
              </a:spcBef>
              <a:buNone/>
            </a:pPr>
            <a:endParaRPr>
              <a:solidFill>
                <a:srgbClr val="F3F3F3"/>
              </a:solidFill>
            </a:endParaRPr>
          </a:p>
        </p:txBody>
      </p:sp>
      <p:sp>
        <p:nvSpPr>
          <p:cNvPr id="145" name="Shape 145"/>
          <p:cNvSpPr txBox="1"/>
          <p:nvPr/>
        </p:nvSpPr>
        <p:spPr>
          <a:xfrm>
            <a:off x="3290175" y="3036450"/>
            <a:ext cx="3693300" cy="20337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fr" sz="1300">
                <a:solidFill>
                  <a:srgbClr val="FFFFFF"/>
                </a:solidFill>
              </a:rPr>
              <a:t>« Enfin, Malherbe vint, et le premier en France,</a:t>
            </a:r>
          </a:p>
          <a:p>
            <a:pPr lvl="0" rtl="0">
              <a:lnSpc>
                <a:spcPct val="115000"/>
              </a:lnSpc>
              <a:spcBef>
                <a:spcPts val="0"/>
              </a:spcBef>
              <a:buNone/>
            </a:pPr>
            <a:r>
              <a:rPr lang="fr" sz="1300">
                <a:solidFill>
                  <a:srgbClr val="FFFFFF"/>
                </a:solidFill>
              </a:rPr>
              <a:t>Fit sentir en ses vers une juste cadence.</a:t>
            </a:r>
          </a:p>
          <a:p>
            <a:pPr lvl="0" rtl="0">
              <a:lnSpc>
                <a:spcPct val="115000"/>
              </a:lnSpc>
              <a:spcBef>
                <a:spcPts val="0"/>
              </a:spcBef>
              <a:buNone/>
            </a:pPr>
            <a:r>
              <a:rPr lang="fr" sz="1300">
                <a:solidFill>
                  <a:srgbClr val="FFFFFF"/>
                </a:solidFill>
              </a:rPr>
              <a:t>D’un mot mis en sa place enseigna le pouvoir </a:t>
            </a:r>
          </a:p>
          <a:p>
            <a:pPr lvl="0" rtl="0">
              <a:lnSpc>
                <a:spcPct val="115000"/>
              </a:lnSpc>
              <a:spcBef>
                <a:spcPts val="0"/>
              </a:spcBef>
              <a:buNone/>
            </a:pPr>
            <a:r>
              <a:rPr lang="fr" sz="1300">
                <a:solidFill>
                  <a:srgbClr val="FFFFFF"/>
                </a:solidFill>
              </a:rPr>
              <a:t>Et réduisit la muse aux règles du devoir,</a:t>
            </a:r>
          </a:p>
          <a:p>
            <a:pPr lvl="0" rtl="0">
              <a:lnSpc>
                <a:spcPct val="115000"/>
              </a:lnSpc>
              <a:spcBef>
                <a:spcPts val="0"/>
              </a:spcBef>
              <a:buNone/>
            </a:pPr>
            <a:r>
              <a:rPr lang="fr" sz="1300">
                <a:solidFill>
                  <a:srgbClr val="FFFFFF"/>
                </a:solidFill>
              </a:rPr>
              <a:t>Par ce sage écrivain, la langue révérée</a:t>
            </a:r>
          </a:p>
          <a:p>
            <a:pPr lvl="0" rtl="0">
              <a:lnSpc>
                <a:spcPct val="115000"/>
              </a:lnSpc>
              <a:spcBef>
                <a:spcPts val="0"/>
              </a:spcBef>
              <a:buNone/>
            </a:pPr>
            <a:r>
              <a:rPr lang="fr" sz="1300">
                <a:solidFill>
                  <a:srgbClr val="FFFFFF"/>
                </a:solidFill>
              </a:rPr>
              <a:t>N’offrit plus rien de rude à l’oreille épurée ;</a:t>
            </a:r>
          </a:p>
          <a:p>
            <a:pPr lvl="0" rtl="0">
              <a:lnSpc>
                <a:spcPct val="115000"/>
              </a:lnSpc>
              <a:spcBef>
                <a:spcPts val="0"/>
              </a:spcBef>
              <a:buNone/>
            </a:pPr>
            <a:r>
              <a:rPr lang="fr" sz="1300">
                <a:solidFill>
                  <a:srgbClr val="FFFFFF"/>
                </a:solidFill>
              </a:rPr>
              <a:t>Les stances avec grâce apprirent à tomber,</a:t>
            </a:r>
          </a:p>
          <a:p>
            <a:pPr lvl="0" rtl="0">
              <a:lnSpc>
                <a:spcPct val="115000"/>
              </a:lnSpc>
              <a:spcBef>
                <a:spcPts val="0"/>
              </a:spcBef>
              <a:buNone/>
            </a:pPr>
            <a:r>
              <a:rPr lang="fr" sz="1300">
                <a:solidFill>
                  <a:srgbClr val="FFFFFF"/>
                </a:solidFill>
              </a:rPr>
              <a:t>Et le vers sur le vers n’osa plus enjamber. »</a:t>
            </a:r>
          </a:p>
          <a:p>
            <a:pPr lvl="0">
              <a:spcBef>
                <a:spcPts val="0"/>
              </a:spcBef>
              <a:buNone/>
            </a:pPr>
            <a:endParaRPr/>
          </a:p>
        </p:txBody>
      </p:sp>
      <p:sp>
        <p:nvSpPr>
          <p:cNvPr id="146" name="Shape 146"/>
          <p:cNvSpPr txBox="1"/>
          <p:nvPr/>
        </p:nvSpPr>
        <p:spPr>
          <a:xfrm>
            <a:off x="162100" y="3036450"/>
            <a:ext cx="2019300" cy="675300"/>
          </a:xfrm>
          <a:prstGeom prst="rect">
            <a:avLst/>
          </a:prstGeom>
          <a:noFill/>
          <a:ln>
            <a:noFill/>
          </a:ln>
        </p:spPr>
        <p:txBody>
          <a:bodyPr lIns="91425" tIns="91425" rIns="91425" bIns="91425" anchor="t" anchorCtr="0">
            <a:noAutofit/>
          </a:bodyPr>
          <a:lstStyle/>
          <a:p>
            <a:pPr lvl="0">
              <a:spcBef>
                <a:spcPts val="0"/>
              </a:spcBef>
              <a:buNone/>
            </a:pPr>
            <a:r>
              <a:rPr lang="fr" sz="1100">
                <a:solidFill>
                  <a:srgbClr val="FFFFFF"/>
                </a:solidFill>
              </a:rPr>
              <a:t>Pièce symbolisant la citation de Boileau et qui montre sa popularité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728225" y="5244700"/>
            <a:ext cx="8123100" cy="1588500"/>
          </a:xfrm>
          <a:prstGeom prst="rect">
            <a:avLst/>
          </a:prstGeom>
        </p:spPr>
        <p:txBody>
          <a:bodyPr lIns="91425" tIns="91425" rIns="91425" bIns="91425" anchor="b" anchorCtr="0">
            <a:noAutofit/>
          </a:bodyPr>
          <a:lstStyle/>
          <a:p>
            <a:pPr lvl="0">
              <a:spcBef>
                <a:spcPts val="0"/>
              </a:spcBef>
              <a:buNone/>
            </a:pPr>
            <a:endParaRPr/>
          </a:p>
        </p:txBody>
      </p:sp>
      <p:sp>
        <p:nvSpPr>
          <p:cNvPr id="152" name="Shape 152"/>
          <p:cNvSpPr txBox="1">
            <a:spLocks noGrp="1"/>
          </p:cNvSpPr>
          <p:nvPr>
            <p:ph type="subTitle" idx="1"/>
          </p:nvPr>
        </p:nvSpPr>
        <p:spPr>
          <a:xfrm>
            <a:off x="298100" y="5244687"/>
            <a:ext cx="8123100" cy="6300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txBox="1"/>
          <p:nvPr/>
        </p:nvSpPr>
        <p:spPr>
          <a:xfrm>
            <a:off x="423300" y="761525"/>
            <a:ext cx="4433100" cy="4197000"/>
          </a:xfrm>
          <a:prstGeom prst="rect">
            <a:avLst/>
          </a:prstGeom>
          <a:noFill/>
          <a:ln>
            <a:noFill/>
          </a:ln>
        </p:spPr>
        <p:txBody>
          <a:bodyPr lIns="91425" tIns="91425" rIns="91425" bIns="91425" anchor="ctr" anchorCtr="0">
            <a:noAutofit/>
          </a:bodyPr>
          <a:lstStyle/>
          <a:p>
            <a:pPr lvl="0">
              <a:spcBef>
                <a:spcPts val="0"/>
              </a:spcBef>
              <a:buClr>
                <a:schemeClr val="dk1"/>
              </a:buClr>
              <a:buFont typeface="Arial"/>
              <a:buNone/>
            </a:pPr>
            <a:r>
              <a:rPr lang="fr">
                <a:solidFill>
                  <a:srgbClr val="FFFFFF"/>
                </a:solidFill>
              </a:rPr>
              <a:t>Que mon fils ait perdu sa dépouille mortelle,</a:t>
            </a:r>
          </a:p>
          <a:p>
            <a:pPr lvl="0">
              <a:spcBef>
                <a:spcPts val="0"/>
              </a:spcBef>
              <a:buClr>
                <a:schemeClr val="dk1"/>
              </a:buClr>
              <a:buFont typeface="Arial"/>
              <a:buNone/>
            </a:pPr>
            <a:r>
              <a:rPr lang="fr">
                <a:solidFill>
                  <a:srgbClr val="FFFFFF"/>
                </a:solidFill>
              </a:rPr>
              <a:t>Ce fils qui fut si brave, et que j’aimai si fort,</a:t>
            </a:r>
          </a:p>
          <a:p>
            <a:pPr lvl="0">
              <a:spcBef>
                <a:spcPts val="0"/>
              </a:spcBef>
              <a:buClr>
                <a:schemeClr val="dk1"/>
              </a:buClr>
              <a:buFont typeface="Arial"/>
              <a:buNone/>
            </a:pPr>
            <a:r>
              <a:rPr lang="fr">
                <a:solidFill>
                  <a:srgbClr val="FFFFFF"/>
                </a:solidFill>
              </a:rPr>
              <a:t>Je ne l’impute point à l’injure du sort,</a:t>
            </a:r>
          </a:p>
          <a:p>
            <a:pPr lvl="0">
              <a:spcBef>
                <a:spcPts val="0"/>
              </a:spcBef>
              <a:buNone/>
            </a:pPr>
            <a:r>
              <a:rPr lang="fr">
                <a:solidFill>
                  <a:srgbClr val="FFFFFF"/>
                </a:solidFill>
              </a:rPr>
              <a:t>Puisque finir à l’homme est chose naturelle.</a:t>
            </a:r>
          </a:p>
          <a:p>
            <a:pPr lvl="0">
              <a:spcBef>
                <a:spcPts val="0"/>
              </a:spcBef>
              <a:buClr>
                <a:schemeClr val="dk1"/>
              </a:buClr>
              <a:buFont typeface="Arial"/>
              <a:buNone/>
            </a:pPr>
            <a:endParaRPr>
              <a:solidFill>
                <a:srgbClr val="FFFFFF"/>
              </a:solidFill>
            </a:endParaRPr>
          </a:p>
          <a:p>
            <a:pPr lvl="0">
              <a:spcBef>
                <a:spcPts val="0"/>
              </a:spcBef>
              <a:buClr>
                <a:schemeClr val="dk1"/>
              </a:buClr>
              <a:buFont typeface="Arial"/>
              <a:buNone/>
            </a:pPr>
            <a:r>
              <a:rPr lang="fr">
                <a:solidFill>
                  <a:srgbClr val="FFFFFF"/>
                </a:solidFill>
              </a:rPr>
              <a:t>Mais que de deux marauds la surprise infidèle</a:t>
            </a:r>
          </a:p>
          <a:p>
            <a:pPr lvl="0">
              <a:spcBef>
                <a:spcPts val="0"/>
              </a:spcBef>
              <a:buClr>
                <a:schemeClr val="dk1"/>
              </a:buClr>
              <a:buFont typeface="Arial"/>
              <a:buNone/>
            </a:pPr>
            <a:r>
              <a:rPr lang="fr">
                <a:solidFill>
                  <a:srgbClr val="FFFFFF"/>
                </a:solidFill>
              </a:rPr>
              <a:t>Ait terminé ses jours d’une tragique mort ;</a:t>
            </a:r>
          </a:p>
          <a:p>
            <a:pPr lvl="0">
              <a:spcBef>
                <a:spcPts val="0"/>
              </a:spcBef>
              <a:buClr>
                <a:schemeClr val="dk1"/>
              </a:buClr>
              <a:buFont typeface="Arial"/>
              <a:buNone/>
            </a:pPr>
            <a:r>
              <a:rPr lang="fr">
                <a:solidFill>
                  <a:srgbClr val="FFFFFF"/>
                </a:solidFill>
              </a:rPr>
              <a:t>En cela ma douleur n’a point de réconfort,</a:t>
            </a:r>
          </a:p>
          <a:p>
            <a:pPr lvl="0">
              <a:spcBef>
                <a:spcPts val="0"/>
              </a:spcBef>
              <a:buNone/>
            </a:pPr>
            <a:r>
              <a:rPr lang="fr">
                <a:solidFill>
                  <a:srgbClr val="FFFFFF"/>
                </a:solidFill>
              </a:rPr>
              <a:t>Et tous mes sentiments sont d’accord avec elle.</a:t>
            </a:r>
          </a:p>
          <a:p>
            <a:pPr lvl="0">
              <a:spcBef>
                <a:spcPts val="0"/>
              </a:spcBef>
              <a:buClr>
                <a:schemeClr val="dk1"/>
              </a:buClr>
              <a:buFont typeface="Arial"/>
              <a:buNone/>
            </a:pPr>
            <a:endParaRPr>
              <a:solidFill>
                <a:srgbClr val="FFFFFF"/>
              </a:solidFill>
            </a:endParaRPr>
          </a:p>
          <a:p>
            <a:pPr lvl="0">
              <a:spcBef>
                <a:spcPts val="0"/>
              </a:spcBef>
              <a:buClr>
                <a:schemeClr val="dk1"/>
              </a:buClr>
              <a:buFont typeface="Arial"/>
              <a:buNone/>
            </a:pPr>
            <a:r>
              <a:rPr lang="fr">
                <a:solidFill>
                  <a:srgbClr val="FFFFFF"/>
                </a:solidFill>
              </a:rPr>
              <a:t>Ô mon Dieu, mon Sauveur, puisque par la raison</a:t>
            </a:r>
          </a:p>
          <a:p>
            <a:pPr lvl="0">
              <a:spcBef>
                <a:spcPts val="0"/>
              </a:spcBef>
              <a:buClr>
                <a:schemeClr val="dk1"/>
              </a:buClr>
              <a:buFont typeface="Arial"/>
              <a:buNone/>
            </a:pPr>
            <a:r>
              <a:rPr lang="fr">
                <a:solidFill>
                  <a:srgbClr val="FFFFFF"/>
                </a:solidFill>
              </a:rPr>
              <a:t>Le trouble de mon âme étant sans guérison,</a:t>
            </a:r>
          </a:p>
          <a:p>
            <a:pPr lvl="0">
              <a:spcBef>
                <a:spcPts val="0"/>
              </a:spcBef>
              <a:buNone/>
            </a:pPr>
            <a:r>
              <a:rPr lang="fr">
                <a:solidFill>
                  <a:srgbClr val="FFFFFF"/>
                </a:solidFill>
              </a:rPr>
              <a:t>Le vœu de la vengeance est un vœu légitime,</a:t>
            </a:r>
          </a:p>
          <a:p>
            <a:pPr lvl="0">
              <a:spcBef>
                <a:spcPts val="0"/>
              </a:spcBef>
              <a:buClr>
                <a:schemeClr val="dk1"/>
              </a:buClr>
              <a:buFont typeface="Arial"/>
              <a:buNone/>
            </a:pPr>
            <a:endParaRPr>
              <a:solidFill>
                <a:srgbClr val="FFFFFF"/>
              </a:solidFill>
            </a:endParaRPr>
          </a:p>
          <a:p>
            <a:pPr lvl="0">
              <a:spcBef>
                <a:spcPts val="0"/>
              </a:spcBef>
              <a:buClr>
                <a:schemeClr val="dk1"/>
              </a:buClr>
              <a:buFont typeface="Arial"/>
              <a:buNone/>
            </a:pPr>
            <a:r>
              <a:rPr lang="fr">
                <a:solidFill>
                  <a:srgbClr val="FFFFFF"/>
                </a:solidFill>
              </a:rPr>
              <a:t>Fais que de ton appui je sois fortifié :</a:t>
            </a:r>
          </a:p>
          <a:p>
            <a:pPr lvl="0">
              <a:spcBef>
                <a:spcPts val="0"/>
              </a:spcBef>
              <a:buClr>
                <a:schemeClr val="dk1"/>
              </a:buClr>
              <a:buFont typeface="Arial"/>
              <a:buNone/>
            </a:pPr>
            <a:r>
              <a:rPr lang="fr">
                <a:solidFill>
                  <a:srgbClr val="FFFFFF"/>
                </a:solidFill>
              </a:rPr>
              <a:t>Ta justice t’en prie, et les auteurs du crime</a:t>
            </a:r>
          </a:p>
          <a:p>
            <a:pPr lvl="0" rtl="0">
              <a:spcBef>
                <a:spcPts val="0"/>
              </a:spcBef>
              <a:buClr>
                <a:schemeClr val="dk1"/>
              </a:buClr>
              <a:buFont typeface="Arial"/>
              <a:buNone/>
            </a:pPr>
            <a:r>
              <a:rPr lang="fr">
                <a:solidFill>
                  <a:srgbClr val="FFFFFF"/>
                </a:solidFill>
              </a:rPr>
              <a:t>Sont fils de ces bourreaux qui t’ont crucifié !</a:t>
            </a:r>
          </a:p>
        </p:txBody>
      </p:sp>
      <p:sp>
        <p:nvSpPr>
          <p:cNvPr id="154" name="Shape 154"/>
          <p:cNvSpPr txBox="1"/>
          <p:nvPr/>
        </p:nvSpPr>
        <p:spPr>
          <a:xfrm>
            <a:off x="682850" y="188050"/>
            <a:ext cx="3255900" cy="5190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fr" i="1">
                <a:solidFill>
                  <a:srgbClr val="FFFFFF"/>
                </a:solidFill>
                <a:latin typeface="Proxima Nova"/>
                <a:ea typeface="Proxima Nova"/>
                <a:cs typeface="Proxima Nova"/>
                <a:sym typeface="Proxima Nova"/>
              </a:rPr>
              <a:t>Sonnets</a:t>
            </a:r>
            <a:r>
              <a:rPr lang="fr">
                <a:solidFill>
                  <a:srgbClr val="FFFFFF"/>
                </a:solidFill>
                <a:latin typeface="Proxima Nova"/>
                <a:ea typeface="Proxima Nova"/>
                <a:cs typeface="Proxima Nova"/>
                <a:sym typeface="Proxima Nova"/>
              </a:rPr>
              <a:t>, « Sur la mort du fils de l’auteur », 1628</a:t>
            </a:r>
          </a:p>
        </p:txBody>
      </p:sp>
      <p:sp>
        <p:nvSpPr>
          <p:cNvPr id="155" name="Shape 155"/>
          <p:cNvSpPr txBox="1"/>
          <p:nvPr/>
        </p:nvSpPr>
        <p:spPr>
          <a:xfrm>
            <a:off x="5591775" y="920175"/>
            <a:ext cx="2925600" cy="1911000"/>
          </a:xfrm>
          <a:prstGeom prst="rect">
            <a:avLst/>
          </a:prstGeom>
          <a:noFill/>
          <a:ln>
            <a:noFill/>
          </a:ln>
        </p:spPr>
        <p:txBody>
          <a:bodyPr lIns="91425" tIns="91425" rIns="91425" bIns="91425" anchor="t" anchorCtr="0">
            <a:noAutofit/>
          </a:bodyPr>
          <a:lstStyle/>
          <a:p>
            <a:pPr lvl="0">
              <a:spcBef>
                <a:spcPts val="0"/>
              </a:spcBef>
              <a:buNone/>
            </a:pPr>
            <a:r>
              <a:rPr lang="fr">
                <a:solidFill>
                  <a:srgbClr val="FFFFFF"/>
                </a:solidFill>
              </a:rPr>
              <a:t>Thèmes lyriques </a:t>
            </a:r>
          </a:p>
          <a:p>
            <a:pPr marL="457200" lvl="0" indent="-228600" rtl="0">
              <a:spcBef>
                <a:spcPts val="0"/>
              </a:spcBef>
              <a:buClr>
                <a:srgbClr val="FFFFFF"/>
              </a:buClr>
              <a:buChar char="➔"/>
            </a:pPr>
            <a:r>
              <a:rPr lang="fr">
                <a:solidFill>
                  <a:srgbClr val="FFFFFF"/>
                </a:solidFill>
              </a:rPr>
              <a:t>La mort, un deuil inconsolable</a:t>
            </a:r>
          </a:p>
          <a:p>
            <a:pPr marL="457200" lvl="0" indent="-228600" rtl="0">
              <a:spcBef>
                <a:spcPts val="0"/>
              </a:spcBef>
              <a:buClr>
                <a:srgbClr val="FFFFFF"/>
              </a:buClr>
              <a:buChar char="➔"/>
            </a:pPr>
            <a:r>
              <a:rPr lang="fr">
                <a:solidFill>
                  <a:srgbClr val="FFFFFF"/>
                </a:solidFill>
              </a:rPr>
              <a:t>L’amour</a:t>
            </a:r>
          </a:p>
          <a:p>
            <a:pPr marL="457200" lvl="0" indent="-228600" rtl="0">
              <a:spcBef>
                <a:spcPts val="0"/>
              </a:spcBef>
              <a:buClr>
                <a:srgbClr val="FFFFFF"/>
              </a:buClr>
              <a:buChar char="➔"/>
            </a:pPr>
            <a:r>
              <a:rPr lang="fr">
                <a:solidFill>
                  <a:srgbClr val="FFFFFF"/>
                </a:solidFill>
              </a:rPr>
              <a:t>Dieu </a:t>
            </a:r>
          </a:p>
        </p:txBody>
      </p:sp>
      <p:sp>
        <p:nvSpPr>
          <p:cNvPr id="156" name="Shape 156"/>
          <p:cNvSpPr txBox="1"/>
          <p:nvPr/>
        </p:nvSpPr>
        <p:spPr>
          <a:xfrm>
            <a:off x="5591775" y="3243687"/>
            <a:ext cx="2925600" cy="1588500"/>
          </a:xfrm>
          <a:prstGeom prst="rect">
            <a:avLst/>
          </a:prstGeom>
          <a:noFill/>
          <a:ln>
            <a:noFill/>
          </a:ln>
        </p:spPr>
        <p:txBody>
          <a:bodyPr lIns="91425" tIns="91425" rIns="91425" bIns="91425" anchor="t" anchorCtr="0">
            <a:noAutofit/>
          </a:bodyPr>
          <a:lstStyle/>
          <a:p>
            <a:pPr lvl="0" rtl="0">
              <a:spcBef>
                <a:spcPts val="0"/>
              </a:spcBef>
              <a:buNone/>
            </a:pPr>
            <a:r>
              <a:rPr lang="fr">
                <a:solidFill>
                  <a:srgbClr val="FFFFFF"/>
                </a:solidFill>
              </a:rPr>
              <a:t>Classicisme  </a:t>
            </a:r>
          </a:p>
          <a:p>
            <a:pPr marL="457200" lvl="0" indent="-228600" rtl="0">
              <a:spcBef>
                <a:spcPts val="0"/>
              </a:spcBef>
              <a:buClr>
                <a:srgbClr val="FFFFFF"/>
              </a:buClr>
              <a:buChar char="➔"/>
            </a:pPr>
            <a:r>
              <a:rPr lang="fr">
                <a:solidFill>
                  <a:srgbClr val="FFFFFF"/>
                </a:solidFill>
              </a:rPr>
              <a:t>Alternance des rimes féminines et masculines</a:t>
            </a:r>
          </a:p>
          <a:p>
            <a:pPr marL="457200" lvl="0" indent="-228600" rtl="0">
              <a:spcBef>
                <a:spcPts val="0"/>
              </a:spcBef>
              <a:buClr>
                <a:srgbClr val="FFFFFF"/>
              </a:buClr>
              <a:buChar char="➔"/>
            </a:pPr>
            <a:r>
              <a:rPr lang="fr">
                <a:solidFill>
                  <a:srgbClr val="FFFFFF"/>
                </a:solidFill>
              </a:rPr>
              <a:t>Respect de la ponctuation</a:t>
            </a:r>
          </a:p>
          <a:p>
            <a:pPr marL="457200" lvl="0" indent="-228600" rtl="0">
              <a:spcBef>
                <a:spcPts val="0"/>
              </a:spcBef>
              <a:buClr>
                <a:srgbClr val="FFFFFF"/>
              </a:buClr>
              <a:buChar char="➔"/>
            </a:pPr>
            <a:r>
              <a:rPr lang="fr">
                <a:solidFill>
                  <a:srgbClr val="FFFFFF"/>
                </a:solidFill>
              </a:rPr>
              <a:t>Alexandrins </a:t>
            </a: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1211</Words>
  <Application>Microsoft Office PowerPoint</Application>
  <PresentationFormat>Affichage à l'écran (16:9)</PresentationFormat>
  <Paragraphs>155</Paragraphs>
  <Slides>11</Slides>
  <Notes>11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11</vt:i4>
      </vt:variant>
    </vt:vector>
  </HeadingPairs>
  <TitlesOfParts>
    <vt:vector size="14" baseType="lpstr">
      <vt:lpstr>Arial</vt:lpstr>
      <vt:lpstr>Proxima Nova</vt:lpstr>
      <vt:lpstr>spearmint</vt:lpstr>
      <vt:lpstr>La Poésie Classique au XVIIe s.</vt:lpstr>
      <vt:lpstr>Plan</vt:lpstr>
      <vt:lpstr>Origines /Définition</vt:lpstr>
      <vt:lpstr>Règles </vt:lpstr>
      <vt:lpstr>Poètes et dramaturges classiques </vt:lpstr>
      <vt:lpstr>Malherbe: sa vie </vt:lpstr>
      <vt:lpstr>Malherbe : sa vie   </vt:lpstr>
      <vt:lpstr>Malherbe oeuvre</vt:lpstr>
      <vt:lpstr>Présentation PowerPoint</vt:lpstr>
      <vt:lpstr>Liens</vt:lpstr>
      <vt:lpstr>Liens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Poésie Classique au XVIIe s.</dc:title>
  <dc:creator>Mathilde</dc:creator>
  <cp:lastModifiedBy>Celine de Reynal</cp:lastModifiedBy>
  <cp:revision>4</cp:revision>
  <dcterms:modified xsi:type="dcterms:W3CDTF">2017-02-23T11:13:26Z</dcterms:modified>
</cp:coreProperties>
</file>