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7" r:id="rId5"/>
    <p:sldId id="267" r:id="rId6"/>
    <p:sldId id="286" r:id="rId7"/>
    <p:sldId id="268" r:id="rId8"/>
    <p:sldId id="270" r:id="rId9"/>
    <p:sldId id="281" r:id="rId10"/>
    <p:sldId id="279" r:id="rId11"/>
    <p:sldId id="282" r:id="rId12"/>
    <p:sldId id="283" r:id="rId13"/>
    <p:sldId id="280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4121"/>
    <a:srgbClr val="A7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1-30T18:11:16.46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l%C3%A9iade_(XVIe_si%C3%A8cle)" TargetMode="External"/><Relationship Id="rId2" Type="http://schemas.openxmlformats.org/officeDocument/2006/relationships/hyperlink" Target="http://fontste.free.fr/iclasse/docs/methodes/mouvements-litteraires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spacefrancais.com/la-pleiade/" TargetMode="External"/><Relationship Id="rId4" Type="http://schemas.openxmlformats.org/officeDocument/2006/relationships/hyperlink" Target="http://www.larousse.fr/encyclopedie/groupe-homonymes/la_Pl%C3%A9iade/13842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fr.wikipedia.org/wiki/Jacques_Peletier_du_Mans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hyperlink" Target="https://fr.wikipedia.org/wiki/Joachim_Du_Bella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r.wikipedia.org/wiki/%C3%89tienne_Jodell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fr.wikipedia.org/wiki/Pontus_de_Tyard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fr.wikipedia.org/wiki/R%C3%A9my_Belleau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520" y="2800350"/>
            <a:ext cx="10847070" cy="2537460"/>
          </a:xfrm>
        </p:spPr>
        <p:txBody>
          <a:bodyPr>
            <a:normAutofit/>
          </a:bodyPr>
          <a:lstStyle/>
          <a:p>
            <a:r>
              <a:rPr lang="fr-FR" dirty="0"/>
              <a:t>Pierre de Ronsard et la Pléiade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720" y="137160"/>
            <a:ext cx="9443720" cy="746760"/>
          </a:xfrm>
        </p:spPr>
        <p:txBody>
          <a:bodyPr/>
          <a:lstStyle/>
          <a:p>
            <a:r>
              <a:rPr lang="fr-FR" dirty="0">
                <a:latin typeface="Garamond" panose="02020404030301010803" pitchFamily="18" charset="0"/>
              </a:rPr>
              <a:t>La Pléiade, Un mouvement littéraire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943100"/>
            <a:ext cx="444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5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5500" y="685800"/>
            <a:ext cx="106807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874121"/>
                </a:solidFill>
              </a:rPr>
              <a:t>Principes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mouvement littéraire surtout axé sur la poésie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Poésie en « grande » langue française pour rivaliser avec la poésie grecque et latine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le poète serviteur de la beauté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dirty="0">
                <a:solidFill>
                  <a:srgbClr val="874121"/>
                </a:solidFill>
              </a:rPr>
              <a:t>Thèmes abordés: </a:t>
            </a:r>
          </a:p>
          <a:p>
            <a:r>
              <a:rPr lang="fr-FR" sz="2000" dirty="0"/>
              <a:t>- Lyrisme</a:t>
            </a:r>
          </a:p>
          <a:p>
            <a:r>
              <a:rPr lang="fr-FR" sz="2000" dirty="0"/>
              <a:t>- la fuite du temps</a:t>
            </a:r>
          </a:p>
          <a:p>
            <a:r>
              <a:rPr lang="fr-FR" sz="2000" dirty="0"/>
              <a:t>- le sentiment amoureux</a:t>
            </a:r>
          </a:p>
          <a:p>
            <a:r>
              <a:rPr lang="fr-FR" sz="2000" dirty="0"/>
              <a:t>- mythologie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dirty="0">
                <a:solidFill>
                  <a:srgbClr val="874121"/>
                </a:solidFill>
              </a:rPr>
              <a:t>Formes et procédés:</a:t>
            </a:r>
          </a:p>
          <a:p>
            <a:r>
              <a:rPr lang="fr-FR" sz="2000" dirty="0"/>
              <a:t>- Sonnet, ode;</a:t>
            </a:r>
          </a:p>
          <a:p>
            <a:r>
              <a:rPr lang="fr-FR" sz="2000" dirty="0"/>
              <a:t>- élégie</a:t>
            </a:r>
          </a:p>
          <a:p>
            <a:r>
              <a:rPr lang="fr-FR" sz="2000" dirty="0"/>
              <a:t>- allégorie, métaphore;</a:t>
            </a:r>
          </a:p>
          <a:p>
            <a:r>
              <a:rPr lang="fr-FR" sz="2000" dirty="0"/>
              <a:t>- comparaison</a:t>
            </a:r>
          </a:p>
          <a:p>
            <a:r>
              <a:rPr lang="fr-FR" sz="2000" dirty="0"/>
              <a:t>- travail sur le rythme et </a:t>
            </a:r>
          </a:p>
          <a:p>
            <a:r>
              <a:rPr lang="fr-FR" sz="2000" dirty="0"/>
              <a:t>  la musicalité.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95400" y="1676400"/>
            <a:ext cx="8801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http://fontste.free.fr/iclasse/docs/methodes/mouvements-litteraires.pdf</a:t>
            </a:r>
            <a:endParaRPr lang="fr-FR" dirty="0"/>
          </a:p>
          <a:p>
            <a:r>
              <a:rPr lang="fr-FR" dirty="0">
                <a:hlinkClick r:id="rId3"/>
              </a:rPr>
              <a:t>https://fr.wikipedia.org/wiki/Pl%C3%A9iade_(XVIe_si%C3%A8cle)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http://www.larousse.fr/encyclopedie/groupe-homonymes/la_Pl%C3%A9iade/138427</a:t>
            </a:r>
            <a:r>
              <a:rPr lang="fr-FR" dirty="0"/>
              <a:t> </a:t>
            </a:r>
          </a:p>
          <a:p>
            <a:r>
              <a:rPr lang="fr-FR">
                <a:hlinkClick r:id="rId5"/>
              </a:rPr>
              <a:t>http://www.espacefrancais.com/la-pleiade/</a:t>
            </a:r>
            <a:r>
              <a:rPr lang="fr-FR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1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830" y="0"/>
            <a:ext cx="9906000" cy="1143000"/>
          </a:xfrm>
        </p:spPr>
        <p:txBody>
          <a:bodyPr>
            <a:norm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Sommaire</a:t>
            </a:r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>
          <a:xfrm>
            <a:off x="1283970" y="1463040"/>
            <a:ext cx="9601200" cy="4114800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Garamond" panose="02020404030301010803" pitchFamily="18" charset="0"/>
              </a:rPr>
              <a:t>Pierre de Ronsard</a:t>
            </a:r>
          </a:p>
          <a:p>
            <a:pPr lvl="1"/>
            <a:r>
              <a:rPr lang="fr-FR" sz="2200" dirty="0">
                <a:latin typeface="Garamond" panose="02020404030301010803" pitchFamily="18" charset="0"/>
              </a:rPr>
              <a:t>Biographie </a:t>
            </a:r>
            <a:endParaRPr lang="fr-FR" sz="2200" b="1" dirty="0">
              <a:latin typeface="Garamond" panose="02020404030301010803" pitchFamily="18" charset="0"/>
            </a:endParaRPr>
          </a:p>
          <a:p>
            <a:pPr lvl="1"/>
            <a:r>
              <a:rPr lang="fr-FR" sz="2200" dirty="0">
                <a:latin typeface="Garamond" panose="02020404030301010803" pitchFamily="18" charset="0"/>
              </a:rPr>
              <a:t>Bibliographie</a:t>
            </a:r>
            <a:br>
              <a:rPr lang="fr-FR" sz="2200" dirty="0">
                <a:latin typeface="Garamond" panose="02020404030301010803" pitchFamily="18" charset="0"/>
              </a:rPr>
            </a:br>
            <a:endParaRPr lang="fr-FR" sz="2200" dirty="0">
              <a:latin typeface="Garamond" panose="02020404030301010803" pitchFamily="18" charset="0"/>
            </a:endParaRPr>
          </a:p>
          <a:p>
            <a:r>
              <a:rPr lang="fr-FR" sz="2400" b="1" dirty="0">
                <a:latin typeface="Garamond" panose="02020404030301010803" pitchFamily="18" charset="0"/>
              </a:rPr>
              <a:t>La Pléiade</a:t>
            </a:r>
          </a:p>
          <a:p>
            <a:pPr lvl="1"/>
            <a:r>
              <a:rPr lang="fr-FR" sz="2200" dirty="0">
                <a:latin typeface="Garamond" panose="02020404030301010803" pitchFamily="18" charset="0"/>
              </a:rPr>
              <a:t>Un cercle de poètes</a:t>
            </a:r>
          </a:p>
          <a:p>
            <a:pPr lvl="1"/>
            <a:r>
              <a:rPr lang="fr-FR" sz="2200" dirty="0">
                <a:latin typeface="Garamond" panose="02020404030301010803" pitchFamily="18" charset="0"/>
              </a:rPr>
              <a:t>Un mouvement littéraire</a:t>
            </a:r>
            <a:endParaRPr lang="fr-FR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7200" y="2209800"/>
            <a:ext cx="588010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Pierre de Ronsard</a:t>
            </a:r>
          </a:p>
        </p:txBody>
      </p:sp>
    </p:spTree>
    <p:extLst>
      <p:ext uri="{BB962C8B-B14F-4D97-AF65-F5344CB8AC3E}">
        <p14:creationId xmlns:p14="http://schemas.microsoft.com/office/powerpoint/2010/main" val="31854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6790" y="191396"/>
            <a:ext cx="9616440" cy="533400"/>
          </a:xfrm>
        </p:spPr>
        <p:txBody>
          <a:bodyPr>
            <a:norm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biographie </a:t>
            </a:r>
          </a:p>
        </p:txBody>
      </p:sp>
      <p:pic>
        <p:nvPicPr>
          <p:cNvPr id="9220" name="Picture 4" descr="les livres de Mazel: &quot;Le prince des poètes, le poète des princ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786" y="3442424"/>
            <a:ext cx="3648030" cy="2425941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>
            <a:cxnSpLocks/>
          </p:cNvCxnSpPr>
          <p:nvPr/>
        </p:nvCxnSpPr>
        <p:spPr>
          <a:xfrm flipV="1">
            <a:off x="244960" y="2968870"/>
            <a:ext cx="11840360" cy="1"/>
          </a:xfrm>
          <a:prstGeom prst="straightConnector1">
            <a:avLst/>
          </a:prstGeom>
          <a:ln w="53975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40714" y="2880611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11" name="Bulle narrative : rectangle à coins arrondis 10"/>
          <p:cNvSpPr/>
          <p:nvPr/>
        </p:nvSpPr>
        <p:spPr>
          <a:xfrm>
            <a:off x="0" y="3383890"/>
            <a:ext cx="1253052" cy="375738"/>
          </a:xfrm>
          <a:prstGeom prst="wedgeRoundRectCallout">
            <a:avLst>
              <a:gd name="adj1" fmla="val -37000"/>
              <a:gd name="adj2" fmla="val -75621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Naissance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>
            <a:off x="148726" y="3033194"/>
            <a:ext cx="0" cy="22816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2067" y="3734454"/>
            <a:ext cx="106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1524</a:t>
            </a:r>
            <a:endParaRPr lang="fr-FR" sz="1050" b="1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1610860" y="2880611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20" name="Bulle narrative : rectangle à coins arrondis 19"/>
          <p:cNvSpPr/>
          <p:nvPr/>
        </p:nvSpPr>
        <p:spPr>
          <a:xfrm>
            <a:off x="1253050" y="3383889"/>
            <a:ext cx="1338431" cy="831953"/>
          </a:xfrm>
          <a:prstGeom prst="wedgeRoundRectCallout">
            <a:avLst>
              <a:gd name="adj1" fmla="val -67837"/>
              <a:gd name="adj2" fmla="val -71046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Confié à un précepteur</a:t>
            </a:r>
          </a:p>
        </p:txBody>
      </p:sp>
      <p:cxnSp>
        <p:nvCxnSpPr>
          <p:cNvPr id="22" name="Connecteur droit 21"/>
          <p:cNvCxnSpPr>
            <a:cxnSpLocks/>
          </p:cNvCxnSpPr>
          <p:nvPr/>
        </p:nvCxnSpPr>
        <p:spPr>
          <a:xfrm>
            <a:off x="972956" y="2968870"/>
            <a:ext cx="0" cy="22816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390496" y="4215842"/>
            <a:ext cx="106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1529</a:t>
            </a:r>
            <a:endParaRPr lang="fr-FR" sz="1050" b="1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78778" y="2866929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680296" y="2866365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7" name="Bulle narrative : rectangle à coins arrondis 26"/>
          <p:cNvSpPr/>
          <p:nvPr/>
        </p:nvSpPr>
        <p:spPr>
          <a:xfrm>
            <a:off x="1922265" y="4630860"/>
            <a:ext cx="1338431" cy="790757"/>
          </a:xfrm>
          <a:prstGeom prst="wedgeRoundRectCallout">
            <a:avLst>
              <a:gd name="adj1" fmla="val 15283"/>
              <a:gd name="adj2" fmla="val -96985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Tonsuré au Mans</a:t>
            </a:r>
          </a:p>
        </p:txBody>
      </p:sp>
      <p:cxnSp>
        <p:nvCxnSpPr>
          <p:cNvPr id="30" name="Connecteur droit 29"/>
          <p:cNvCxnSpPr>
            <a:cxnSpLocks/>
          </p:cNvCxnSpPr>
          <p:nvPr/>
        </p:nvCxnSpPr>
        <p:spPr>
          <a:xfrm>
            <a:off x="-699770" y="5469271"/>
            <a:ext cx="19050" cy="12668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cxnSpLocks/>
          </p:cNvCxnSpPr>
          <p:nvPr/>
        </p:nvCxnSpPr>
        <p:spPr>
          <a:xfrm>
            <a:off x="-547370" y="5621671"/>
            <a:ext cx="19050" cy="12668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cxnSpLocks/>
          </p:cNvCxnSpPr>
          <p:nvPr/>
        </p:nvCxnSpPr>
        <p:spPr>
          <a:xfrm>
            <a:off x="7626455" y="2418080"/>
            <a:ext cx="0" cy="48391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cxnSpLocks/>
          </p:cNvCxnSpPr>
          <p:nvPr/>
        </p:nvCxnSpPr>
        <p:spPr>
          <a:xfrm flipH="1">
            <a:off x="2788954" y="3058427"/>
            <a:ext cx="5114" cy="120744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059044" y="5402178"/>
            <a:ext cx="106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1543</a:t>
            </a:r>
            <a:endParaRPr lang="fr-FR" sz="1050" b="1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44" name="Connecteur droit 43"/>
          <p:cNvCxnSpPr>
            <a:cxnSpLocks/>
          </p:cNvCxnSpPr>
          <p:nvPr/>
        </p:nvCxnSpPr>
        <p:spPr>
          <a:xfrm>
            <a:off x="3122582" y="3058427"/>
            <a:ext cx="13355" cy="122254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ulle narrative : rectangle à coins arrondis 45"/>
          <p:cNvSpPr/>
          <p:nvPr/>
        </p:nvSpPr>
        <p:spPr>
          <a:xfrm>
            <a:off x="3310011" y="4633957"/>
            <a:ext cx="1338431" cy="790757"/>
          </a:xfrm>
          <a:prstGeom prst="wedgeRoundRectCallout">
            <a:avLst>
              <a:gd name="adj1" fmla="val -61575"/>
              <a:gd name="adj2" fmla="val -92810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Fonde la «Brigade»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380779" y="5421617"/>
            <a:ext cx="121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Env. 1549</a:t>
            </a:r>
            <a:endParaRPr lang="fr-FR" sz="1050" b="1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51" name="Connecteur droit 50"/>
          <p:cNvCxnSpPr>
            <a:cxnSpLocks/>
            <a:endCxn id="53" idx="4"/>
          </p:cNvCxnSpPr>
          <p:nvPr/>
        </p:nvCxnSpPr>
        <p:spPr>
          <a:xfrm>
            <a:off x="5187221" y="3097138"/>
            <a:ext cx="20755" cy="91022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5079207" y="2881114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3" name="Bulle narrative : rectangle à coins arrondis 52"/>
          <p:cNvSpPr/>
          <p:nvPr/>
        </p:nvSpPr>
        <p:spPr>
          <a:xfrm>
            <a:off x="4835203" y="4265872"/>
            <a:ext cx="1403037" cy="1176346"/>
          </a:xfrm>
          <a:prstGeom prst="wedgeRoundRectCallout">
            <a:avLst>
              <a:gd name="adj1" fmla="val -23431"/>
              <a:gd name="adj2" fmla="val -71976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Devient le poète officiel de la cour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004952" y="5402178"/>
            <a:ext cx="106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1558</a:t>
            </a:r>
            <a:endParaRPr lang="fr-FR" sz="1050" b="1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69" name="Connecteur droit 68"/>
          <p:cNvCxnSpPr>
            <a:cxnSpLocks/>
          </p:cNvCxnSpPr>
          <p:nvPr/>
        </p:nvCxnSpPr>
        <p:spPr>
          <a:xfrm>
            <a:off x="11718872" y="2968870"/>
            <a:ext cx="0" cy="9471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Bulle narrative : rectangle à coins arrondis 70"/>
          <p:cNvSpPr/>
          <p:nvPr/>
        </p:nvSpPr>
        <p:spPr>
          <a:xfrm>
            <a:off x="10746602" y="4245271"/>
            <a:ext cx="1403037" cy="801568"/>
          </a:xfrm>
          <a:prstGeom prst="wedgeRoundRectCallout">
            <a:avLst>
              <a:gd name="adj1" fmla="val 20017"/>
              <a:gd name="adj2" fmla="val -94500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Décès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0808290" y="5046839"/>
            <a:ext cx="138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le 27 décembre 1585</a:t>
            </a:r>
            <a:endParaRPr lang="fr-FR" sz="1050" b="1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75" name="Bulle narrative : rectangle à coins arrondis 74"/>
          <p:cNvSpPr/>
          <p:nvPr/>
        </p:nvSpPr>
        <p:spPr>
          <a:xfrm>
            <a:off x="6068489" y="1346706"/>
            <a:ext cx="2440380" cy="726986"/>
          </a:xfrm>
          <a:prstGeom prst="wedgeRoundRectCallout">
            <a:avLst>
              <a:gd name="adj1" fmla="val 13629"/>
              <a:gd name="adj2" fmla="val 98789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Le massacre de la Saint-Barthélemy</a:t>
            </a:r>
          </a:p>
        </p:txBody>
      </p:sp>
      <p:sp>
        <p:nvSpPr>
          <p:cNvPr id="76" name="Ellipse 75"/>
          <p:cNvSpPr/>
          <p:nvPr/>
        </p:nvSpPr>
        <p:spPr>
          <a:xfrm>
            <a:off x="7518443" y="2880611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756910" y="923368"/>
            <a:ext cx="106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1572</a:t>
            </a:r>
            <a:endParaRPr lang="fr-FR" sz="1050" b="1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80" name="Bulle narrative : rectangle à coins arrondis 79"/>
          <p:cNvSpPr/>
          <p:nvPr/>
        </p:nvSpPr>
        <p:spPr>
          <a:xfrm>
            <a:off x="3122581" y="1682441"/>
            <a:ext cx="2440380" cy="992775"/>
          </a:xfrm>
          <a:custGeom>
            <a:avLst/>
            <a:gdLst>
              <a:gd name="connsiteX0" fmla="*/ 0 w 2440380"/>
              <a:gd name="connsiteY0" fmla="*/ 121167 h 726986"/>
              <a:gd name="connsiteX1" fmla="*/ 121167 w 2440380"/>
              <a:gd name="connsiteY1" fmla="*/ 0 h 726986"/>
              <a:gd name="connsiteX2" fmla="*/ 1423555 w 2440380"/>
              <a:gd name="connsiteY2" fmla="*/ 0 h 726986"/>
              <a:gd name="connsiteX3" fmla="*/ 1423555 w 2440380"/>
              <a:gd name="connsiteY3" fmla="*/ 0 h 726986"/>
              <a:gd name="connsiteX4" fmla="*/ 2033650 w 2440380"/>
              <a:gd name="connsiteY4" fmla="*/ 0 h 726986"/>
              <a:gd name="connsiteX5" fmla="*/ 2319213 w 2440380"/>
              <a:gd name="connsiteY5" fmla="*/ 0 h 726986"/>
              <a:gd name="connsiteX6" fmla="*/ 2440380 w 2440380"/>
              <a:gd name="connsiteY6" fmla="*/ 121167 h 726986"/>
              <a:gd name="connsiteX7" fmla="*/ 2440380 w 2440380"/>
              <a:gd name="connsiteY7" fmla="*/ 424075 h 726986"/>
              <a:gd name="connsiteX8" fmla="*/ 2440380 w 2440380"/>
              <a:gd name="connsiteY8" fmla="*/ 424075 h 726986"/>
              <a:gd name="connsiteX9" fmla="*/ 2440380 w 2440380"/>
              <a:gd name="connsiteY9" fmla="*/ 605822 h 726986"/>
              <a:gd name="connsiteX10" fmla="*/ 2440380 w 2440380"/>
              <a:gd name="connsiteY10" fmla="*/ 605819 h 726986"/>
              <a:gd name="connsiteX11" fmla="*/ 2319213 w 2440380"/>
              <a:gd name="connsiteY11" fmla="*/ 726986 h 726986"/>
              <a:gd name="connsiteX12" fmla="*/ 2033650 w 2440380"/>
              <a:gd name="connsiteY12" fmla="*/ 726986 h 726986"/>
              <a:gd name="connsiteX13" fmla="*/ 2802459 w 2440380"/>
              <a:gd name="connsiteY13" fmla="*/ 878475 h 726986"/>
              <a:gd name="connsiteX14" fmla="*/ 1423555 w 2440380"/>
              <a:gd name="connsiteY14" fmla="*/ 726986 h 726986"/>
              <a:gd name="connsiteX15" fmla="*/ 121167 w 2440380"/>
              <a:gd name="connsiteY15" fmla="*/ 726986 h 726986"/>
              <a:gd name="connsiteX16" fmla="*/ 0 w 2440380"/>
              <a:gd name="connsiteY16" fmla="*/ 605819 h 726986"/>
              <a:gd name="connsiteX17" fmla="*/ 0 w 2440380"/>
              <a:gd name="connsiteY17" fmla="*/ 605822 h 726986"/>
              <a:gd name="connsiteX18" fmla="*/ 0 w 2440380"/>
              <a:gd name="connsiteY18" fmla="*/ 424075 h 726986"/>
              <a:gd name="connsiteX19" fmla="*/ 0 w 2440380"/>
              <a:gd name="connsiteY19" fmla="*/ 424075 h 726986"/>
              <a:gd name="connsiteX20" fmla="*/ 0 w 2440380"/>
              <a:gd name="connsiteY20" fmla="*/ 121167 h 726986"/>
              <a:gd name="connsiteX0" fmla="*/ 0 w 2440380"/>
              <a:gd name="connsiteY0" fmla="*/ 121167 h 992775"/>
              <a:gd name="connsiteX1" fmla="*/ 121167 w 2440380"/>
              <a:gd name="connsiteY1" fmla="*/ 0 h 992775"/>
              <a:gd name="connsiteX2" fmla="*/ 1423555 w 2440380"/>
              <a:gd name="connsiteY2" fmla="*/ 0 h 992775"/>
              <a:gd name="connsiteX3" fmla="*/ 1423555 w 2440380"/>
              <a:gd name="connsiteY3" fmla="*/ 0 h 992775"/>
              <a:gd name="connsiteX4" fmla="*/ 2033650 w 2440380"/>
              <a:gd name="connsiteY4" fmla="*/ 0 h 992775"/>
              <a:gd name="connsiteX5" fmla="*/ 2319213 w 2440380"/>
              <a:gd name="connsiteY5" fmla="*/ 0 h 992775"/>
              <a:gd name="connsiteX6" fmla="*/ 2440380 w 2440380"/>
              <a:gd name="connsiteY6" fmla="*/ 121167 h 992775"/>
              <a:gd name="connsiteX7" fmla="*/ 2440380 w 2440380"/>
              <a:gd name="connsiteY7" fmla="*/ 424075 h 992775"/>
              <a:gd name="connsiteX8" fmla="*/ 2440380 w 2440380"/>
              <a:gd name="connsiteY8" fmla="*/ 424075 h 992775"/>
              <a:gd name="connsiteX9" fmla="*/ 2440380 w 2440380"/>
              <a:gd name="connsiteY9" fmla="*/ 605822 h 992775"/>
              <a:gd name="connsiteX10" fmla="*/ 2440380 w 2440380"/>
              <a:gd name="connsiteY10" fmla="*/ 605819 h 992775"/>
              <a:gd name="connsiteX11" fmla="*/ 2319213 w 2440380"/>
              <a:gd name="connsiteY11" fmla="*/ 726986 h 992775"/>
              <a:gd name="connsiteX12" fmla="*/ 2033650 w 2440380"/>
              <a:gd name="connsiteY12" fmla="*/ 726986 h 992775"/>
              <a:gd name="connsiteX13" fmla="*/ 2396059 w 2440380"/>
              <a:gd name="connsiteY13" fmla="*/ 992775 h 992775"/>
              <a:gd name="connsiteX14" fmla="*/ 1423555 w 2440380"/>
              <a:gd name="connsiteY14" fmla="*/ 726986 h 992775"/>
              <a:gd name="connsiteX15" fmla="*/ 121167 w 2440380"/>
              <a:gd name="connsiteY15" fmla="*/ 726986 h 992775"/>
              <a:gd name="connsiteX16" fmla="*/ 0 w 2440380"/>
              <a:gd name="connsiteY16" fmla="*/ 605819 h 992775"/>
              <a:gd name="connsiteX17" fmla="*/ 0 w 2440380"/>
              <a:gd name="connsiteY17" fmla="*/ 605822 h 992775"/>
              <a:gd name="connsiteX18" fmla="*/ 0 w 2440380"/>
              <a:gd name="connsiteY18" fmla="*/ 424075 h 992775"/>
              <a:gd name="connsiteX19" fmla="*/ 0 w 2440380"/>
              <a:gd name="connsiteY19" fmla="*/ 424075 h 992775"/>
              <a:gd name="connsiteX20" fmla="*/ 0 w 2440380"/>
              <a:gd name="connsiteY20" fmla="*/ 121167 h 9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40380" h="992775">
                <a:moveTo>
                  <a:pt x="0" y="121167"/>
                </a:moveTo>
                <a:cubicBezTo>
                  <a:pt x="0" y="54248"/>
                  <a:pt x="54248" y="0"/>
                  <a:pt x="121167" y="0"/>
                </a:cubicBezTo>
                <a:lnTo>
                  <a:pt x="1423555" y="0"/>
                </a:lnTo>
                <a:lnTo>
                  <a:pt x="1423555" y="0"/>
                </a:lnTo>
                <a:lnTo>
                  <a:pt x="2033650" y="0"/>
                </a:lnTo>
                <a:lnTo>
                  <a:pt x="2319213" y="0"/>
                </a:lnTo>
                <a:cubicBezTo>
                  <a:pt x="2386132" y="0"/>
                  <a:pt x="2440380" y="54248"/>
                  <a:pt x="2440380" y="121167"/>
                </a:cubicBezTo>
                <a:lnTo>
                  <a:pt x="2440380" y="424075"/>
                </a:lnTo>
                <a:lnTo>
                  <a:pt x="2440380" y="424075"/>
                </a:lnTo>
                <a:lnTo>
                  <a:pt x="2440380" y="605822"/>
                </a:lnTo>
                <a:lnTo>
                  <a:pt x="2440380" y="605819"/>
                </a:lnTo>
                <a:cubicBezTo>
                  <a:pt x="2440380" y="672738"/>
                  <a:pt x="2386132" y="726986"/>
                  <a:pt x="2319213" y="726986"/>
                </a:cubicBezTo>
                <a:lnTo>
                  <a:pt x="2033650" y="726986"/>
                </a:lnTo>
                <a:lnTo>
                  <a:pt x="2396059" y="992775"/>
                </a:lnTo>
                <a:lnTo>
                  <a:pt x="1423555" y="726986"/>
                </a:lnTo>
                <a:lnTo>
                  <a:pt x="121167" y="726986"/>
                </a:lnTo>
                <a:cubicBezTo>
                  <a:pt x="54248" y="726986"/>
                  <a:pt x="0" y="672738"/>
                  <a:pt x="0" y="605819"/>
                </a:cubicBezTo>
                <a:lnTo>
                  <a:pt x="0" y="605822"/>
                </a:lnTo>
                <a:lnTo>
                  <a:pt x="0" y="424075"/>
                </a:lnTo>
                <a:lnTo>
                  <a:pt x="0" y="424075"/>
                </a:lnTo>
                <a:lnTo>
                  <a:pt x="0" y="121167"/>
                </a:ln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Régence de Catherine de Médicis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3796250" y="1312465"/>
            <a:ext cx="106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1560</a:t>
            </a:r>
            <a:endParaRPr lang="fr-FR" sz="1050" b="1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5434081" y="2866365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242" name="ZoneTexte 9241"/>
          <p:cNvSpPr txBox="1"/>
          <p:nvPr/>
        </p:nvSpPr>
        <p:spPr>
          <a:xfrm>
            <a:off x="256738" y="6410960"/>
            <a:ext cx="253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Garamond" panose="02020404030301010803" pitchFamily="18" charset="0"/>
                <a:sym typeface="Wingdings" panose="05000000000000000000" pitchFamily="2" charset="2"/>
              </a:rPr>
              <a:t></a:t>
            </a:r>
            <a:r>
              <a:rPr lang="en-US" sz="2000" b="1" i="1" dirty="0">
                <a:latin typeface="Garamond" panose="02020404030301010803" pitchFamily="18" charset="0"/>
              </a:rPr>
              <a:t>Renaissance </a:t>
            </a:r>
          </a:p>
        </p:txBody>
      </p:sp>
      <p:sp>
        <p:nvSpPr>
          <p:cNvPr id="9243" name="Rectangle 9242"/>
          <p:cNvSpPr/>
          <p:nvPr/>
        </p:nvSpPr>
        <p:spPr>
          <a:xfrm>
            <a:off x="2233039" y="6434803"/>
            <a:ext cx="268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Garamond" panose="02020404030301010803" pitchFamily="18" charset="0"/>
                <a:sym typeface="Wingdings" panose="05000000000000000000" pitchFamily="2" charset="2"/>
              </a:rPr>
              <a:t></a:t>
            </a:r>
            <a:r>
              <a:rPr lang="fr-FR" b="1" i="1" dirty="0">
                <a:latin typeface="Garamond" panose="02020404030301010803" pitchFamily="18" charset="0"/>
              </a:rPr>
              <a:t>Guerres de Religions</a:t>
            </a:r>
          </a:p>
        </p:txBody>
      </p:sp>
      <p:sp>
        <p:nvSpPr>
          <p:cNvPr id="92" name="Ellipse 91"/>
          <p:cNvSpPr/>
          <p:nvPr/>
        </p:nvSpPr>
        <p:spPr>
          <a:xfrm>
            <a:off x="5079207" y="2870020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7518443" y="2882194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878778" y="2866365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7518443" y="2881630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66325" y="3239656"/>
            <a:ext cx="1548659" cy="860081"/>
          </a:xfrm>
          <a:prstGeom prst="wedgeRoundRectCallout">
            <a:avLst>
              <a:gd name="adj1" fmla="val -43536"/>
              <a:gd name="adj2" fmla="val -825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Garamond" panose="02020404030301010803" pitchFamily="18" charset="0"/>
              </a:rPr>
              <a:t>Formation de la Pléiade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08606" y="4101025"/>
            <a:ext cx="69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accent1"/>
                </a:solidFill>
                <a:latin typeface="Garamond" panose="02020404030301010803" pitchFamily="18" charset="0"/>
              </a:rPr>
              <a:t>1553</a:t>
            </a:r>
          </a:p>
        </p:txBody>
      </p:sp>
      <p:sp>
        <p:nvSpPr>
          <p:cNvPr id="55" name="Ellipse 54"/>
          <p:cNvSpPr/>
          <p:nvPr/>
        </p:nvSpPr>
        <p:spPr>
          <a:xfrm>
            <a:off x="3380779" y="2857497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3038072" y="2857497"/>
            <a:ext cx="205876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48" name="Connecteur droit 47"/>
          <p:cNvCxnSpPr>
            <a:cxnSpLocks/>
          </p:cNvCxnSpPr>
          <p:nvPr/>
        </p:nvCxnSpPr>
        <p:spPr>
          <a:xfrm flipH="1">
            <a:off x="5528754" y="2698419"/>
            <a:ext cx="6245" cy="2205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100" y="191396"/>
            <a:ext cx="2095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8" grpId="0"/>
      <p:bldP spid="19" grpId="0" animBg="1"/>
      <p:bldP spid="20" grpId="0" animBg="1"/>
      <p:bldP spid="23" grpId="0"/>
      <p:bldP spid="25" grpId="0" animBg="1"/>
      <p:bldP spid="26" grpId="0" animBg="1"/>
      <p:bldP spid="27" grpId="0" animBg="1"/>
      <p:bldP spid="41" grpId="0"/>
      <p:bldP spid="46" grpId="0" animBg="1"/>
      <p:bldP spid="47" grpId="0"/>
      <p:bldP spid="52" grpId="0" animBg="1"/>
      <p:bldP spid="53" grpId="0" animBg="1"/>
      <p:bldP spid="54" grpId="0"/>
      <p:bldP spid="71" grpId="0" animBg="1"/>
      <p:bldP spid="72" grpId="0"/>
      <p:bldP spid="75" grpId="0" animBg="1"/>
      <p:bldP spid="76" grpId="0" animBg="1"/>
      <p:bldP spid="79" grpId="0"/>
      <p:bldP spid="80" grpId="0" animBg="1"/>
      <p:bldP spid="81" grpId="0"/>
      <p:bldP spid="83" grpId="0" animBg="1"/>
      <p:bldP spid="92" grpId="0" animBg="1"/>
      <p:bldP spid="93" grpId="0" animBg="1"/>
      <p:bldP spid="94" grpId="0" animBg="1"/>
      <p:bldP spid="95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contenu 2"/>
          <p:cNvSpPr>
            <a:spLocks noGrp="1"/>
          </p:cNvSpPr>
          <p:nvPr>
            <p:ph sz="half" idx="1"/>
          </p:nvPr>
        </p:nvSpPr>
        <p:spPr>
          <a:xfrm>
            <a:off x="421566" y="1036955"/>
            <a:ext cx="4724400" cy="3352165"/>
          </a:xfrm>
        </p:spPr>
        <p:txBody>
          <a:bodyPr>
            <a:normAutofit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fr-FR" dirty="0">
                <a:latin typeface="Garamond" panose="02020404030301010803" pitchFamily="18" charset="0"/>
              </a:rPr>
              <a:t>Les thèmes abordés dans ses œuvres  : l’amour, la philosophie et la politique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fr-FR" dirty="0">
                <a:latin typeface="Garamond" panose="02020404030301010803" pitchFamily="18" charset="0"/>
              </a:rPr>
              <a:t>Il a largement développé la poésie, en ajoutant un langage plus riche. 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fr-FR" dirty="0">
                <a:latin typeface="Garamond" panose="02020404030301010803" pitchFamily="18" charset="0"/>
              </a:rPr>
              <a:t>Il a introduit le langage populaire dans la littérature. 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fr-FR" dirty="0">
                <a:latin typeface="Garamond" panose="02020404030301010803" pitchFamily="18" charset="0"/>
              </a:rPr>
              <a:t>Il a instauré des règles de versification respectées pendant plusieurs siècles.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89747" y="285301"/>
            <a:ext cx="961644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32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bibliographie</a:t>
            </a:r>
          </a:p>
        </p:txBody>
      </p:sp>
      <p:sp>
        <p:nvSpPr>
          <p:cNvPr id="8" name="Espace réservé de contenu 2"/>
          <p:cNvSpPr>
            <a:spLocks noGrp="1"/>
          </p:cNvSpPr>
          <p:nvPr>
            <p:ph sz="half" idx="1"/>
          </p:nvPr>
        </p:nvSpPr>
        <p:spPr>
          <a:xfrm>
            <a:off x="7025192" y="1036955"/>
            <a:ext cx="4724400" cy="5154930"/>
          </a:xfrm>
        </p:spPr>
        <p:txBody>
          <a:bodyPr>
            <a:normAutofit/>
          </a:bodyPr>
          <a:lstStyle/>
          <a:p>
            <a:pPr marL="0">
              <a:buClr>
                <a:srgbClr val="A85229"/>
              </a:buClr>
              <a:buFont typeface="Arial"/>
              <a:buChar char="•"/>
            </a:pPr>
            <a:r>
              <a:rPr lang="fr-FR" sz="2400" b="1" dirty="0">
                <a:latin typeface="Garamond" panose="02020404030301010803" pitchFamily="18" charset="0"/>
              </a:rPr>
              <a:t>Il a écrit 7 grandes œuvres :</a:t>
            </a:r>
          </a:p>
          <a:p>
            <a:r>
              <a:rPr lang="fr-FR" i="1" dirty="0">
                <a:latin typeface="Garamond" panose="02020404030301010803" pitchFamily="18" charset="0"/>
              </a:rPr>
              <a:t>Odes</a:t>
            </a:r>
            <a:r>
              <a:rPr lang="fr-FR" dirty="0">
                <a:latin typeface="Garamond" panose="02020404030301010803" pitchFamily="18" charset="0"/>
              </a:rPr>
              <a:t> (1550-1552)</a:t>
            </a:r>
          </a:p>
          <a:p>
            <a:r>
              <a:rPr lang="fr-FR" i="1" dirty="0">
                <a:latin typeface="Garamond" panose="02020404030301010803" pitchFamily="18" charset="0"/>
              </a:rPr>
              <a:t>Les Amours de Cassandre</a:t>
            </a:r>
          </a:p>
          <a:p>
            <a:r>
              <a:rPr lang="fr-FR" i="1" dirty="0">
                <a:latin typeface="Garamond" panose="02020404030301010803" pitchFamily="18" charset="0"/>
              </a:rPr>
              <a:t>Le bocage royal </a:t>
            </a:r>
            <a:r>
              <a:rPr lang="fr-FR" dirty="0">
                <a:latin typeface="Garamond" panose="02020404030301010803" pitchFamily="18" charset="0"/>
              </a:rPr>
              <a:t>(1554)</a:t>
            </a:r>
          </a:p>
          <a:p>
            <a:r>
              <a:rPr lang="fr-FR" i="1" dirty="0">
                <a:latin typeface="Garamond" panose="02020404030301010803" pitchFamily="18" charset="0"/>
              </a:rPr>
              <a:t>Hymne de Bacchus</a:t>
            </a:r>
          </a:p>
          <a:p>
            <a:r>
              <a:rPr lang="fr-FR" i="1" dirty="0">
                <a:latin typeface="Garamond" panose="02020404030301010803" pitchFamily="18" charset="0"/>
              </a:rPr>
              <a:t>Les Hymnes </a:t>
            </a:r>
            <a:r>
              <a:rPr lang="fr-FR" dirty="0">
                <a:latin typeface="Garamond" panose="02020404030301010803" pitchFamily="18" charset="0"/>
              </a:rPr>
              <a:t>(1556)</a:t>
            </a:r>
          </a:p>
          <a:p>
            <a:r>
              <a:rPr lang="fr-FR" i="1" dirty="0">
                <a:latin typeface="Garamond" panose="02020404030301010803" pitchFamily="18" charset="0"/>
              </a:rPr>
              <a:t>Poèmes</a:t>
            </a:r>
            <a:r>
              <a:rPr lang="fr-FR" dirty="0">
                <a:latin typeface="Garamond" panose="02020404030301010803" pitchFamily="18" charset="0"/>
              </a:rPr>
              <a:t> (1560-1573)</a:t>
            </a:r>
          </a:p>
          <a:p>
            <a:r>
              <a:rPr lang="fr-FR" i="1" dirty="0">
                <a:latin typeface="Garamond" panose="02020404030301010803" pitchFamily="18" charset="0"/>
              </a:rPr>
              <a:t>La Franciade </a:t>
            </a:r>
            <a:r>
              <a:rPr lang="fr-FR" dirty="0">
                <a:latin typeface="Garamond" panose="02020404030301010803" pitchFamily="18" charset="0"/>
              </a:rPr>
              <a:t>(1572)</a:t>
            </a:r>
          </a:p>
          <a:p>
            <a:r>
              <a:rPr lang="fr-FR" i="1" dirty="0">
                <a:latin typeface="Garamond" panose="02020404030301010803" pitchFamily="18" charset="0"/>
              </a:rPr>
              <a:t>Discours sur les misères du temp</a:t>
            </a:r>
            <a:r>
              <a:rPr lang="fr-FR" dirty="0">
                <a:latin typeface="Garamond" panose="02020404030301010803" pitchFamily="18" charset="0"/>
              </a:rPr>
              <a:t>s (1562)</a:t>
            </a:r>
          </a:p>
          <a:p>
            <a:r>
              <a:rPr lang="fr-FR" i="1" dirty="0">
                <a:latin typeface="Garamond" panose="02020404030301010803" pitchFamily="18" charset="0"/>
              </a:rPr>
              <a:t>Amours de Marie </a:t>
            </a:r>
            <a:r>
              <a:rPr lang="fr-FR" dirty="0">
                <a:latin typeface="Garamond" panose="02020404030301010803" pitchFamily="18" charset="0"/>
              </a:rPr>
              <a:t>(1555)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855980" y="107950"/>
            <a:ext cx="8204200" cy="987719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latin typeface="Garamond" panose="02020404030301010803" pitchFamily="18" charset="0"/>
              </a:rPr>
              <a:t>La Pléiade, Un cercle de poètes</a:t>
            </a:r>
            <a:br>
              <a:rPr lang="fr-FR" dirty="0">
                <a:latin typeface="Garamond" panose="02020404030301010803" pitchFamily="18" charset="0"/>
              </a:rPr>
            </a:b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0400" y="911003"/>
            <a:ext cx="1125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Collège du Coqueret</a:t>
            </a:r>
          </a:p>
          <a:p>
            <a:r>
              <a:rPr lang="fr-FR" sz="2400" dirty="0"/>
              <a:t>- « La Brigade » se forme autour de Ronsard et Du Bellay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Ronsard y distingue une Pléiade (7 auteurs)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2228922"/>
            <a:ext cx="4133850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01747" y="221119"/>
            <a:ext cx="3757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  <a:latin typeface="Garamond" panose="02020404030301010803" pitchFamily="18" charset="0"/>
              </a:rPr>
              <a:t>Le groupe de la Pléiade:</a:t>
            </a:r>
          </a:p>
          <a:p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  <a:hlinkClick r:id="rId2"/>
              </a:rPr>
              <a:t>Pierre de Ronsard</a:t>
            </a:r>
          </a:p>
          <a:p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  <a:hlinkClick r:id="rId2"/>
              </a:rPr>
              <a:t>Joachim Du Bellay</a:t>
            </a:r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  <a:hlinkClick r:id="rId3"/>
              </a:rPr>
              <a:t> </a:t>
            </a:r>
          </a:p>
          <a:p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  <a:hlinkClick r:id="rId3"/>
              </a:rPr>
              <a:t>Jacques Peletier du Mans</a:t>
            </a:r>
            <a:endParaRPr lang="fr-FR" sz="2000" u="sng" dirty="0">
              <a:solidFill>
                <a:schemeClr val="accent1"/>
              </a:solidFill>
              <a:latin typeface="Garamond" panose="02020404030301010803" pitchFamily="18" charset="0"/>
              <a:hlinkClick r:id="rId4"/>
            </a:endParaRPr>
          </a:p>
          <a:p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  <a:hlinkClick r:id="rId4"/>
              </a:rPr>
              <a:t>Rémy Belleau</a:t>
            </a:r>
            <a:endParaRPr lang="fr-FR" sz="2000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</a:rPr>
              <a:t>Antoine de Baïf</a:t>
            </a:r>
          </a:p>
          <a:p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  <a:hlinkClick r:id="rId5"/>
              </a:rPr>
              <a:t>Pontus de Tyard</a:t>
            </a:r>
            <a:endParaRPr lang="fr-FR" sz="2000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  <a:hlinkClick r:id="rId6"/>
              </a:rPr>
              <a:t>Étienne Jodelle</a:t>
            </a:r>
            <a:r>
              <a:rPr lang="fr-FR" sz="2000" u="sng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130" y="190417"/>
            <a:ext cx="1908707" cy="26411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4118" y="2898775"/>
            <a:ext cx="2575334" cy="33327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262" y="3512495"/>
            <a:ext cx="2045315" cy="27190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429" y="271149"/>
            <a:ext cx="1990422" cy="25775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4097" y="3590406"/>
            <a:ext cx="2355624" cy="26411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5" y="3655349"/>
            <a:ext cx="2050715" cy="25762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2354" y="190417"/>
            <a:ext cx="2118207" cy="273906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82700" y="584200"/>
            <a:ext cx="866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1552/1553: Mort de Jacques Peletier du Mans                      Jean Dorat le remplace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6223000" y="704165"/>
            <a:ext cx="9779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12" y="1198265"/>
            <a:ext cx="2974975" cy="40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52500" y="596900"/>
            <a:ext cx="687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A75229"/>
                </a:solidFill>
              </a:rPr>
              <a:t>Démarche de la Pléiade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3600" y="1435100"/>
            <a:ext cx="1021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Faire reculer le « Monstre ignorance » par la diffusion de la culture antique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Rompre avec la poésie médiévale</a:t>
            </a:r>
          </a:p>
          <a:p>
            <a:pPr marL="285750" indent="-285750">
              <a:buFontTx/>
              <a:buChar char="-"/>
            </a:pPr>
            <a:r>
              <a:rPr lang="fr-FR" dirty="0"/>
              <a:t>imiter les textes antiques mais aussi des textes contemporains italiens et néo latins, jusqu’à reproduire grossièrement leurs cérémonies et rituels : La pompe du Bouc.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i="1" dirty="0"/>
              <a:t>La Défense et Illustration de la langue française</a:t>
            </a:r>
            <a:r>
              <a:rPr lang="fr-FR" dirty="0"/>
              <a:t> de Joachim Du Bellay = manifeste de la démarche et des idées de la Pléiade</a:t>
            </a:r>
          </a:p>
          <a:p>
            <a:r>
              <a:rPr lang="fr-FR" dirty="0"/>
              <a:t>      - réflexion sur les moyens d’enrichir la langue et la littérature français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Du Bellay veut faire de la langue française qu’il trouve « barbare» et «vulgaire» une langue élégante et digne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LineBusiness_16x9_TP103031021" id="{8BB067C4-652E-41EE-9EDF-2078839E9EA7}" vid="{DA8AEEB8-CD12-4A86-B158-B02BBBF3F8D2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6d93d202-47fc-4405-873a-cab67cc5f1b2" xsi:nil="true"/>
    <AssetExpire xmlns="6d93d202-47fc-4405-873a-cab67cc5f1b2">2029-01-01T08:00:00+00:00</AssetExpire>
    <CampaignTagsTaxHTField0 xmlns="6d93d202-47fc-4405-873a-cab67cc5f1b2">
      <Terms xmlns="http://schemas.microsoft.com/office/infopath/2007/PartnerControls"/>
    </CampaignTagsTaxHTField0>
    <IntlLangReviewDate xmlns="6d93d202-47fc-4405-873a-cab67cc5f1b2" xsi:nil="true"/>
    <TPFriendlyName xmlns="6d93d202-47fc-4405-873a-cab67cc5f1b2" xsi:nil="true"/>
    <IntlLangReview xmlns="6d93d202-47fc-4405-873a-cab67cc5f1b2">false</IntlLangReview>
    <LocLastLocAttemptVersionLookup xmlns="6d93d202-47fc-4405-873a-cab67cc5f1b2">847686</LocLastLocAttemptVersionLookup>
    <PolicheckWords xmlns="6d93d202-47fc-4405-873a-cab67cc5f1b2" xsi:nil="true"/>
    <SubmitterId xmlns="6d93d202-47fc-4405-873a-cab67cc5f1b2" xsi:nil="true"/>
    <AcquiredFrom xmlns="6d93d202-47fc-4405-873a-cab67cc5f1b2">Internal MS</AcquiredFrom>
    <EditorialStatus xmlns="6d93d202-47fc-4405-873a-cab67cc5f1b2">Complete</EditorialStatus>
    <Markets xmlns="6d93d202-47fc-4405-873a-cab67cc5f1b2"/>
    <OriginAsset xmlns="6d93d202-47fc-4405-873a-cab67cc5f1b2" xsi:nil="true"/>
    <AssetStart xmlns="6d93d202-47fc-4405-873a-cab67cc5f1b2">2012-07-18T04:06:00+00:00</AssetStart>
    <FriendlyTitle xmlns="6d93d202-47fc-4405-873a-cab67cc5f1b2" xsi:nil="true"/>
    <MarketSpecific xmlns="6d93d202-47fc-4405-873a-cab67cc5f1b2">false</MarketSpecific>
    <TPNamespace xmlns="6d93d202-47fc-4405-873a-cab67cc5f1b2" xsi:nil="true"/>
    <PublishStatusLookup xmlns="6d93d202-47fc-4405-873a-cab67cc5f1b2">
      <Value>497308</Value>
    </PublishStatusLookup>
    <APAuthor xmlns="6d93d202-47fc-4405-873a-cab67cc5f1b2">
      <UserInfo>
        <DisplayName>REDMOND\kristaa</DisplayName>
        <AccountId>136</AccountId>
        <AccountType/>
      </UserInfo>
    </APAuthor>
    <TPCommandLine xmlns="6d93d202-47fc-4405-873a-cab67cc5f1b2" xsi:nil="true"/>
    <IntlLangReviewer xmlns="6d93d202-47fc-4405-873a-cab67cc5f1b2" xsi:nil="true"/>
    <OpenTemplate xmlns="6d93d202-47fc-4405-873a-cab67cc5f1b2">true</OpenTemplate>
    <CSXSubmissionDate xmlns="6d93d202-47fc-4405-873a-cab67cc5f1b2" xsi:nil="true"/>
    <TaxCatchAll xmlns="6d93d202-47fc-4405-873a-cab67cc5f1b2"/>
    <Manager xmlns="6d93d202-47fc-4405-873a-cab67cc5f1b2" xsi:nil="true"/>
    <NumericId xmlns="6d93d202-47fc-4405-873a-cab67cc5f1b2" xsi:nil="true"/>
    <ParentAssetId xmlns="6d93d202-47fc-4405-873a-cab67cc5f1b2" xsi:nil="true"/>
    <OriginalSourceMarket xmlns="6d93d202-47fc-4405-873a-cab67cc5f1b2">english</OriginalSourceMarket>
    <ApprovalStatus xmlns="6d93d202-47fc-4405-873a-cab67cc5f1b2">InProgress</ApprovalStatus>
    <TPComponent xmlns="6d93d202-47fc-4405-873a-cab67cc5f1b2" xsi:nil="true"/>
    <EditorialTags xmlns="6d93d202-47fc-4405-873a-cab67cc5f1b2" xsi:nil="true"/>
    <TPExecutable xmlns="6d93d202-47fc-4405-873a-cab67cc5f1b2" xsi:nil="true"/>
    <TPLaunchHelpLink xmlns="6d93d202-47fc-4405-873a-cab67cc5f1b2" xsi:nil="true"/>
    <LocComments xmlns="6d93d202-47fc-4405-873a-cab67cc5f1b2" xsi:nil="true"/>
    <LocRecommendedHandoff xmlns="6d93d202-47fc-4405-873a-cab67cc5f1b2" xsi:nil="true"/>
    <SourceTitle xmlns="6d93d202-47fc-4405-873a-cab67cc5f1b2" xsi:nil="true"/>
    <CSXUpdate xmlns="6d93d202-47fc-4405-873a-cab67cc5f1b2">false</CSXUpdate>
    <IntlLocPriority xmlns="6d93d202-47fc-4405-873a-cab67cc5f1b2" xsi:nil="true"/>
    <UAProjectedTotalWords xmlns="6d93d202-47fc-4405-873a-cab67cc5f1b2" xsi:nil="true"/>
    <AssetType xmlns="6d93d202-47fc-4405-873a-cab67cc5f1b2">TP</AssetType>
    <MachineTranslated xmlns="6d93d202-47fc-4405-873a-cab67cc5f1b2">false</MachineTranslated>
    <OutputCachingOn xmlns="6d93d202-47fc-4405-873a-cab67cc5f1b2">false</OutputCachingOn>
    <TemplateStatus xmlns="6d93d202-47fc-4405-873a-cab67cc5f1b2">Complete</TemplateStatus>
    <IsSearchable xmlns="6d93d202-47fc-4405-873a-cab67cc5f1b2">true</IsSearchable>
    <ContentItem xmlns="6d93d202-47fc-4405-873a-cab67cc5f1b2" xsi:nil="true"/>
    <HandoffToMSDN xmlns="6d93d202-47fc-4405-873a-cab67cc5f1b2" xsi:nil="true"/>
    <ShowIn xmlns="6d93d202-47fc-4405-873a-cab67cc5f1b2">Show everywhere</ShowIn>
    <ThumbnailAssetId xmlns="6d93d202-47fc-4405-873a-cab67cc5f1b2" xsi:nil="true"/>
    <UALocComments xmlns="6d93d202-47fc-4405-873a-cab67cc5f1b2" xsi:nil="true"/>
    <UALocRecommendation xmlns="6d93d202-47fc-4405-873a-cab67cc5f1b2">Localize</UALocRecommendation>
    <LastModifiedDateTime xmlns="6d93d202-47fc-4405-873a-cab67cc5f1b2" xsi:nil="true"/>
    <LegacyData xmlns="6d93d202-47fc-4405-873a-cab67cc5f1b2" xsi:nil="true"/>
    <LocManualTestRequired xmlns="6d93d202-47fc-4405-873a-cab67cc5f1b2">false</LocManualTestRequired>
    <LocMarketGroupTiers2 xmlns="6d93d202-47fc-4405-873a-cab67cc5f1b2" xsi:nil="true"/>
    <ClipArtFilename xmlns="6d93d202-47fc-4405-873a-cab67cc5f1b2" xsi:nil="true"/>
    <TPApplication xmlns="6d93d202-47fc-4405-873a-cab67cc5f1b2" xsi:nil="true"/>
    <CSXHash xmlns="6d93d202-47fc-4405-873a-cab67cc5f1b2" xsi:nil="true"/>
    <DirectSourceMarket xmlns="6d93d202-47fc-4405-873a-cab67cc5f1b2">english</DirectSourceMarket>
    <PrimaryImageGen xmlns="6d93d202-47fc-4405-873a-cab67cc5f1b2">true</PrimaryImageGen>
    <PlannedPubDate xmlns="6d93d202-47fc-4405-873a-cab67cc5f1b2" xsi:nil="true"/>
    <CSXSubmissionMarket xmlns="6d93d202-47fc-4405-873a-cab67cc5f1b2" xsi:nil="true"/>
    <Downloads xmlns="6d93d202-47fc-4405-873a-cab67cc5f1b2">0</Downloads>
    <ArtSampleDocs xmlns="6d93d202-47fc-4405-873a-cab67cc5f1b2" xsi:nil="true"/>
    <TrustLevel xmlns="6d93d202-47fc-4405-873a-cab67cc5f1b2">1 Microsoft Managed Content</TrustLevel>
    <BlockPublish xmlns="6d93d202-47fc-4405-873a-cab67cc5f1b2">false</BlockPublish>
    <TPLaunchHelpLinkType xmlns="6d93d202-47fc-4405-873a-cab67cc5f1b2">Template</TPLaunchHelpLinkType>
    <LocalizationTagsTaxHTField0 xmlns="6d93d202-47fc-4405-873a-cab67cc5f1b2">
      <Terms xmlns="http://schemas.microsoft.com/office/infopath/2007/PartnerControls"/>
    </LocalizationTagsTaxHTField0>
    <BusinessGroup xmlns="6d93d202-47fc-4405-873a-cab67cc5f1b2" xsi:nil="true"/>
    <Providers xmlns="6d93d202-47fc-4405-873a-cab67cc5f1b2" xsi:nil="true"/>
    <TemplateTemplateType xmlns="6d93d202-47fc-4405-873a-cab67cc5f1b2">PowerPoint Presentation Template</TemplateTemplateType>
    <TimesCloned xmlns="6d93d202-47fc-4405-873a-cab67cc5f1b2" xsi:nil="true"/>
    <TPAppVersion xmlns="6d93d202-47fc-4405-873a-cab67cc5f1b2" xsi:nil="true"/>
    <VoteCount xmlns="6d93d202-47fc-4405-873a-cab67cc5f1b2" xsi:nil="true"/>
    <AverageRating xmlns="6d93d202-47fc-4405-873a-cab67cc5f1b2" xsi:nil="true"/>
    <FeatureTagsTaxHTField0 xmlns="6d93d202-47fc-4405-873a-cab67cc5f1b2">
      <Terms xmlns="http://schemas.microsoft.com/office/infopath/2007/PartnerControls"/>
    </FeatureTagsTaxHTField0>
    <Provider xmlns="6d93d202-47fc-4405-873a-cab67cc5f1b2" xsi:nil="true"/>
    <UACurrentWords xmlns="6d93d202-47fc-4405-873a-cab67cc5f1b2" xsi:nil="true"/>
    <AssetId xmlns="6d93d202-47fc-4405-873a-cab67cc5f1b2">TP103031021</AssetId>
    <TPClientViewer xmlns="6d93d202-47fc-4405-873a-cab67cc5f1b2" xsi:nil="true"/>
    <DSATActionTaken xmlns="6d93d202-47fc-4405-873a-cab67cc5f1b2" xsi:nil="true"/>
    <APEditor xmlns="6d93d202-47fc-4405-873a-cab67cc5f1b2">
      <UserInfo>
        <DisplayName/>
        <AccountId xsi:nil="true"/>
        <AccountType/>
      </UserInfo>
    </APEditor>
    <TPInstallLocation xmlns="6d93d202-47fc-4405-873a-cab67cc5f1b2" xsi:nil="true"/>
    <OOCacheId xmlns="6d93d202-47fc-4405-873a-cab67cc5f1b2" xsi:nil="true"/>
    <IsDeleted xmlns="6d93d202-47fc-4405-873a-cab67cc5f1b2">false</IsDeleted>
    <PublishTargets xmlns="6d93d202-47fc-4405-873a-cab67cc5f1b2">OfficeOnlineVNext</PublishTargets>
    <ApprovalLog xmlns="6d93d202-47fc-4405-873a-cab67cc5f1b2" xsi:nil="true"/>
    <BugNumber xmlns="6d93d202-47fc-4405-873a-cab67cc5f1b2" xsi:nil="true"/>
    <CrawlForDependencies xmlns="6d93d202-47fc-4405-873a-cab67cc5f1b2">false</CrawlForDependencies>
    <InternalTagsTaxHTField0 xmlns="6d93d202-47fc-4405-873a-cab67cc5f1b2">
      <Terms xmlns="http://schemas.microsoft.com/office/infopath/2007/PartnerControls"/>
    </InternalTagsTaxHTField0>
    <LastHandOff xmlns="6d93d202-47fc-4405-873a-cab67cc5f1b2" xsi:nil="true"/>
    <Milestone xmlns="6d93d202-47fc-4405-873a-cab67cc5f1b2" xsi:nil="true"/>
    <OriginalRelease xmlns="6d93d202-47fc-4405-873a-cab67cc5f1b2">15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UANotes xmlns="6d93d202-47fc-4405-873a-cab67cc5f1b2" xsi:nil="true"/>
    <Component xmlns="64acb2c5-0a2b-4bda-bd34-58e36cbb80d2" xsi:nil="true"/>
    <Description0 xmlns="64acb2c5-0a2b-4bda-bd34-58e36cbb80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9ACBCB9-60F7-484B-958A-15054C7FE4EE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4acb2c5-0a2b-4bda-bd34-58e36cbb80d2"/>
    <ds:schemaRef ds:uri="6d93d202-47fc-4405-873a-cab67cc5f1b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DDF698-0351-4E98-B856-06BA2A274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tf03031023</Template>
  <TotalTime>0</TotalTime>
  <Words>324</Words>
  <Application>Microsoft Office PowerPoint</Application>
  <PresentationFormat>Grand écran</PresentationFormat>
  <Paragraphs>92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Cambria</vt:lpstr>
      <vt:lpstr>Garamond</vt:lpstr>
      <vt:lpstr>Wingdings</vt:lpstr>
      <vt:lpstr>tf03031023</vt:lpstr>
      <vt:lpstr>Pierre de Ronsard et la Pléiade</vt:lpstr>
      <vt:lpstr>Sommaire</vt:lpstr>
      <vt:lpstr>Pierre de Ronsard</vt:lpstr>
      <vt:lpstr>biographie </vt:lpstr>
      <vt:lpstr>Présentation PowerPoint</vt:lpstr>
      <vt:lpstr>La Pléiade, Un cercle de poètes </vt:lpstr>
      <vt:lpstr>Présentation PowerPoint</vt:lpstr>
      <vt:lpstr>Présentation PowerPoint</vt:lpstr>
      <vt:lpstr>Présentation PowerPoint</vt:lpstr>
      <vt:lpstr>La Pléiade, Un mouvement littéraire</vt:lpstr>
      <vt:lpstr>Présentation PowerPoint</vt:lpstr>
      <vt:lpstr>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2017-01-28T16:08:12Z</dcterms:created>
  <dcterms:modified xsi:type="dcterms:W3CDTF">2017-01-31T15:44:42Z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LocMarketGroupTiers">
    <vt:lpwstr/>
  </property>
  <property fmtid="{D5CDD505-2E9C-101B-9397-08002B2CF9AE}" pid="11" name="CategoryTagsTaxHTField0">
    <vt:lpwstr/>
  </property>
  <property fmtid="{D5CDD505-2E9C-101B-9397-08002B2CF9AE}" pid="12" name="HiddenCategoryTagsTaxHTField0">
    <vt:lpwstr/>
  </property>
</Properties>
</file>