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3" r:id="rId4"/>
    <p:sldId id="264" r:id="rId5"/>
    <p:sldId id="267" r:id="rId6"/>
    <p:sldId id="268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7368" autoAdjust="0"/>
  </p:normalViewPr>
  <p:slideViewPr>
    <p:cSldViewPr snapToGrid="0">
      <p:cViewPr varScale="1">
        <p:scale>
          <a:sx n="79" d="100"/>
          <a:sy n="79" d="100"/>
        </p:scale>
        <p:origin x="58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41940-17D3-46DD-85A7-BE7C7EA82AA2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1A835-8C71-46E8-81AE-3EF87D9591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774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1A835-8C71-46E8-81AE-3EF87D9591E8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1A835-8C71-46E8-81AE-3EF87D9591E8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1A835-8C71-46E8-81AE-3EF87D9591E8}" type="slidenum">
              <a:rPr lang="fr-FR" smtClean="0"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ierre.campion2.free.fr/smeitinger_eluard.htm" TargetMode="External"/><Relationship Id="rId2" Type="http://schemas.openxmlformats.org/officeDocument/2006/relationships/hyperlink" Target="http://www.bacdefrancais.net/bioeluard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etudes-litteraires.com/surrealisme.php" TargetMode="External"/><Relationship Id="rId5" Type="http://schemas.openxmlformats.org/officeDocument/2006/relationships/hyperlink" Target="http://www.le-dadaisme.com/" TargetMode="External"/><Relationship Id="rId4" Type="http://schemas.openxmlformats.org/officeDocument/2006/relationships/hyperlink" Target="http://www.poetica.fr/categories/paul-eluar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517655"/>
            <a:ext cx="9448800" cy="1825096"/>
          </a:xfrm>
        </p:spPr>
        <p:txBody>
          <a:bodyPr/>
          <a:lstStyle/>
          <a:p>
            <a:r>
              <a:rPr lang="fr-FR" dirty="0">
                <a:latin typeface="Bell MT" pitchFamily="18" charset="0"/>
              </a:rPr>
              <a:t>Paul Eluard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410450" y="4117976"/>
            <a:ext cx="4781550" cy="685800"/>
          </a:xfrm>
        </p:spPr>
        <p:txBody>
          <a:bodyPr/>
          <a:lstStyle/>
          <a:p>
            <a:r>
              <a:rPr lang="fr-FR" dirty="0">
                <a:latin typeface="Bell MT" pitchFamily="18" charset="0"/>
              </a:rPr>
              <a:t>Emmy Lesœur et Margaux Fouache</a:t>
            </a:r>
          </a:p>
        </p:txBody>
      </p:sp>
      <p:sp>
        <p:nvSpPr>
          <p:cNvPr id="4" name="Cœur 3"/>
          <p:cNvSpPr/>
          <p:nvPr/>
        </p:nvSpPr>
        <p:spPr>
          <a:xfrm>
            <a:off x="1031412" y="4971053"/>
            <a:ext cx="85171" cy="76200"/>
          </a:xfrm>
          <a:prstGeom prst="hear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809829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365405"/>
          </a:xfrm>
        </p:spPr>
        <p:txBody>
          <a:bodyPr>
            <a:noAutofit/>
          </a:bodyPr>
          <a:lstStyle/>
          <a:p>
            <a:pPr algn="ctr"/>
            <a:r>
              <a:rPr lang="fr-FR" sz="4400" b="1" i="1" dirty="0">
                <a:latin typeface="Bell MT" pitchFamily="18" charset="0"/>
              </a:rPr>
              <a:t>Sommaire</a:t>
            </a:r>
            <a:r>
              <a:rPr lang="fr-FR" sz="4400" dirty="0">
                <a:latin typeface="Bell MT" pitchFamily="18" charset="0"/>
              </a:rPr>
              <a:t> : 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591330" y="1876926"/>
            <a:ext cx="10130516" cy="1840831"/>
          </a:xfrm>
        </p:spPr>
        <p:txBody>
          <a:bodyPr>
            <a:noAutofit/>
          </a:bodyPr>
          <a:lstStyle/>
          <a:p>
            <a:endParaRPr lang="fr-FR" sz="1400" dirty="0">
              <a:latin typeface="Bell MT" pitchFamily="18" charset="0"/>
            </a:endParaRPr>
          </a:p>
          <a:p>
            <a:pPr marL="571500" indent="-571500">
              <a:buAutoNum type="romanUcPeriod"/>
            </a:pPr>
            <a:r>
              <a:rPr lang="fr-FR" sz="3200" dirty="0">
                <a:latin typeface="Bell MT" pitchFamily="18" charset="0"/>
              </a:rPr>
              <a:t>Un poète</a:t>
            </a:r>
          </a:p>
          <a:p>
            <a:pPr marL="571500" indent="-571500">
              <a:buAutoNum type="romanUcPeriod"/>
            </a:pPr>
            <a:r>
              <a:rPr lang="fr-FR" sz="3200" dirty="0">
                <a:latin typeface="Bell MT" pitchFamily="18" charset="0"/>
              </a:rPr>
              <a:t>Ses œuvres </a:t>
            </a:r>
          </a:p>
          <a:p>
            <a:pPr marL="571500" indent="-571500">
              <a:buAutoNum type="romanUcPeriod"/>
            </a:pPr>
            <a:r>
              <a:rPr lang="fr-FR" sz="3200" dirty="0">
                <a:latin typeface="Bell MT" pitchFamily="18" charset="0"/>
              </a:rPr>
              <a:t>Une œuvre </a:t>
            </a:r>
          </a:p>
          <a:p>
            <a:pPr marL="571500" indent="-571500">
              <a:buAutoNum type="romanUcPeriod"/>
            </a:pPr>
            <a:r>
              <a:rPr lang="fr-FR" sz="3200" dirty="0">
                <a:latin typeface="Bell MT" pitchFamily="18" charset="0"/>
              </a:rPr>
              <a:t>Un mouvement littéraire </a:t>
            </a:r>
          </a:p>
        </p:txBody>
      </p:sp>
    </p:spTree>
    <p:extLst>
      <p:ext uri="{BB962C8B-B14F-4D97-AF65-F5344CB8AC3E}">
        <p14:creationId xmlns:p14="http://schemas.microsoft.com/office/powerpoint/2010/main" val="3752511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782939" y="409431"/>
            <a:ext cx="43195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i="1" dirty="0">
                <a:latin typeface="Bell MT" pitchFamily="18" charset="0"/>
              </a:rPr>
              <a:t>I. Un poète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57199" y="1852863"/>
            <a:ext cx="1135781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r-FR" sz="2800" dirty="0">
                <a:latin typeface="Bell MT" pitchFamily="18" charset="0"/>
              </a:rPr>
              <a:t>1895 - 1952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800" dirty="0">
                <a:latin typeface="Bell MT" pitchFamily="18" charset="0"/>
              </a:rPr>
              <a:t>Eugène Émile Paul Grindel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800" dirty="0">
                <a:latin typeface="Bell MT" pitchFamily="18" charset="0"/>
              </a:rPr>
              <a:t>Santé fragile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800" dirty="0">
                <a:latin typeface="Bell MT" pitchFamily="18" charset="0"/>
              </a:rPr>
              <a:t>Noms de plume : Didier Desroches / Brun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800" dirty="0">
                <a:latin typeface="Bell MT" pitchFamily="18" charset="0"/>
              </a:rPr>
              <a:t>A connu la guerre, touche le front </a:t>
            </a:r>
          </a:p>
          <a:p>
            <a:pPr marL="342900" indent="-342900"/>
            <a:r>
              <a:rPr lang="fr-FR" sz="2800" dirty="0">
                <a:latin typeface="Bell MT" pitchFamily="18" charset="0"/>
              </a:rPr>
              <a:t>				=&gt; idées pacifistes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338" y="1666657"/>
            <a:ext cx="3772754" cy="483979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3571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782939" y="409431"/>
            <a:ext cx="43195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i="1" dirty="0">
                <a:latin typeface="Bell MT" pitchFamily="18" charset="0"/>
              </a:rPr>
              <a:t>II. Ses œuvres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92505" y="2213811"/>
            <a:ext cx="117909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r-FR" sz="2800" dirty="0">
                <a:latin typeface="Bell MT" pitchFamily="18" charset="0"/>
              </a:rPr>
              <a:t>+ de 100 recueils de poésies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800" i="1" u="sng" dirty="0">
                <a:latin typeface="Bell MT" pitchFamily="18" charset="0"/>
              </a:rPr>
              <a:t>Liberté</a:t>
            </a:r>
            <a:r>
              <a:rPr lang="fr-FR" sz="2800" dirty="0">
                <a:latin typeface="Bell MT" pitchFamily="18" charset="0"/>
              </a:rPr>
              <a:t>, </a:t>
            </a:r>
            <a:r>
              <a:rPr lang="fr-FR" sz="2800" i="1" u="sng" dirty="0">
                <a:latin typeface="Bell MT" pitchFamily="18" charset="0"/>
              </a:rPr>
              <a:t>Derniers poèmes d’amour</a:t>
            </a:r>
            <a:r>
              <a:rPr lang="fr-FR" sz="2800" dirty="0">
                <a:latin typeface="Bell MT" pitchFamily="18" charset="0"/>
              </a:rPr>
              <a:t>, </a:t>
            </a:r>
            <a:r>
              <a:rPr lang="fr-FR" sz="2800" i="1" u="sng" dirty="0">
                <a:latin typeface="Bell MT" pitchFamily="18" charset="0"/>
              </a:rPr>
              <a:t>Les mains libres</a:t>
            </a:r>
            <a:r>
              <a:rPr lang="fr-FR" sz="2800" dirty="0">
                <a:latin typeface="Bell MT" pitchFamily="18" charset="0"/>
              </a:rPr>
              <a:t>, </a:t>
            </a:r>
            <a:r>
              <a:rPr lang="fr-FR" sz="2800" i="1" u="sng">
                <a:latin typeface="Bell MT" pitchFamily="18" charset="0"/>
              </a:rPr>
              <a:t>Poésie interrompue</a:t>
            </a:r>
            <a:endParaRPr lang="fr-FR" sz="2800" i="1" u="sng" dirty="0">
              <a:latin typeface="Bell MT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r-FR" sz="2800" dirty="0">
                <a:latin typeface="Bell MT" pitchFamily="18" charset="0"/>
              </a:rPr>
              <a:t>Poète engagé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800" dirty="0">
                <a:latin typeface="Bell MT" pitchFamily="18" charset="0"/>
              </a:rPr>
              <a:t>Aspirations humanistes et révolutionnaires </a:t>
            </a:r>
          </a:p>
        </p:txBody>
      </p:sp>
    </p:spTree>
    <p:extLst>
      <p:ext uri="{BB962C8B-B14F-4D97-AF65-F5344CB8AC3E}">
        <p14:creationId xmlns:p14="http://schemas.microsoft.com/office/powerpoint/2010/main" val="1340775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782939" y="409431"/>
            <a:ext cx="43195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i="1" dirty="0">
                <a:latin typeface="Bell MT" pitchFamily="18" charset="0"/>
              </a:rPr>
              <a:t>III. Une œuvre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92505" y="1467853"/>
            <a:ext cx="1179094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800" dirty="0">
              <a:latin typeface="Bell MT" pitchFamily="18" charset="0"/>
            </a:endParaRPr>
          </a:p>
          <a:p>
            <a:pPr algn="ctr"/>
            <a:r>
              <a:rPr lang="fr-FR" sz="2800" dirty="0">
                <a:latin typeface="Bell MT" pitchFamily="18" charset="0"/>
              </a:rPr>
              <a:t>«</a:t>
            </a:r>
            <a:r>
              <a:rPr lang="fr-FR" sz="2800" i="1" u="sng" dirty="0">
                <a:latin typeface="Bell MT" pitchFamily="18" charset="0"/>
              </a:rPr>
              <a:t> Capitale de la Douleur </a:t>
            </a:r>
            <a:r>
              <a:rPr lang="fr-FR" sz="2800" dirty="0">
                <a:latin typeface="Bell MT" pitchFamily="18" charset="0"/>
              </a:rPr>
              <a:t>»</a:t>
            </a:r>
          </a:p>
          <a:p>
            <a:pPr algn="ctr"/>
            <a:endParaRPr lang="fr-FR" sz="2800" dirty="0">
              <a:latin typeface="Bell MT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r-FR" sz="2800" dirty="0">
                <a:latin typeface="Bell MT" pitchFamily="18" charset="0"/>
              </a:rPr>
              <a:t>3 sections : « Répétitions », « Mourir de ne pas mourir », « Nouveaux poèmes »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800" dirty="0">
                <a:latin typeface="Bell MT" pitchFamily="18" charset="0"/>
              </a:rPr>
              <a:t>102 poèmes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800" dirty="0">
                <a:latin typeface="Bell MT" pitchFamily="18" charset="0"/>
              </a:rPr>
              <a:t>Thèmes différents : amour, rêve, automatisme…</a:t>
            </a:r>
          </a:p>
          <a:p>
            <a:pPr algn="ctr"/>
            <a:endParaRPr lang="fr-FR" sz="2400" dirty="0"/>
          </a:p>
          <a:p>
            <a:pPr marL="342900" indent="-342900" algn="ctr">
              <a:buFont typeface="Arial" pitchFamily="34" charset="0"/>
              <a:buChar char="•"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516425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92505" y="0"/>
            <a:ext cx="11790948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u="sng" dirty="0">
                <a:solidFill>
                  <a:schemeClr val="accent1"/>
                </a:solidFill>
                <a:latin typeface="Bell MT" pitchFamily="18" charset="0"/>
              </a:rPr>
              <a:t>L’amoureuse</a:t>
            </a:r>
            <a:r>
              <a:rPr lang="fr-FR" sz="3200" b="1" i="1" dirty="0">
                <a:solidFill>
                  <a:schemeClr val="accent1"/>
                </a:solidFill>
                <a:latin typeface="Bell MT" pitchFamily="18" charset="0"/>
              </a:rPr>
              <a:t> </a:t>
            </a:r>
          </a:p>
          <a:p>
            <a:pPr algn="ctr"/>
            <a:r>
              <a:rPr lang="fr-FR" sz="2400" i="1" dirty="0">
                <a:latin typeface="Bell MT" pitchFamily="18" charset="0"/>
              </a:rPr>
              <a:t>(« Capitale de la Douleur »)</a:t>
            </a:r>
          </a:p>
          <a:p>
            <a:pPr algn="ctr"/>
            <a:r>
              <a:rPr lang="fr-FR" sz="2400" dirty="0">
                <a:latin typeface="Bell MT" pitchFamily="18" charset="0"/>
              </a:rPr>
              <a:t> </a:t>
            </a:r>
          </a:p>
          <a:p>
            <a:r>
              <a:rPr lang="fr-FR" sz="2400" dirty="0">
                <a:latin typeface="Bell MT" pitchFamily="18" charset="0"/>
              </a:rPr>
              <a:t>					</a:t>
            </a:r>
            <a:r>
              <a:rPr lang="fr-FR" sz="2800" dirty="0">
                <a:latin typeface="Bell MT" pitchFamily="18" charset="0"/>
              </a:rPr>
              <a:t>	</a:t>
            </a:r>
            <a:r>
              <a:rPr lang="fr-FR" sz="2600" dirty="0">
                <a:latin typeface="Bell MT" pitchFamily="18" charset="0"/>
              </a:rPr>
              <a:t>	Elle est debout sur mes </a:t>
            </a:r>
            <a:r>
              <a:rPr lang="fr-FR" sz="2600" dirty="0">
                <a:solidFill>
                  <a:schemeClr val="accent2"/>
                </a:solidFill>
                <a:latin typeface="Bell MT" pitchFamily="18" charset="0"/>
              </a:rPr>
              <a:t>paupières</a:t>
            </a:r>
          </a:p>
          <a:p>
            <a:r>
              <a:rPr lang="fr-FR" sz="2600" dirty="0">
                <a:latin typeface="Bell MT" pitchFamily="18" charset="0"/>
              </a:rPr>
              <a:t>							Et ses cheveux sont dans les miens </a:t>
            </a:r>
          </a:p>
          <a:p>
            <a:r>
              <a:rPr lang="fr-FR" sz="2600" dirty="0">
                <a:latin typeface="Bell MT" pitchFamily="18" charset="0"/>
              </a:rPr>
              <a:t>							Elle a la forme de mes mains</a:t>
            </a:r>
          </a:p>
          <a:p>
            <a:r>
              <a:rPr lang="fr-FR" sz="2600" dirty="0">
                <a:latin typeface="Bell MT" pitchFamily="18" charset="0"/>
              </a:rPr>
              <a:t>							Elle a la couleur de mes </a:t>
            </a:r>
            <a:r>
              <a:rPr lang="fr-FR" sz="2600" dirty="0">
                <a:solidFill>
                  <a:schemeClr val="accent2"/>
                </a:solidFill>
                <a:latin typeface="Bell MT" pitchFamily="18" charset="0"/>
              </a:rPr>
              <a:t>yeux</a:t>
            </a:r>
            <a:endParaRPr lang="fr-FR" sz="2600" dirty="0">
              <a:latin typeface="Bell MT" pitchFamily="18" charset="0"/>
            </a:endParaRPr>
          </a:p>
          <a:p>
            <a:r>
              <a:rPr lang="fr-FR" sz="2600" dirty="0">
                <a:latin typeface="Bell MT" pitchFamily="18" charset="0"/>
              </a:rPr>
              <a:t>							Elle s’engloutit dans mon ombre</a:t>
            </a:r>
          </a:p>
          <a:p>
            <a:r>
              <a:rPr lang="fr-FR" sz="2600" dirty="0">
                <a:latin typeface="Bell MT" pitchFamily="18" charset="0"/>
              </a:rPr>
              <a:t>							Comme une pierre sur le ciel</a:t>
            </a:r>
          </a:p>
          <a:p>
            <a:endParaRPr lang="fr-FR" sz="2600" dirty="0">
              <a:latin typeface="Bell MT" pitchFamily="18" charset="0"/>
            </a:endParaRPr>
          </a:p>
          <a:p>
            <a:r>
              <a:rPr lang="fr-FR" sz="2600" dirty="0">
                <a:latin typeface="Bell MT" pitchFamily="18" charset="0"/>
              </a:rPr>
              <a:t>							Elle a toujours les </a:t>
            </a:r>
            <a:r>
              <a:rPr lang="fr-FR" sz="2600" dirty="0">
                <a:solidFill>
                  <a:schemeClr val="accent2"/>
                </a:solidFill>
                <a:latin typeface="Bell MT" pitchFamily="18" charset="0"/>
              </a:rPr>
              <a:t>yeux</a:t>
            </a:r>
            <a:r>
              <a:rPr lang="fr-FR" sz="2600" dirty="0">
                <a:latin typeface="Bell MT" pitchFamily="18" charset="0"/>
              </a:rPr>
              <a:t> ouverts</a:t>
            </a:r>
          </a:p>
          <a:p>
            <a:r>
              <a:rPr lang="fr-FR" sz="2600" dirty="0">
                <a:latin typeface="Bell MT" pitchFamily="18" charset="0"/>
              </a:rPr>
              <a:t>							</a:t>
            </a:r>
            <a:r>
              <a:rPr lang="fr-FR" sz="2600" dirty="0">
                <a:solidFill>
                  <a:schemeClr val="accent2"/>
                </a:solidFill>
                <a:latin typeface="Bell MT" pitchFamily="18" charset="0"/>
              </a:rPr>
              <a:t>Et ne me laisse pas dormir</a:t>
            </a:r>
            <a:endParaRPr lang="fr-FR" sz="2600" dirty="0">
              <a:latin typeface="Bell MT" pitchFamily="18" charset="0"/>
            </a:endParaRPr>
          </a:p>
          <a:p>
            <a:r>
              <a:rPr lang="fr-FR" sz="2600" dirty="0">
                <a:latin typeface="Bell MT" pitchFamily="18" charset="0"/>
              </a:rPr>
              <a:t>							Ses rêves en pleine lumière</a:t>
            </a:r>
          </a:p>
          <a:p>
            <a:r>
              <a:rPr lang="fr-FR" sz="2600" dirty="0">
                <a:latin typeface="Bell MT" pitchFamily="18" charset="0"/>
              </a:rPr>
              <a:t>							Font s’évaporer les soleils</a:t>
            </a:r>
          </a:p>
          <a:p>
            <a:r>
              <a:rPr lang="fr-FR" sz="2600" dirty="0">
                <a:latin typeface="Bell MT" pitchFamily="18" charset="0"/>
              </a:rPr>
              <a:t>							Me font rire, </a:t>
            </a:r>
            <a:r>
              <a:rPr lang="fr-FR" sz="2600" dirty="0">
                <a:solidFill>
                  <a:schemeClr val="accent2"/>
                </a:solidFill>
                <a:latin typeface="Bell MT" pitchFamily="18" charset="0"/>
              </a:rPr>
              <a:t>pleurer</a:t>
            </a:r>
            <a:r>
              <a:rPr lang="fr-FR" sz="2600" dirty="0">
                <a:latin typeface="Bell MT" pitchFamily="18" charset="0"/>
              </a:rPr>
              <a:t> et </a:t>
            </a:r>
            <a:r>
              <a:rPr lang="fr-FR" sz="2600" dirty="0">
                <a:solidFill>
                  <a:schemeClr val="accent2"/>
                </a:solidFill>
                <a:latin typeface="Bell MT" pitchFamily="18" charset="0"/>
              </a:rPr>
              <a:t>rire</a:t>
            </a:r>
            <a:endParaRPr lang="fr-FR" sz="2600" dirty="0">
              <a:latin typeface="Bell MT" pitchFamily="18" charset="0"/>
            </a:endParaRPr>
          </a:p>
          <a:p>
            <a:r>
              <a:rPr lang="fr-FR" sz="2600" dirty="0">
                <a:latin typeface="Bell MT" pitchFamily="18" charset="0"/>
              </a:rPr>
              <a:t>							</a:t>
            </a:r>
            <a:r>
              <a:rPr lang="fr-FR" sz="2600" dirty="0">
                <a:solidFill>
                  <a:schemeClr val="accent2"/>
                </a:solidFill>
                <a:latin typeface="Bell MT" pitchFamily="18" charset="0"/>
              </a:rPr>
              <a:t>Parler sans avoir rien à dire </a:t>
            </a:r>
          </a:p>
          <a:p>
            <a:pPr algn="ctr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21353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885899" y="464011"/>
            <a:ext cx="7192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i="1" dirty="0">
                <a:latin typeface="Bell MT" pitchFamily="18" charset="0"/>
              </a:rPr>
              <a:t>IV. Un mouvement littéraire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92505" y="2069432"/>
            <a:ext cx="117909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800" dirty="0">
              <a:latin typeface="Bell MT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r-FR" sz="2800" dirty="0">
                <a:latin typeface="Bell MT" pitchFamily="18" charset="0"/>
              </a:rPr>
              <a:t>Pilier du surréaliste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800" dirty="0">
                <a:latin typeface="Bell MT" pitchFamily="18" charset="0"/>
              </a:rPr>
              <a:t>Lutte contre les révolutions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800" dirty="0">
                <a:latin typeface="Bell MT" pitchFamily="18" charset="0"/>
              </a:rPr>
              <a:t>Membre du comité national des écrivains : Résistance littéraire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800" dirty="0">
                <a:latin typeface="Bell MT" pitchFamily="18" charset="0"/>
              </a:rPr>
              <a:t>Dadaïsme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800" dirty="0">
                <a:latin typeface="Bell MT" pitchFamily="18" charset="0"/>
              </a:rPr>
              <a:t>Surréalisme </a:t>
            </a:r>
          </a:p>
          <a:p>
            <a:pPr marL="342900" indent="-342900" algn="ctr">
              <a:buFont typeface="Arial" pitchFamily="34" charset="0"/>
              <a:buChar char="•"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795460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186150" y="409428"/>
            <a:ext cx="67897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i="1" dirty="0">
                <a:latin typeface="Bell MT" pitchFamily="18" charset="0"/>
              </a:rPr>
              <a:t>Nos sources utilisées :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0" y="1708484"/>
            <a:ext cx="12192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fr-FR" sz="2800" u="sng" dirty="0">
              <a:solidFill>
                <a:schemeClr val="accent1"/>
              </a:solidFill>
              <a:hlinkClick r:id="rId2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fr-FR" sz="2800" u="sng" dirty="0">
                <a:solidFill>
                  <a:schemeClr val="accent1"/>
                </a:solidFill>
                <a:hlinkClick r:id="rId2"/>
              </a:rPr>
              <a:t>http://www.bacdefrancais.net/bioeluard.htm</a:t>
            </a:r>
            <a:endParaRPr lang="fr-FR" sz="2800" dirty="0">
              <a:solidFill>
                <a:schemeClr val="accent1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fr-FR" sz="2800" u="sng" dirty="0">
                <a:solidFill>
                  <a:schemeClr val="accent1"/>
                </a:solidFill>
                <a:hlinkClick r:id="rId3"/>
              </a:rPr>
              <a:t>http://pierre.campion2.free.fr/smeitinger_eluard.htm</a:t>
            </a:r>
            <a:endParaRPr lang="fr-FR" sz="2800" u="sng" dirty="0">
              <a:solidFill>
                <a:schemeClr val="accent1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fr-FR" sz="2800" dirty="0">
                <a:solidFill>
                  <a:schemeClr val="accent1"/>
                </a:solidFill>
                <a:hlinkClick r:id="rId4"/>
              </a:rPr>
              <a:t>http://www.poetica.fr/categories/paul-eluard/</a:t>
            </a:r>
            <a:endParaRPr lang="fr-FR" sz="2800" dirty="0">
              <a:solidFill>
                <a:schemeClr val="accent1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fr-FR" sz="2800" dirty="0">
                <a:solidFill>
                  <a:schemeClr val="accent1"/>
                </a:solidFill>
                <a:hlinkClick r:id="rId5"/>
              </a:rPr>
              <a:t>http://www.le-dadaisme.com/</a:t>
            </a:r>
            <a:endParaRPr lang="fr-FR" sz="2800" dirty="0">
              <a:solidFill>
                <a:schemeClr val="accent1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fr-FR" sz="2800" dirty="0">
                <a:solidFill>
                  <a:schemeClr val="accent1"/>
                </a:solidFill>
                <a:hlinkClick r:id="rId6"/>
              </a:rPr>
              <a:t>https://www.etudes-litteraires.com/surrealisme.php</a:t>
            </a:r>
            <a:endParaRPr lang="fr-FR" sz="2800" dirty="0">
              <a:solidFill>
                <a:schemeClr val="accent1"/>
              </a:solidFill>
            </a:endParaRPr>
          </a:p>
          <a:p>
            <a:pPr lvl="0" algn="ctr"/>
            <a:endParaRPr lang="fr-FR" dirty="0"/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0595985"/>
      </p:ext>
    </p:extLst>
  </p:cSld>
  <p:clrMapOvr>
    <a:masterClrMapping/>
  </p:clrMapOvr>
</p:sld>
</file>

<file path=ppt/theme/theme1.xml><?xml version="1.0" encoding="utf-8"?>
<a:theme xmlns:a="http://schemas.openxmlformats.org/drawingml/2006/main" name="Traînée de condensatio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</TotalTime>
  <Words>169</Words>
  <Application>Microsoft Office PowerPoint</Application>
  <PresentationFormat>Grand écran</PresentationFormat>
  <Paragraphs>60</Paragraphs>
  <Slides>8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Bell MT</vt:lpstr>
      <vt:lpstr>Calibri</vt:lpstr>
      <vt:lpstr>Century Gothic</vt:lpstr>
      <vt:lpstr>Traînée de condensation</vt:lpstr>
      <vt:lpstr>Paul Eluard </vt:lpstr>
      <vt:lpstr>Sommaire :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 Eluard</dc:title>
  <dc:creator>Invité</dc:creator>
  <cp:lastModifiedBy>Celine de Reynal</cp:lastModifiedBy>
  <cp:revision>23</cp:revision>
  <dcterms:created xsi:type="dcterms:W3CDTF">2017-03-06T16:26:42Z</dcterms:created>
  <dcterms:modified xsi:type="dcterms:W3CDTF">2017-03-27T16:20:35Z</dcterms:modified>
</cp:coreProperties>
</file>