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>
      <p:cViewPr varScale="1">
        <p:scale>
          <a:sx n="72" d="100"/>
          <a:sy n="72" d="100"/>
        </p:scale>
        <p:origin x="144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7705A-F9CB-4628-ACCB-99CE6FC64215}" type="datetimeFigureOut">
              <a:rPr lang="fr-FR" smtClean="0"/>
              <a:pPr/>
              <a:t>23/02/2017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5673B-8E40-47F2-ACCB-C337DAC1A86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7705A-F9CB-4628-ACCB-99CE6FC64215}" type="datetimeFigureOut">
              <a:rPr lang="fr-FR" smtClean="0"/>
              <a:pPr/>
              <a:t>23/02/2017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73B-8E40-47F2-ACCB-C337DAC1A8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7705A-F9CB-4628-ACCB-99CE6FC64215}" type="datetimeFigureOut">
              <a:rPr lang="fr-FR" smtClean="0"/>
              <a:pPr/>
              <a:t>23/02/2017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73B-8E40-47F2-ACCB-C337DAC1A8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37705A-F9CB-4628-ACCB-99CE6FC64215}" type="datetimeFigureOut">
              <a:rPr lang="fr-FR" smtClean="0"/>
              <a:pPr/>
              <a:t>23/02/2017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755673B-8E40-47F2-ACCB-C337DAC1A86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7705A-F9CB-4628-ACCB-99CE6FC64215}" type="datetimeFigureOut">
              <a:rPr lang="fr-FR" smtClean="0"/>
              <a:pPr/>
              <a:t>23/02/2017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73B-8E40-47F2-ACCB-C337DAC1A86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7705A-F9CB-4628-ACCB-99CE6FC64215}" type="datetimeFigureOut">
              <a:rPr lang="fr-FR" smtClean="0"/>
              <a:pPr/>
              <a:t>23/02/2017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73B-8E40-47F2-ACCB-C337DAC1A86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73B-8E40-47F2-ACCB-C337DAC1A86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7705A-F9CB-4628-ACCB-99CE6FC64215}" type="datetimeFigureOut">
              <a:rPr lang="fr-FR" smtClean="0"/>
              <a:pPr/>
              <a:t>23/02/2017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7705A-F9CB-4628-ACCB-99CE6FC64215}" type="datetimeFigureOut">
              <a:rPr lang="fr-FR" smtClean="0"/>
              <a:pPr/>
              <a:t>23/02/2017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73B-8E40-47F2-ACCB-C337DAC1A86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7705A-F9CB-4628-ACCB-99CE6FC64215}" type="datetimeFigureOut">
              <a:rPr lang="fr-FR" smtClean="0"/>
              <a:pPr/>
              <a:t>23/02/2017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73B-8E40-47F2-ACCB-C337DAC1A8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37705A-F9CB-4628-ACCB-99CE6FC64215}" type="datetimeFigureOut">
              <a:rPr lang="fr-FR" smtClean="0"/>
              <a:pPr/>
              <a:t>23/02/2017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5673B-8E40-47F2-ACCB-C337DAC1A86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7705A-F9CB-4628-ACCB-99CE6FC64215}" type="datetimeFigureOut">
              <a:rPr lang="fr-FR" smtClean="0"/>
              <a:pPr/>
              <a:t>23/02/2017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5673B-8E40-47F2-ACCB-C337DAC1A86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37705A-F9CB-4628-ACCB-99CE6FC64215}" type="datetimeFigureOut">
              <a:rPr lang="fr-FR" smtClean="0"/>
              <a:pPr/>
              <a:t>23/02/2017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755673B-8E40-47F2-ACCB-C337DAC1A86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cfrancais.com/bac_francais/mouvement-le-surrealisme.php" TargetMode="External"/><Relationship Id="rId2" Type="http://schemas.openxmlformats.org/officeDocument/2006/relationships/hyperlink" Target="https://www.etudes-litteraires.com/surrealism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alettre.com/eluard-bio.php" TargetMode="External"/><Relationship Id="rId5" Type="http://schemas.openxmlformats.org/officeDocument/2006/relationships/hyperlink" Target="http://www.bacdefrancais.net/bioeluard.htm" TargetMode="External"/><Relationship Id="rId4" Type="http://schemas.openxmlformats.org/officeDocument/2006/relationships/hyperlink" Target="http://www.espacefrancais.com/le-surrealism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600" dirty="0">
                <a:latin typeface="Lucida Handwriting" pitchFamily="66" charset="0"/>
              </a:rPr>
              <a:t>Le Surréalisme.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Paul Eluard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76672"/>
            <a:ext cx="396044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2915816" y="5589240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latin typeface="Lucida Handwriting" pitchFamily="66" charset="0"/>
              </a:rPr>
              <a:t>Eluard vu par Dali</a:t>
            </a:r>
            <a:endParaRPr lang="fr-FR" sz="2400" dirty="0">
              <a:latin typeface="Lucida Handwriting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35352"/>
          </a:xfrm>
        </p:spPr>
        <p:txBody>
          <a:bodyPr>
            <a:normAutofit fontScale="92500"/>
          </a:bodyPr>
          <a:lstStyle/>
          <a:p>
            <a:r>
              <a:rPr lang="fr-FR" dirty="0"/>
              <a:t> </a:t>
            </a:r>
            <a:r>
              <a:rPr lang="fr-FR" dirty="0">
                <a:latin typeface="Andalus" pitchFamily="18" charset="-78"/>
                <a:cs typeface="Andalus" pitchFamily="18" charset="-78"/>
              </a:rPr>
              <a:t> </a:t>
            </a:r>
            <a:r>
              <a:rPr lang="fr-FR" u="sng" dirty="0">
                <a:latin typeface="Andalus" pitchFamily="18" charset="-78"/>
                <a:cs typeface="Andalus" pitchFamily="18" charset="-78"/>
              </a:rPr>
              <a:t>L'amour la poésie</a:t>
            </a:r>
            <a:r>
              <a:rPr lang="fr-FR" dirty="0">
                <a:latin typeface="Andalus" pitchFamily="18" charset="-78"/>
                <a:cs typeface="Andalus" pitchFamily="18" charset="-78"/>
              </a:rPr>
              <a:t>, un recueil dédié à Gala, est publié en 1929, la même année où il a rencontré </a:t>
            </a:r>
            <a:r>
              <a:rPr lang="fr-FR" dirty="0" err="1">
                <a:latin typeface="Andalus" pitchFamily="18" charset="-78"/>
                <a:cs typeface="Andalus" pitchFamily="18" charset="-78"/>
              </a:rPr>
              <a:t>Nush</a:t>
            </a:r>
            <a:r>
              <a:rPr lang="fr-FR" dirty="0">
                <a:latin typeface="Andalus" pitchFamily="18" charset="-78"/>
                <a:cs typeface="Andalus" pitchFamily="18" charset="-78"/>
              </a:rPr>
              <a:t> (Maria Benz) qui allait devenir sa deuxième femme en 1934. Eluard reste proche de Gala pendant le reste de sa vie.</a:t>
            </a:r>
          </a:p>
          <a:p>
            <a:endParaRPr lang="fr-FR" dirty="0">
              <a:latin typeface="Andalus" pitchFamily="18" charset="-78"/>
              <a:cs typeface="Andalus" pitchFamily="18" charset="-78"/>
            </a:endParaRPr>
          </a:p>
          <a:p>
            <a:r>
              <a:rPr lang="fr-FR" dirty="0">
                <a:latin typeface="Andalus" pitchFamily="18" charset="-78"/>
                <a:cs typeface="Andalus" pitchFamily="18" charset="-78"/>
              </a:rPr>
              <a:t>   Eluard s'est éloigné des surréalistes pendant les années 1936-1937 et a rompu avec le groupe en 1938.</a:t>
            </a:r>
          </a:p>
          <a:p>
            <a:endParaRPr lang="fr-FR" dirty="0">
              <a:latin typeface="Andalus" pitchFamily="18" charset="-78"/>
              <a:cs typeface="Andalus" pitchFamily="18" charset="-78"/>
            </a:endParaRPr>
          </a:p>
          <a:p>
            <a:r>
              <a:rPr lang="fr-FR" dirty="0">
                <a:latin typeface="Andalus" pitchFamily="18" charset="-78"/>
                <a:cs typeface="Andalus" pitchFamily="18" charset="-78"/>
              </a:rPr>
              <a:t> La douleur de la mort de </a:t>
            </a:r>
            <a:r>
              <a:rPr lang="fr-FR" dirty="0" err="1">
                <a:latin typeface="Andalus" pitchFamily="18" charset="-78"/>
                <a:cs typeface="Andalus" pitchFamily="18" charset="-78"/>
              </a:rPr>
              <a:t>Nush</a:t>
            </a:r>
            <a:r>
              <a:rPr lang="fr-FR" dirty="0">
                <a:latin typeface="Andalus" pitchFamily="18" charset="-78"/>
                <a:cs typeface="Andalus" pitchFamily="18" charset="-78"/>
              </a:rPr>
              <a:t> en 1946 lui inspire </a:t>
            </a:r>
            <a:r>
              <a:rPr lang="fr-FR" u="sng" dirty="0">
                <a:latin typeface="Andalus" pitchFamily="18" charset="-78"/>
                <a:cs typeface="Andalus" pitchFamily="18" charset="-78"/>
              </a:rPr>
              <a:t>Le Temps déborde</a:t>
            </a:r>
            <a:r>
              <a:rPr lang="fr-FR" dirty="0">
                <a:latin typeface="Andalus" pitchFamily="18" charset="-78"/>
                <a:cs typeface="Andalus" pitchFamily="18" charset="-78"/>
              </a:rPr>
              <a:t> en 1947.</a:t>
            </a:r>
          </a:p>
          <a:p>
            <a:endParaRPr lang="fr-FR" dirty="0">
              <a:latin typeface="Andalus" pitchFamily="18" charset="-78"/>
              <a:cs typeface="Andalus" pitchFamily="18" charset="-78"/>
            </a:endParaRPr>
          </a:p>
          <a:p>
            <a:r>
              <a:rPr lang="fr-FR" dirty="0">
                <a:latin typeface="Andalus" pitchFamily="18" charset="-78"/>
                <a:cs typeface="Andalus" pitchFamily="18" charset="-78"/>
              </a:rPr>
              <a:t>   Paul Eluard est mort le 18 novembre 1952. Il a participé à une des plus dynamiques périodes artistiques et littéraires depuis la Renaissance. 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673424"/>
            <a:ext cx="8820472" cy="10369152"/>
          </a:xfrm>
        </p:spPr>
        <p:txBody>
          <a:bodyPr>
            <a:normAutofit/>
          </a:bodyPr>
          <a:lstStyle/>
          <a:p>
            <a:pPr lvl="0"/>
            <a:r>
              <a:rPr lang="fr-FR" sz="2000" dirty="0">
                <a:latin typeface="Andalus" pitchFamily="18" charset="-78"/>
                <a:cs typeface="Andalus" pitchFamily="18" charset="-78"/>
              </a:rPr>
              <a:t>1913 : </a:t>
            </a:r>
            <a:r>
              <a:rPr lang="fr-FR" sz="2000" i="1" dirty="0">
                <a:latin typeface="Andalus" pitchFamily="18" charset="-78"/>
                <a:cs typeface="Andalus" pitchFamily="18" charset="-78"/>
              </a:rPr>
              <a:t>Premiers Poèmes</a:t>
            </a:r>
            <a:endParaRPr lang="fr-FR" sz="20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000" dirty="0">
                <a:latin typeface="Andalus" pitchFamily="18" charset="-78"/>
                <a:cs typeface="Andalus" pitchFamily="18" charset="-78"/>
              </a:rPr>
              <a:t>1916 : </a:t>
            </a:r>
            <a:r>
              <a:rPr lang="fr-FR" sz="2000" i="1" dirty="0">
                <a:latin typeface="Andalus" pitchFamily="18" charset="-78"/>
                <a:cs typeface="Andalus" pitchFamily="18" charset="-78"/>
              </a:rPr>
              <a:t>Le Devoir</a:t>
            </a:r>
            <a:endParaRPr lang="fr-FR" sz="20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000" dirty="0">
                <a:latin typeface="Andalus" pitchFamily="18" charset="-78"/>
                <a:cs typeface="Andalus" pitchFamily="18" charset="-78"/>
              </a:rPr>
              <a:t>1917 : </a:t>
            </a:r>
            <a:r>
              <a:rPr lang="fr-FR" sz="2000" i="1" dirty="0">
                <a:latin typeface="Andalus" pitchFamily="18" charset="-78"/>
                <a:cs typeface="Andalus" pitchFamily="18" charset="-78"/>
              </a:rPr>
              <a:t>Le Devoir et l'Inquiétude</a:t>
            </a:r>
            <a:r>
              <a:rPr lang="fr-FR" sz="2000" dirty="0">
                <a:latin typeface="Andalus" pitchFamily="18" charset="-78"/>
                <a:cs typeface="Andalus" pitchFamily="18" charset="-78"/>
              </a:rPr>
              <a:t> , avec une gravure sur bois par </a:t>
            </a:r>
            <a:r>
              <a:rPr lang="fr-FR" sz="2000" u="sng" dirty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André Deslignères</a:t>
            </a:r>
            <a:endParaRPr lang="fr-FR" sz="2000" dirty="0">
              <a:solidFill>
                <a:schemeClr val="accent2"/>
              </a:solidFill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000" dirty="0">
                <a:latin typeface="Andalus" pitchFamily="18" charset="-78"/>
                <a:cs typeface="Andalus" pitchFamily="18" charset="-78"/>
              </a:rPr>
              <a:t>1918 : </a:t>
            </a:r>
            <a:r>
              <a:rPr lang="fr-FR" sz="2000" i="1" dirty="0">
                <a:latin typeface="Andalus" pitchFamily="18" charset="-78"/>
                <a:cs typeface="Andalus" pitchFamily="18" charset="-78"/>
              </a:rPr>
              <a:t>Pour vivre ici</a:t>
            </a:r>
            <a:endParaRPr lang="fr-FR" sz="20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000" dirty="0">
                <a:latin typeface="Andalus" pitchFamily="18" charset="-78"/>
                <a:cs typeface="Andalus" pitchFamily="18" charset="-78"/>
              </a:rPr>
              <a:t>1920 : </a:t>
            </a:r>
            <a:r>
              <a:rPr lang="fr-FR" sz="2000" i="1" dirty="0">
                <a:latin typeface="Andalus" pitchFamily="18" charset="-78"/>
                <a:cs typeface="Andalus" pitchFamily="18" charset="-78"/>
              </a:rPr>
              <a:t>Les Animaux et leurs hommes, les hommes et leurs animaux</a:t>
            </a:r>
            <a:endParaRPr lang="fr-FR" sz="20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000" dirty="0">
                <a:latin typeface="Andalus" pitchFamily="18" charset="-78"/>
                <a:cs typeface="Andalus" pitchFamily="18" charset="-78"/>
              </a:rPr>
              <a:t>1923 : </a:t>
            </a:r>
            <a:r>
              <a:rPr lang="fr-FR" sz="2000" i="1" dirty="0">
                <a:latin typeface="Andalus" pitchFamily="18" charset="-78"/>
                <a:cs typeface="Andalus" pitchFamily="18" charset="-78"/>
              </a:rPr>
              <a:t>L'Amoureuse</a:t>
            </a:r>
            <a:endParaRPr lang="fr-FR" sz="20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000" dirty="0">
                <a:latin typeface="Andalus" pitchFamily="18" charset="-78"/>
                <a:cs typeface="Andalus" pitchFamily="18" charset="-78"/>
              </a:rPr>
              <a:t>1924 : </a:t>
            </a:r>
            <a:r>
              <a:rPr lang="fr-FR" sz="2000" i="1" dirty="0">
                <a:latin typeface="Andalus" pitchFamily="18" charset="-78"/>
                <a:cs typeface="Andalus" pitchFamily="18" charset="-78"/>
              </a:rPr>
              <a:t>La Courbe de tes yeux</a:t>
            </a:r>
            <a:endParaRPr lang="fr-FR" sz="20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000" dirty="0">
                <a:latin typeface="Andalus" pitchFamily="18" charset="-78"/>
                <a:cs typeface="Andalus" pitchFamily="18" charset="-78"/>
              </a:rPr>
              <a:t>1924 : </a:t>
            </a:r>
            <a:r>
              <a:rPr lang="fr-FR" sz="2000" i="1" dirty="0">
                <a:latin typeface="Andalus" pitchFamily="18" charset="-78"/>
                <a:cs typeface="Andalus" pitchFamily="18" charset="-78"/>
              </a:rPr>
              <a:t>Mourir de ne pas mourir</a:t>
            </a:r>
            <a:endParaRPr lang="fr-FR" sz="20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000" dirty="0">
                <a:latin typeface="Andalus" pitchFamily="18" charset="-78"/>
                <a:cs typeface="Andalus" pitchFamily="18" charset="-78"/>
              </a:rPr>
              <a:t>1925 : </a:t>
            </a:r>
            <a:r>
              <a:rPr lang="fr-FR" sz="2000" i="1" dirty="0">
                <a:latin typeface="Andalus" pitchFamily="18" charset="-78"/>
                <a:cs typeface="Andalus" pitchFamily="18" charset="-78"/>
              </a:rPr>
              <a:t>Au défaut du silence</a:t>
            </a:r>
            <a:endParaRPr lang="fr-FR" sz="20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000" dirty="0">
                <a:latin typeface="Andalus" pitchFamily="18" charset="-78"/>
                <a:cs typeface="Andalus" pitchFamily="18" charset="-78"/>
              </a:rPr>
              <a:t>1926 : </a:t>
            </a:r>
            <a:r>
              <a:rPr lang="fr-FR" sz="2000" i="1" dirty="0">
                <a:latin typeface="Andalus" pitchFamily="18" charset="-78"/>
                <a:cs typeface="Andalus" pitchFamily="18" charset="-78"/>
              </a:rPr>
              <a:t>La Dame de carreau</a:t>
            </a:r>
            <a:endParaRPr lang="fr-FR" sz="20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000" dirty="0">
                <a:latin typeface="Andalus" pitchFamily="18" charset="-78"/>
                <a:cs typeface="Andalus" pitchFamily="18" charset="-78"/>
              </a:rPr>
              <a:t>1926 : </a:t>
            </a:r>
            <a:r>
              <a:rPr lang="fr-FR" sz="2000" i="1" u="sng" dirty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Capitale de la douleur</a:t>
            </a:r>
            <a:endParaRPr lang="fr-FR" sz="2000" dirty="0">
              <a:solidFill>
                <a:schemeClr val="accent2"/>
              </a:solidFill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000" dirty="0">
                <a:latin typeface="Andalus" pitchFamily="18" charset="-78"/>
                <a:cs typeface="Andalus" pitchFamily="18" charset="-78"/>
              </a:rPr>
              <a:t>1926 : </a:t>
            </a:r>
            <a:r>
              <a:rPr lang="fr-FR" sz="2000" i="1" dirty="0">
                <a:latin typeface="Andalus" pitchFamily="18" charset="-78"/>
                <a:cs typeface="Andalus" pitchFamily="18" charset="-78"/>
              </a:rPr>
              <a:t>Les Dessous d'une vie ou la Pyramide humaine</a:t>
            </a:r>
            <a:endParaRPr lang="fr-FR" sz="2000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fr-FR" sz="2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400" dirty="0">
                <a:solidFill>
                  <a:schemeClr val="accent2"/>
                </a:solidFill>
                <a:latin typeface="Lucida Handwriting" pitchFamily="66" charset="0"/>
              </a:rPr>
              <a:t>V. </a:t>
            </a:r>
            <a:r>
              <a:rPr lang="fr-FR" sz="4400" dirty="0">
                <a:latin typeface="Lucida Handwriting" pitchFamily="66" charset="0"/>
              </a:rPr>
              <a:t>Bibliographie de Paul Eluard.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sz="2400" dirty="0">
                <a:latin typeface="Andalus" pitchFamily="18" charset="-78"/>
                <a:cs typeface="Andalus" pitchFamily="18" charset="-78"/>
              </a:rPr>
              <a:t>1926 : </a:t>
            </a:r>
            <a:r>
              <a:rPr lang="fr-FR" sz="2400" i="1" dirty="0">
                <a:latin typeface="Andalus" pitchFamily="18" charset="-78"/>
                <a:cs typeface="Andalus" pitchFamily="18" charset="-78"/>
              </a:rPr>
              <a:t>Les Dessous d'une vie ou la Pyramide humaine</a:t>
            </a:r>
            <a:endParaRPr lang="fr-FR" sz="24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400" dirty="0">
                <a:latin typeface="Andalus" pitchFamily="18" charset="-78"/>
                <a:cs typeface="Andalus" pitchFamily="18" charset="-78"/>
              </a:rPr>
              <a:t>1929 : </a:t>
            </a:r>
            <a:r>
              <a:rPr lang="fr-FR" sz="2400" i="1" u="sng" dirty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L’Amour la poésie</a:t>
            </a:r>
          </a:p>
          <a:p>
            <a:pPr lvl="0"/>
            <a:r>
              <a:rPr lang="fr-FR" sz="2400" dirty="0">
                <a:latin typeface="Andalus" pitchFamily="18" charset="-78"/>
                <a:cs typeface="Andalus" pitchFamily="18" charset="-78"/>
              </a:rPr>
              <a:t>1930 : </a:t>
            </a:r>
            <a:r>
              <a:rPr lang="fr-FR" sz="2400" i="1" dirty="0">
                <a:latin typeface="Andalus" pitchFamily="18" charset="-78"/>
                <a:cs typeface="Andalus" pitchFamily="18" charset="-78"/>
              </a:rPr>
              <a:t>Ralentir travaux</a:t>
            </a:r>
            <a:r>
              <a:rPr lang="fr-FR" sz="2400" dirty="0">
                <a:latin typeface="Andalus" pitchFamily="18" charset="-78"/>
                <a:cs typeface="Andalus" pitchFamily="18" charset="-78"/>
              </a:rPr>
              <a:t>, en collaboration avec </a:t>
            </a:r>
            <a:r>
              <a:rPr lang="fr-FR" sz="2400" u="sng" dirty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André Breton</a:t>
            </a:r>
            <a:r>
              <a:rPr lang="fr-FR" sz="2400" dirty="0">
                <a:latin typeface="Andalus" pitchFamily="18" charset="-78"/>
                <a:cs typeface="Andalus" pitchFamily="18" charset="-78"/>
              </a:rPr>
              <a:t> et </a:t>
            </a:r>
            <a:r>
              <a:rPr lang="fr-FR" sz="2400" u="sng" dirty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René Char</a:t>
            </a:r>
            <a:endParaRPr lang="fr-FR" sz="24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400" dirty="0">
                <a:latin typeface="Andalus" pitchFamily="18" charset="-78"/>
                <a:cs typeface="Andalus" pitchFamily="18" charset="-78"/>
              </a:rPr>
              <a:t>1930 : </a:t>
            </a:r>
            <a:r>
              <a:rPr lang="fr-FR" sz="2400" i="1" dirty="0">
                <a:latin typeface="Andalus" pitchFamily="18" charset="-78"/>
                <a:cs typeface="Andalus" pitchFamily="18" charset="-78"/>
              </a:rPr>
              <a:t>À toute épreuve</a:t>
            </a:r>
            <a:endParaRPr lang="fr-FR" sz="24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400" dirty="0">
                <a:latin typeface="Andalus" pitchFamily="18" charset="-78"/>
                <a:cs typeface="Andalus" pitchFamily="18" charset="-78"/>
              </a:rPr>
              <a:t>1930 : </a:t>
            </a:r>
            <a:r>
              <a:rPr lang="fr-FR" sz="2400" i="1" dirty="0">
                <a:latin typeface="Andalus" pitchFamily="18" charset="-78"/>
                <a:cs typeface="Andalus" pitchFamily="18" charset="-78"/>
              </a:rPr>
              <a:t>L'Immaculée Conception</a:t>
            </a:r>
            <a:endParaRPr lang="fr-FR" sz="24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400" dirty="0">
                <a:latin typeface="Andalus" pitchFamily="18" charset="-78"/>
                <a:cs typeface="Andalus" pitchFamily="18" charset="-78"/>
              </a:rPr>
              <a:t>1932 : </a:t>
            </a:r>
            <a:r>
              <a:rPr lang="fr-FR" sz="2400" i="1" dirty="0">
                <a:latin typeface="Andalus" pitchFamily="18" charset="-78"/>
                <a:cs typeface="Andalus" pitchFamily="18" charset="-78"/>
              </a:rPr>
              <a:t>Défense de savoir</a:t>
            </a:r>
            <a:endParaRPr lang="fr-FR" sz="24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400" dirty="0">
                <a:latin typeface="Andalus" pitchFamily="18" charset="-78"/>
                <a:cs typeface="Andalus" pitchFamily="18" charset="-78"/>
              </a:rPr>
              <a:t>1932 : </a:t>
            </a:r>
            <a:r>
              <a:rPr lang="fr-FR" sz="2400" i="1" dirty="0">
                <a:latin typeface="Andalus" pitchFamily="18" charset="-78"/>
                <a:cs typeface="Andalus" pitchFamily="18" charset="-78"/>
              </a:rPr>
              <a:t>La Vie immédiate</a:t>
            </a:r>
            <a:endParaRPr lang="fr-FR" sz="24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400" dirty="0">
                <a:latin typeface="Andalus" pitchFamily="18" charset="-78"/>
                <a:cs typeface="Andalus" pitchFamily="18" charset="-78"/>
              </a:rPr>
              <a:t>1935 : </a:t>
            </a:r>
            <a:r>
              <a:rPr lang="fr-FR" sz="2400" i="1" dirty="0">
                <a:latin typeface="Andalus" pitchFamily="18" charset="-78"/>
                <a:cs typeface="Andalus" pitchFamily="18" charset="-78"/>
              </a:rPr>
              <a:t>La Rose publique</a:t>
            </a:r>
            <a:endParaRPr lang="fr-FR" sz="24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400" dirty="0">
                <a:latin typeface="Andalus" pitchFamily="18" charset="-78"/>
                <a:cs typeface="Andalus" pitchFamily="18" charset="-78"/>
              </a:rPr>
              <a:t>1935 : </a:t>
            </a:r>
            <a:r>
              <a:rPr lang="fr-FR" sz="2400" i="1" dirty="0">
                <a:latin typeface="Andalus" pitchFamily="18" charset="-78"/>
                <a:cs typeface="Andalus" pitchFamily="18" charset="-78"/>
              </a:rPr>
              <a:t>Facile</a:t>
            </a:r>
            <a:endParaRPr lang="fr-FR" sz="24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400" dirty="0">
                <a:latin typeface="Andalus" pitchFamily="18" charset="-78"/>
                <a:cs typeface="Andalus" pitchFamily="18" charset="-78"/>
              </a:rPr>
              <a:t>1936 : </a:t>
            </a:r>
            <a:r>
              <a:rPr lang="fr-FR" sz="2400" i="1" dirty="0">
                <a:latin typeface="Andalus" pitchFamily="18" charset="-78"/>
                <a:cs typeface="Andalus" pitchFamily="18" charset="-78"/>
              </a:rPr>
              <a:t>Les Yeux fertiles</a:t>
            </a:r>
            <a:endParaRPr lang="fr-FR" sz="24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400" dirty="0">
                <a:latin typeface="Andalus" pitchFamily="18" charset="-78"/>
                <a:cs typeface="Andalus" pitchFamily="18" charset="-78"/>
              </a:rPr>
              <a:t>1937 : </a:t>
            </a:r>
            <a:r>
              <a:rPr lang="fr-FR" sz="2400" i="1" dirty="0">
                <a:latin typeface="Andalus" pitchFamily="18" charset="-78"/>
                <a:cs typeface="Andalus" pitchFamily="18" charset="-78"/>
              </a:rPr>
              <a:t>Quelques-uns des mots qui jusqu'ici m'étaient mystérieusement interdits</a:t>
            </a:r>
            <a:r>
              <a:rPr lang="fr-FR" sz="2400" dirty="0">
                <a:latin typeface="Andalus" pitchFamily="18" charset="-78"/>
                <a:cs typeface="Andalus" pitchFamily="18" charset="-78"/>
              </a:rPr>
              <a:t>, GLM</a:t>
            </a:r>
          </a:p>
          <a:p>
            <a:pPr lvl="0"/>
            <a:r>
              <a:rPr lang="fr-FR" sz="2400" dirty="0">
                <a:latin typeface="Andalus" pitchFamily="18" charset="-78"/>
                <a:cs typeface="Andalus" pitchFamily="18" charset="-78"/>
              </a:rPr>
              <a:t>1938 : </a:t>
            </a:r>
            <a:r>
              <a:rPr lang="fr-FR" sz="2400" i="1" u="sng" dirty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Les Mains libres</a:t>
            </a:r>
            <a:r>
              <a:rPr lang="fr-FR" sz="2400" dirty="0">
                <a:latin typeface="Andalus" pitchFamily="18" charset="-78"/>
                <a:cs typeface="Andalus" pitchFamily="18" charset="-78"/>
              </a:rPr>
              <a:t>, en collaboration avec </a:t>
            </a:r>
            <a:r>
              <a:rPr lang="fr-FR" sz="2400" u="sng" dirty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Man Ray</a:t>
            </a:r>
            <a:endParaRPr lang="fr-FR" sz="24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400" dirty="0">
                <a:latin typeface="Andalus" pitchFamily="18" charset="-78"/>
                <a:cs typeface="Andalus" pitchFamily="18" charset="-78"/>
              </a:rPr>
              <a:t>1938 : </a:t>
            </a:r>
            <a:r>
              <a:rPr lang="fr-FR" sz="2400" i="1" u="sng" dirty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Cours naturel</a:t>
            </a:r>
            <a:endParaRPr lang="fr-FR" sz="2400" dirty="0">
              <a:solidFill>
                <a:schemeClr val="accent2"/>
              </a:solidFill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400" dirty="0">
                <a:latin typeface="Andalus" pitchFamily="18" charset="-78"/>
                <a:cs typeface="Andalus" pitchFamily="18" charset="-78"/>
              </a:rPr>
              <a:t>1938 : </a:t>
            </a:r>
            <a:r>
              <a:rPr lang="fr-FR" sz="2400" i="1" dirty="0">
                <a:latin typeface="Andalus" pitchFamily="18" charset="-78"/>
                <a:cs typeface="Andalus" pitchFamily="18" charset="-78"/>
              </a:rPr>
              <a:t>La Victoire de Guernica</a:t>
            </a:r>
            <a:endParaRPr lang="fr-FR" sz="24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400" dirty="0">
                <a:latin typeface="Andalus" pitchFamily="18" charset="-78"/>
                <a:cs typeface="Andalus" pitchFamily="18" charset="-78"/>
              </a:rPr>
              <a:t>1939 : </a:t>
            </a:r>
            <a:r>
              <a:rPr lang="fr-FR" sz="2400" i="1" dirty="0">
                <a:latin typeface="Andalus" pitchFamily="18" charset="-78"/>
                <a:cs typeface="Andalus" pitchFamily="18" charset="-78"/>
              </a:rPr>
              <a:t>Donner à voir</a:t>
            </a:r>
            <a:endParaRPr lang="fr-FR" sz="24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2400" dirty="0">
                <a:latin typeface="Andalus" pitchFamily="18" charset="-78"/>
                <a:cs typeface="Andalus" pitchFamily="18" charset="-78"/>
              </a:rPr>
              <a:t>1939 : </a:t>
            </a:r>
            <a:r>
              <a:rPr lang="fr-FR" sz="2400" i="1" dirty="0">
                <a:latin typeface="Andalus" pitchFamily="18" charset="-78"/>
                <a:cs typeface="Andalus" pitchFamily="18" charset="-78"/>
              </a:rPr>
              <a:t>Je ne suis pas seul</a:t>
            </a:r>
            <a:endParaRPr lang="fr-FR" sz="2400" dirty="0">
              <a:latin typeface="Andalus" pitchFamily="18" charset="-78"/>
              <a:cs typeface="Andalus" pitchFamily="18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1941 : </a:t>
            </a:r>
            <a:r>
              <a:rPr lang="fr-FR" i="1" dirty="0"/>
              <a:t>Le Livre ouvert</a:t>
            </a:r>
            <a:endParaRPr lang="fr-FR" dirty="0"/>
          </a:p>
          <a:p>
            <a:pPr lvl="0"/>
            <a:r>
              <a:rPr lang="fr-FR" dirty="0"/>
              <a:t>1942 : </a:t>
            </a:r>
            <a:r>
              <a:rPr lang="fr-FR" i="1" dirty="0"/>
              <a:t>Poésie et Vérité 1942</a:t>
            </a:r>
            <a:endParaRPr lang="fr-FR" dirty="0"/>
          </a:p>
          <a:p>
            <a:pPr lvl="0"/>
            <a:r>
              <a:rPr lang="fr-FR" dirty="0"/>
              <a:t>1942 : </a:t>
            </a:r>
            <a:r>
              <a:rPr lang="fr-FR" i="1" u="sng" dirty="0">
                <a:solidFill>
                  <a:schemeClr val="accent2"/>
                </a:solidFill>
              </a:rPr>
              <a:t>Liberté</a:t>
            </a:r>
            <a:endParaRPr lang="fr-FR" dirty="0">
              <a:solidFill>
                <a:schemeClr val="accent2"/>
              </a:solidFill>
            </a:endParaRPr>
          </a:p>
          <a:p>
            <a:pPr lvl="0"/>
            <a:r>
              <a:rPr lang="fr-FR" dirty="0"/>
              <a:t>1943 : </a:t>
            </a:r>
            <a:r>
              <a:rPr lang="fr-FR" i="1" dirty="0"/>
              <a:t>Avis</a:t>
            </a:r>
            <a:endParaRPr lang="fr-FR" dirty="0"/>
          </a:p>
          <a:p>
            <a:pPr lvl="0"/>
            <a:r>
              <a:rPr lang="fr-FR" dirty="0"/>
              <a:t>1943 : </a:t>
            </a:r>
            <a:r>
              <a:rPr lang="fr-FR" i="1" u="sng" dirty="0">
                <a:solidFill>
                  <a:schemeClr val="accent2"/>
                </a:solidFill>
              </a:rPr>
              <a:t>Courage</a:t>
            </a:r>
            <a:endParaRPr lang="fr-FR" dirty="0"/>
          </a:p>
          <a:p>
            <a:pPr lvl="0"/>
            <a:r>
              <a:rPr lang="fr-FR" dirty="0"/>
              <a:t>1943 : </a:t>
            </a:r>
            <a:r>
              <a:rPr lang="fr-FR" i="1" dirty="0"/>
              <a:t>Les Sept poèmes d'amour en guerre</a:t>
            </a:r>
            <a:endParaRPr lang="fr-FR" dirty="0"/>
          </a:p>
          <a:p>
            <a:pPr lvl="0"/>
            <a:r>
              <a:rPr lang="fr-FR" dirty="0"/>
              <a:t>1944 : </a:t>
            </a:r>
            <a:r>
              <a:rPr lang="fr-FR" i="1" dirty="0"/>
              <a:t>Au rendez-vous allemand</a:t>
            </a:r>
            <a:endParaRPr lang="fr-FR" dirty="0"/>
          </a:p>
          <a:p>
            <a:pPr lvl="0"/>
            <a:r>
              <a:rPr lang="fr-FR" dirty="0"/>
              <a:t>1946 : </a:t>
            </a:r>
            <a:r>
              <a:rPr lang="fr-FR" i="1" dirty="0"/>
              <a:t>Poésie ininterrompue</a:t>
            </a:r>
            <a:endParaRPr lang="fr-FR" dirty="0"/>
          </a:p>
          <a:p>
            <a:pPr lvl="0"/>
            <a:r>
              <a:rPr lang="fr-FR" dirty="0"/>
              <a:t>1947 : </a:t>
            </a:r>
            <a:r>
              <a:rPr lang="fr-FR" i="1" dirty="0"/>
              <a:t>Le Cinquième Poème visible</a:t>
            </a:r>
            <a:endParaRPr lang="fr-FR" dirty="0"/>
          </a:p>
          <a:p>
            <a:pPr lvl="0"/>
            <a:r>
              <a:rPr lang="fr-FR" dirty="0"/>
              <a:t>1947 : </a:t>
            </a:r>
            <a:r>
              <a:rPr lang="fr-FR" i="1" dirty="0"/>
              <a:t>Notre vie</a:t>
            </a:r>
            <a:endParaRPr lang="fr-FR" dirty="0"/>
          </a:p>
          <a:p>
            <a:pPr lvl="0"/>
            <a:r>
              <a:rPr lang="fr-FR" dirty="0"/>
              <a:t>1947 : </a:t>
            </a:r>
            <a:r>
              <a:rPr lang="fr-FR" i="1" dirty="0"/>
              <a:t>À l'intérieur de la vue</a:t>
            </a:r>
            <a:endParaRPr lang="fr-FR" dirty="0"/>
          </a:p>
          <a:p>
            <a:pPr lvl="0"/>
            <a:r>
              <a:rPr lang="fr-FR" dirty="0"/>
              <a:t>1947 : </a:t>
            </a:r>
            <a:r>
              <a:rPr lang="fr-FR" i="1" dirty="0"/>
              <a:t>La Courbe de tes yeux</a:t>
            </a:r>
            <a:endParaRPr lang="fr-FR" dirty="0"/>
          </a:p>
          <a:p>
            <a:pPr lvl="0"/>
            <a:r>
              <a:rPr lang="fr-FR" dirty="0"/>
              <a:t>1947 : </a:t>
            </a:r>
            <a:r>
              <a:rPr lang="fr-FR" i="1" dirty="0"/>
              <a:t>Le temps déborde</a:t>
            </a:r>
            <a:endParaRPr lang="fr-FR" dirty="0"/>
          </a:p>
          <a:p>
            <a:pPr lvl="0"/>
            <a:r>
              <a:rPr lang="fr-FR" dirty="0"/>
              <a:t>1948 : </a:t>
            </a:r>
            <a:r>
              <a:rPr lang="fr-FR" i="1" dirty="0"/>
              <a:t>Poèmes politiques</a:t>
            </a:r>
            <a:endParaRPr lang="fr-FR" dirty="0"/>
          </a:p>
          <a:p>
            <a:pPr lvl="0"/>
            <a:r>
              <a:rPr lang="fr-FR" dirty="0"/>
              <a:t>1951 : </a:t>
            </a:r>
            <a:r>
              <a:rPr lang="fr-FR" i="1" dirty="0"/>
              <a:t>Le Phénix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72000"/>
          </a:xfrm>
        </p:spPr>
        <p:txBody>
          <a:bodyPr>
            <a:noAutofit/>
          </a:bodyPr>
          <a:lstStyle/>
          <a:p>
            <a:r>
              <a:rPr lang="fr-FR" sz="2000" dirty="0">
                <a:latin typeface="Andalus" pitchFamily="18" charset="-78"/>
                <a:cs typeface="Andalus" pitchFamily="18" charset="-78"/>
              </a:rPr>
              <a:t>La courbe de tes yeux fait le tour de mon cœur,</a:t>
            </a:r>
            <a:br>
              <a:rPr lang="fr-FR" sz="2000" dirty="0">
                <a:latin typeface="Andalus" pitchFamily="18" charset="-78"/>
                <a:cs typeface="Andalus" pitchFamily="18" charset="-78"/>
              </a:rPr>
            </a:br>
            <a:r>
              <a:rPr lang="fr-FR" sz="2000" dirty="0">
                <a:latin typeface="Andalus" pitchFamily="18" charset="-78"/>
                <a:cs typeface="Andalus" pitchFamily="18" charset="-78"/>
              </a:rPr>
              <a:t>Un rond de danse et de douceur,</a:t>
            </a:r>
            <a:br>
              <a:rPr lang="fr-FR" sz="2000" dirty="0">
                <a:latin typeface="Andalus" pitchFamily="18" charset="-78"/>
                <a:cs typeface="Andalus" pitchFamily="18" charset="-78"/>
              </a:rPr>
            </a:br>
            <a:r>
              <a:rPr lang="fr-FR" sz="2000" dirty="0">
                <a:latin typeface="Andalus" pitchFamily="18" charset="-78"/>
                <a:cs typeface="Andalus" pitchFamily="18" charset="-78"/>
              </a:rPr>
              <a:t>Auréole du temps, berceau nocturne et sûr,</a:t>
            </a:r>
            <a:br>
              <a:rPr lang="fr-FR" sz="2000" dirty="0">
                <a:latin typeface="Andalus" pitchFamily="18" charset="-78"/>
                <a:cs typeface="Andalus" pitchFamily="18" charset="-78"/>
              </a:rPr>
            </a:br>
            <a:r>
              <a:rPr lang="fr-FR" sz="2000" dirty="0">
                <a:latin typeface="Andalus" pitchFamily="18" charset="-78"/>
                <a:cs typeface="Andalus" pitchFamily="18" charset="-78"/>
              </a:rPr>
              <a:t>Et si je ne sais plus tout ce que j’ai vécu</a:t>
            </a:r>
            <a:br>
              <a:rPr lang="fr-FR" sz="2000" dirty="0">
                <a:latin typeface="Andalus" pitchFamily="18" charset="-78"/>
                <a:cs typeface="Andalus" pitchFamily="18" charset="-78"/>
              </a:rPr>
            </a:br>
            <a:r>
              <a:rPr lang="fr-FR" sz="2000" dirty="0">
                <a:latin typeface="Andalus" pitchFamily="18" charset="-78"/>
                <a:cs typeface="Andalus" pitchFamily="18" charset="-78"/>
              </a:rPr>
              <a:t>C’est que tes yeux ne m’ont pas toujours vu. </a:t>
            </a:r>
            <a:br>
              <a:rPr lang="fr-FR" sz="2000" dirty="0">
                <a:latin typeface="Andalus" pitchFamily="18" charset="-78"/>
                <a:cs typeface="Andalus" pitchFamily="18" charset="-78"/>
              </a:rPr>
            </a:br>
            <a:br>
              <a:rPr lang="fr-FR" sz="2000" dirty="0">
                <a:latin typeface="Andalus" pitchFamily="18" charset="-78"/>
                <a:cs typeface="Andalus" pitchFamily="18" charset="-78"/>
              </a:rPr>
            </a:br>
            <a:r>
              <a:rPr lang="fr-FR" sz="2000" dirty="0">
                <a:latin typeface="Andalus" pitchFamily="18" charset="-78"/>
                <a:cs typeface="Andalus" pitchFamily="18" charset="-78"/>
              </a:rPr>
              <a:t>Feuilles de jour et mousse de rosée,</a:t>
            </a:r>
            <a:br>
              <a:rPr lang="fr-FR" sz="2000" dirty="0">
                <a:latin typeface="Andalus" pitchFamily="18" charset="-78"/>
                <a:cs typeface="Andalus" pitchFamily="18" charset="-78"/>
              </a:rPr>
            </a:br>
            <a:r>
              <a:rPr lang="fr-FR" sz="2000" dirty="0">
                <a:latin typeface="Andalus" pitchFamily="18" charset="-78"/>
                <a:cs typeface="Andalus" pitchFamily="18" charset="-78"/>
              </a:rPr>
              <a:t>Roseaux du vent, sourires parfumés,</a:t>
            </a:r>
            <a:br>
              <a:rPr lang="fr-FR" sz="2000" dirty="0">
                <a:latin typeface="Andalus" pitchFamily="18" charset="-78"/>
                <a:cs typeface="Andalus" pitchFamily="18" charset="-78"/>
              </a:rPr>
            </a:br>
            <a:r>
              <a:rPr lang="fr-FR" sz="2000" dirty="0">
                <a:latin typeface="Andalus" pitchFamily="18" charset="-78"/>
                <a:cs typeface="Andalus" pitchFamily="18" charset="-78"/>
              </a:rPr>
              <a:t>Ailes couvrant le monde de lumière,</a:t>
            </a:r>
            <a:br>
              <a:rPr lang="fr-FR" sz="2000" dirty="0">
                <a:latin typeface="Andalus" pitchFamily="18" charset="-78"/>
                <a:cs typeface="Andalus" pitchFamily="18" charset="-78"/>
              </a:rPr>
            </a:br>
            <a:r>
              <a:rPr lang="fr-FR" sz="2000" dirty="0">
                <a:latin typeface="Andalus" pitchFamily="18" charset="-78"/>
                <a:cs typeface="Andalus" pitchFamily="18" charset="-78"/>
              </a:rPr>
              <a:t>Bateaux chargés du ciel et de la mer,</a:t>
            </a:r>
            <a:br>
              <a:rPr lang="fr-FR" sz="2000" dirty="0">
                <a:latin typeface="Andalus" pitchFamily="18" charset="-78"/>
                <a:cs typeface="Andalus" pitchFamily="18" charset="-78"/>
              </a:rPr>
            </a:br>
            <a:r>
              <a:rPr lang="fr-FR" sz="2000" dirty="0">
                <a:latin typeface="Andalus" pitchFamily="18" charset="-78"/>
                <a:cs typeface="Andalus" pitchFamily="18" charset="-78"/>
              </a:rPr>
              <a:t>Chasseurs des bruits et sources des couleurs, </a:t>
            </a:r>
            <a:br>
              <a:rPr lang="fr-FR" sz="2000" dirty="0">
                <a:latin typeface="Andalus" pitchFamily="18" charset="-78"/>
                <a:cs typeface="Andalus" pitchFamily="18" charset="-78"/>
              </a:rPr>
            </a:br>
            <a:br>
              <a:rPr lang="fr-FR" sz="2000" dirty="0">
                <a:latin typeface="Andalus" pitchFamily="18" charset="-78"/>
                <a:cs typeface="Andalus" pitchFamily="18" charset="-78"/>
              </a:rPr>
            </a:br>
            <a:r>
              <a:rPr lang="fr-FR" sz="2000" dirty="0">
                <a:latin typeface="Andalus" pitchFamily="18" charset="-78"/>
                <a:cs typeface="Andalus" pitchFamily="18" charset="-78"/>
              </a:rPr>
              <a:t>Parfums éclos d’une couvée d’aurores</a:t>
            </a:r>
            <a:br>
              <a:rPr lang="fr-FR" sz="2000" dirty="0">
                <a:latin typeface="Andalus" pitchFamily="18" charset="-78"/>
                <a:cs typeface="Andalus" pitchFamily="18" charset="-78"/>
              </a:rPr>
            </a:br>
            <a:r>
              <a:rPr lang="fr-FR" sz="2000" dirty="0">
                <a:latin typeface="Andalus" pitchFamily="18" charset="-78"/>
                <a:cs typeface="Andalus" pitchFamily="18" charset="-78"/>
              </a:rPr>
              <a:t>Qui gît toujours sur la paille des astres,</a:t>
            </a:r>
            <a:br>
              <a:rPr lang="fr-FR" sz="2000" dirty="0">
                <a:latin typeface="Andalus" pitchFamily="18" charset="-78"/>
                <a:cs typeface="Andalus" pitchFamily="18" charset="-78"/>
              </a:rPr>
            </a:br>
            <a:r>
              <a:rPr lang="fr-FR" sz="2000" dirty="0">
                <a:latin typeface="Andalus" pitchFamily="18" charset="-78"/>
                <a:cs typeface="Andalus" pitchFamily="18" charset="-78"/>
              </a:rPr>
              <a:t>Comme le jour dépend de l’innocence</a:t>
            </a:r>
            <a:br>
              <a:rPr lang="fr-FR" sz="2000" dirty="0">
                <a:latin typeface="Andalus" pitchFamily="18" charset="-78"/>
                <a:cs typeface="Andalus" pitchFamily="18" charset="-78"/>
              </a:rPr>
            </a:br>
            <a:r>
              <a:rPr lang="fr-FR" sz="2000" dirty="0">
                <a:latin typeface="Andalus" pitchFamily="18" charset="-78"/>
                <a:cs typeface="Andalus" pitchFamily="18" charset="-78"/>
              </a:rPr>
              <a:t>Le monde entier dépend de tes yeux purs</a:t>
            </a:r>
            <a:br>
              <a:rPr lang="fr-FR" sz="2000" dirty="0">
                <a:latin typeface="Andalus" pitchFamily="18" charset="-78"/>
                <a:cs typeface="Andalus" pitchFamily="18" charset="-78"/>
              </a:rPr>
            </a:br>
            <a:r>
              <a:rPr lang="fr-FR" sz="2000" dirty="0">
                <a:latin typeface="Andalus" pitchFamily="18" charset="-78"/>
                <a:cs typeface="Andalus" pitchFamily="18" charset="-78"/>
              </a:rPr>
              <a:t>Et tout mon sang coule dans leurs regards. </a:t>
            </a:r>
            <a:br>
              <a:rPr lang="fr-FR" sz="2000" dirty="0">
                <a:latin typeface="Andalus" pitchFamily="18" charset="-78"/>
                <a:cs typeface="Andalus" pitchFamily="18" charset="-78"/>
              </a:rPr>
            </a:br>
            <a:br>
              <a:rPr lang="fr-FR" sz="2000" dirty="0">
                <a:latin typeface="Andalus" pitchFamily="18" charset="-78"/>
                <a:cs typeface="Andalus" pitchFamily="18" charset="-78"/>
              </a:rPr>
            </a:br>
            <a:r>
              <a:rPr lang="fr-FR" sz="2000" dirty="0">
                <a:latin typeface="Andalus" pitchFamily="18" charset="-78"/>
                <a:cs typeface="Andalus" pitchFamily="18" charset="-78"/>
              </a:rPr>
              <a:t>Paul Eluard, Capitale de la douleur, 1926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fr-FR" sz="3800" dirty="0">
                <a:solidFill>
                  <a:schemeClr val="accent2"/>
                </a:solidFill>
                <a:latin typeface="Lucida Handwriting" pitchFamily="66" charset="0"/>
              </a:rPr>
              <a:t>VI.</a:t>
            </a:r>
            <a:r>
              <a:rPr lang="fr-FR" sz="3800" dirty="0">
                <a:latin typeface="Lucida Handwriting" pitchFamily="66" charset="0"/>
              </a:rPr>
              <a:t>« La courbe de tes yeux »</a:t>
            </a:r>
            <a:endParaRPr lang="fr-FR" sz="3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u="sng" dirty="0">
                <a:hlinkClick r:id="rId2"/>
              </a:rPr>
              <a:t>https://www.etudes-litteraires.com/surrealisme.php</a:t>
            </a:r>
            <a:endParaRPr lang="fr-FR" u="sng" dirty="0"/>
          </a:p>
          <a:p>
            <a:endParaRPr lang="fr-FR" dirty="0"/>
          </a:p>
          <a:p>
            <a:r>
              <a:rPr lang="fr-FR" u="sng" dirty="0">
                <a:hlinkClick r:id="rId3"/>
              </a:rPr>
              <a:t>http://www.bacfrancais.com/bac_francais/mouvement-le-surrealisme.php</a:t>
            </a:r>
            <a:endParaRPr lang="fr-FR" u="sng" dirty="0"/>
          </a:p>
          <a:p>
            <a:endParaRPr lang="fr-FR" dirty="0"/>
          </a:p>
          <a:p>
            <a:r>
              <a:rPr lang="fr-FR" u="sng" dirty="0">
                <a:hlinkClick r:id="rId4"/>
              </a:rPr>
              <a:t>http://www.espacefrancais.com/le-surrealisme/#Dfinition</a:t>
            </a:r>
            <a:endParaRPr lang="fr-FR" u="sng" dirty="0"/>
          </a:p>
          <a:p>
            <a:endParaRPr lang="fr-FR" dirty="0"/>
          </a:p>
          <a:p>
            <a:r>
              <a:rPr lang="fr-FR" u="sng" dirty="0">
                <a:hlinkClick r:id="rId5"/>
              </a:rPr>
              <a:t>www.bacdefrancais.net/</a:t>
            </a:r>
            <a:r>
              <a:rPr lang="fr-FR" b="1" u="sng" dirty="0">
                <a:hlinkClick r:id="rId5"/>
              </a:rPr>
              <a:t>bioeluard</a:t>
            </a:r>
            <a:r>
              <a:rPr lang="fr-FR" u="sng" dirty="0">
                <a:hlinkClick r:id="rId5"/>
              </a:rPr>
              <a:t>.htm</a:t>
            </a:r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u="sng" dirty="0">
                <a:hlinkClick r:id="rId6"/>
              </a:rPr>
              <a:t>http://www.alalettre.com/eluard-bio.php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400" dirty="0">
                <a:solidFill>
                  <a:schemeClr val="accent2"/>
                </a:solidFill>
                <a:latin typeface="Lucida Handwriting" pitchFamily="66" charset="0"/>
              </a:rPr>
              <a:t> VII. </a:t>
            </a:r>
            <a:r>
              <a:rPr lang="fr-FR" sz="4400" dirty="0">
                <a:latin typeface="Lucida Handwriting" pitchFamily="66" charset="0"/>
              </a:rPr>
              <a:t>Sources.</a:t>
            </a:r>
            <a:br>
              <a:rPr lang="fr-FR" sz="4400" dirty="0">
                <a:latin typeface="Lucida Handwriting" pitchFamily="66" charset="0"/>
              </a:rPr>
            </a:b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72000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fr-FR" sz="3200" dirty="0">
                <a:latin typeface="Lucida Handwriting" pitchFamily="66" charset="0"/>
              </a:rPr>
              <a:t>Origine et étymologie. </a:t>
            </a:r>
          </a:p>
          <a:p>
            <a:pPr marL="571500" indent="-571500">
              <a:buAutoNum type="romanUcPeriod"/>
            </a:pPr>
            <a:r>
              <a:rPr lang="fr-FR" sz="3200" dirty="0">
                <a:latin typeface="Lucida Handwriting" pitchFamily="66" charset="0"/>
              </a:rPr>
              <a:t> Principes du surréalisme.</a:t>
            </a:r>
          </a:p>
          <a:p>
            <a:pPr marL="571500" indent="-571500">
              <a:buAutoNum type="romanUcPeriod"/>
            </a:pPr>
            <a:r>
              <a:rPr lang="fr-FR" sz="3200" dirty="0">
                <a:latin typeface="Lucida Handwriting" pitchFamily="66" charset="0"/>
              </a:rPr>
              <a:t> Evolution du mouvement.</a:t>
            </a:r>
          </a:p>
          <a:p>
            <a:pPr marL="571500" indent="-571500">
              <a:buAutoNum type="romanUcPeriod"/>
            </a:pPr>
            <a:r>
              <a:rPr lang="fr-FR" sz="3200" dirty="0">
                <a:latin typeface="Lucida Handwriting" pitchFamily="66" charset="0"/>
              </a:rPr>
              <a:t> Biographie de Paul Eluard. </a:t>
            </a:r>
          </a:p>
          <a:p>
            <a:pPr marL="571500" indent="-571500">
              <a:buAutoNum type="romanUcPeriod"/>
            </a:pPr>
            <a:r>
              <a:rPr lang="fr-FR" sz="3200" dirty="0">
                <a:latin typeface="Lucida Handwriting" pitchFamily="66" charset="0"/>
              </a:rPr>
              <a:t>Bibliographie de Paul Eluard. </a:t>
            </a:r>
          </a:p>
          <a:p>
            <a:pPr marL="571500" indent="-571500">
              <a:buAutoNum type="romanUcPeriod"/>
            </a:pPr>
            <a:r>
              <a:rPr lang="fr-FR" sz="3200" dirty="0">
                <a:latin typeface="Lucida Handwriting" pitchFamily="66" charset="0"/>
              </a:rPr>
              <a:t> « La courbe de tes yeux » </a:t>
            </a:r>
          </a:p>
          <a:p>
            <a:pPr marL="571500" indent="-571500">
              <a:buAutoNum type="romanUcPeriod"/>
            </a:pPr>
            <a:r>
              <a:rPr lang="fr-FR" sz="3200" dirty="0">
                <a:latin typeface="Lucida Handwriting" pitchFamily="66" charset="0"/>
              </a:rPr>
              <a:t> Sources.</a:t>
            </a:r>
          </a:p>
          <a:p>
            <a:pPr marL="571500" indent="-571500">
              <a:buAutoNum type="romanUcPeriod"/>
            </a:pPr>
            <a:endParaRPr lang="fr-FR" dirty="0">
              <a:latin typeface="Lucida Handwriting" pitchFamily="66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00336"/>
          </a:xfrm>
        </p:spPr>
        <p:txBody>
          <a:bodyPr>
            <a:noAutofit/>
          </a:bodyPr>
          <a:lstStyle/>
          <a:p>
            <a:pPr algn="ctr"/>
            <a:r>
              <a:rPr lang="fr-FR" sz="5400" dirty="0">
                <a:latin typeface="Lucida Handwriting" pitchFamily="66" charset="0"/>
              </a:rPr>
              <a:t>Sommaire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52528"/>
          </a:xfrm>
        </p:spPr>
        <p:txBody>
          <a:bodyPr/>
          <a:lstStyle/>
          <a:p>
            <a:r>
              <a:rPr lang="fr-FR" sz="2000" dirty="0">
                <a:latin typeface="Andalus" pitchFamily="18" charset="-78"/>
                <a:cs typeface="Andalus" pitchFamily="18" charset="-78"/>
              </a:rPr>
              <a:t>Le terme « surréalisme » est formé à partir du néologisme « surréel » (de « sur » et « réel ») inventé par </a:t>
            </a:r>
            <a:r>
              <a:rPr lang="fr-FR" sz="2000" u="sng" dirty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Apollinaire</a:t>
            </a:r>
            <a:r>
              <a:rPr lang="fr-FR" sz="2000" dirty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fr-FR" sz="2000" dirty="0">
                <a:latin typeface="Andalus" pitchFamily="18" charset="-78"/>
                <a:cs typeface="Andalus" pitchFamily="18" charset="-78"/>
              </a:rPr>
              <a:t>signifiant « qui se situe au-delà du réel ». Il désigne le mouvement littéraire et artistique qui naît en France </a:t>
            </a:r>
            <a:r>
              <a:rPr lang="fr-FR" sz="2000" b="1" dirty="0">
                <a:latin typeface="Andalus" pitchFamily="18" charset="-78"/>
                <a:cs typeface="Andalus" pitchFamily="18" charset="-78"/>
              </a:rPr>
              <a:t>au lendemain de la Grande Guerre</a:t>
            </a:r>
            <a:r>
              <a:rPr lang="fr-FR" sz="2000" dirty="0">
                <a:latin typeface="Andalus" pitchFamily="18" charset="-78"/>
                <a:cs typeface="Andalus" pitchFamily="18" charset="-78"/>
              </a:rPr>
              <a:t> (1919).</a:t>
            </a:r>
          </a:p>
          <a:p>
            <a:pPr>
              <a:buNone/>
            </a:pPr>
            <a:endParaRPr lang="fr-FR" sz="2000" dirty="0">
              <a:latin typeface="Andalus" pitchFamily="18" charset="-78"/>
              <a:cs typeface="Andalus" pitchFamily="18" charset="-78"/>
            </a:endParaRPr>
          </a:p>
          <a:p>
            <a:r>
              <a:rPr lang="fr-FR" sz="2000" dirty="0">
                <a:latin typeface="Andalus" pitchFamily="18" charset="-78"/>
                <a:cs typeface="Andalus" pitchFamily="18" charset="-78"/>
              </a:rPr>
              <a:t>Il est défini par André Breton dans la </a:t>
            </a:r>
            <a:r>
              <a:rPr lang="fr-FR" sz="2000" i="1" dirty="0">
                <a:latin typeface="Andalus" pitchFamily="18" charset="-78"/>
                <a:cs typeface="Andalus" pitchFamily="18" charset="-78"/>
              </a:rPr>
              <a:t>Manifeste du surréalisme </a:t>
            </a:r>
            <a:r>
              <a:rPr lang="fr-FR" sz="2000" dirty="0">
                <a:latin typeface="Andalus" pitchFamily="18" charset="-78"/>
                <a:cs typeface="Andalus" pitchFamily="18" charset="-78"/>
              </a:rPr>
              <a:t>publié en 1924, repose sur le </a:t>
            </a:r>
            <a:r>
              <a:rPr lang="fr-FR" sz="2000" b="1" dirty="0">
                <a:latin typeface="Andalus" pitchFamily="18" charset="-78"/>
                <a:cs typeface="Andalus" pitchFamily="18" charset="-78"/>
              </a:rPr>
              <a:t>refus de toutes les constructions logiques de l’esprit et sur les valeurs de l’irrationnel, de l’absurde, du rêve et de la révolte. </a:t>
            </a:r>
          </a:p>
          <a:p>
            <a:pPr>
              <a:buNone/>
            </a:pPr>
            <a:endParaRPr lang="fr-FR" sz="2000" b="1" dirty="0">
              <a:latin typeface="Andalus" pitchFamily="18" charset="-78"/>
              <a:cs typeface="Andalus" pitchFamily="18" charset="-78"/>
            </a:endParaRPr>
          </a:p>
          <a:p>
            <a:r>
              <a:rPr lang="fr-FR" sz="2000" dirty="0">
                <a:latin typeface="Andalus" pitchFamily="18" charset="-78"/>
                <a:cs typeface="Andalus" pitchFamily="18" charset="-78"/>
              </a:rPr>
              <a:t>Le genre de prédilection du surréalisme est la </a:t>
            </a:r>
            <a:r>
              <a:rPr lang="fr-FR" sz="2000" b="1" dirty="0">
                <a:latin typeface="Andalus" pitchFamily="18" charset="-78"/>
                <a:cs typeface="Andalus" pitchFamily="18" charset="-78"/>
              </a:rPr>
              <a:t>poésie</a:t>
            </a:r>
            <a:r>
              <a:rPr lang="fr-FR" sz="2000" dirty="0">
                <a:latin typeface="Andalus" pitchFamily="18" charset="-78"/>
                <a:cs typeface="Andalus" pitchFamily="18" charset="-78"/>
              </a:rPr>
              <a:t> qui constitue une des trois composantes du triptyque surréaliste « </a:t>
            </a:r>
            <a:r>
              <a:rPr lang="fr-FR" sz="2000" b="1" dirty="0">
                <a:latin typeface="Andalus" pitchFamily="18" charset="-78"/>
                <a:cs typeface="Andalus" pitchFamily="18" charset="-78"/>
              </a:rPr>
              <a:t>amour, liberté, poésie</a:t>
            </a:r>
            <a:r>
              <a:rPr lang="fr-FR" sz="2000" dirty="0">
                <a:latin typeface="Andalus" pitchFamily="18" charset="-78"/>
                <a:cs typeface="Andalus" pitchFamily="18" charset="-78"/>
              </a:rPr>
              <a:t> ». </a:t>
            </a:r>
            <a:endParaRPr lang="fr-FR" sz="2000" b="1" dirty="0">
              <a:latin typeface="Andalus" pitchFamily="18" charset="-78"/>
              <a:cs typeface="Andalus" pitchFamily="18" charset="-78"/>
            </a:endParaRPr>
          </a:p>
          <a:p>
            <a:endParaRPr lang="fr-FR" sz="2000" b="1" dirty="0">
              <a:latin typeface="Andalus" pitchFamily="18" charset="-78"/>
              <a:cs typeface="Andalus" pitchFamily="18" charset="-78"/>
            </a:endParaRPr>
          </a:p>
          <a:p>
            <a:endParaRPr lang="fr-FR" sz="2000" dirty="0">
              <a:latin typeface="Andalus" pitchFamily="18" charset="-78"/>
              <a:cs typeface="Andalus" pitchFamily="18" charset="-78"/>
            </a:endParaRPr>
          </a:p>
          <a:p>
            <a:endParaRPr lang="fr-FR" sz="2000" dirty="0">
              <a:latin typeface="Andalus" pitchFamily="18" charset="-78"/>
              <a:cs typeface="Andalus" pitchFamily="18" charset="-78"/>
            </a:endParaRPr>
          </a:p>
          <a:p>
            <a:endParaRPr lang="fr-FR" sz="2000" dirty="0">
              <a:latin typeface="Andalus" pitchFamily="18" charset="-78"/>
              <a:cs typeface="Andalus" pitchFamily="18" charset="-78"/>
            </a:endParaRPr>
          </a:p>
          <a:p>
            <a:endParaRPr lang="fr-FR" sz="2000" dirty="0">
              <a:latin typeface="Andalus" pitchFamily="18" charset="-78"/>
              <a:cs typeface="Andalus" pitchFamily="18" charset="-78"/>
            </a:endParaRPr>
          </a:p>
          <a:p>
            <a:endParaRPr lang="fr-FR" dirty="0">
              <a:latin typeface="Lucida Handwriting" pitchFamily="66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chemeClr val="accent2"/>
                </a:solidFill>
                <a:latin typeface="Lucida Handwriting" pitchFamily="66" charset="0"/>
              </a:rPr>
              <a:t>I. </a:t>
            </a:r>
            <a:r>
              <a:rPr lang="fr-FR" dirty="0">
                <a:latin typeface="Lucida Handwriting" pitchFamily="66" charset="0"/>
              </a:rPr>
              <a:t>Origine et étymologie. </a:t>
            </a:r>
            <a:br>
              <a:rPr lang="fr-FR" dirty="0">
                <a:latin typeface="Lucida Handwriting" pitchFamily="66" charset="0"/>
              </a:rPr>
            </a:br>
            <a:endParaRPr lang="fr-FR" dirty="0">
              <a:latin typeface="Lucida Handwriting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/>
          <a:lstStyle/>
          <a:p>
            <a:r>
              <a:rPr lang="fr-FR" sz="2000" dirty="0">
                <a:latin typeface="Andalus" pitchFamily="18" charset="-78"/>
                <a:cs typeface="Andalus" pitchFamily="18" charset="-78"/>
              </a:rPr>
              <a:t>Le groupe surréaliste se compose de nombreux poètes dont Robert Desnos, Louis Aragon, Paul Éluard, Benjamin Péret, Philippe Soupault, Raymond Queneau et Joseph Delteil.</a:t>
            </a:r>
          </a:p>
          <a:p>
            <a:endParaRPr lang="fr-FR" dirty="0"/>
          </a:p>
        </p:txBody>
      </p:sp>
      <p:pic>
        <p:nvPicPr>
          <p:cNvPr id="4" name="Image 3" descr="desno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484784"/>
            <a:ext cx="1382554" cy="1728192"/>
          </a:xfrm>
          <a:prstGeom prst="rect">
            <a:avLst/>
          </a:prstGeom>
        </p:spPr>
      </p:pic>
      <p:pic>
        <p:nvPicPr>
          <p:cNvPr id="5" name="Image 4" descr="466d2405cab2f5672344caa2bf071c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4025180"/>
            <a:ext cx="1368152" cy="1924100"/>
          </a:xfrm>
          <a:prstGeom prst="rect">
            <a:avLst/>
          </a:prstGeom>
        </p:spPr>
      </p:pic>
      <p:pic>
        <p:nvPicPr>
          <p:cNvPr id="6" name="Image 5" descr="imagemh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1484784"/>
            <a:ext cx="1382554" cy="1728192"/>
          </a:xfrm>
          <a:prstGeom prst="rect">
            <a:avLst/>
          </a:prstGeom>
        </p:spPr>
      </p:pic>
      <p:pic>
        <p:nvPicPr>
          <p:cNvPr id="7" name="Image 6" descr="Paul_Éluard_circa_193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1412776"/>
            <a:ext cx="1296144" cy="1762756"/>
          </a:xfrm>
          <a:prstGeom prst="rect">
            <a:avLst/>
          </a:prstGeom>
        </p:spPr>
      </p:pic>
      <p:pic>
        <p:nvPicPr>
          <p:cNvPr id="8" name="Image 7" descr="delteil_josephcdr-web_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4005064"/>
            <a:ext cx="1872208" cy="1872208"/>
          </a:xfrm>
          <a:prstGeom prst="rect">
            <a:avLst/>
          </a:prstGeom>
        </p:spPr>
      </p:pic>
      <p:pic>
        <p:nvPicPr>
          <p:cNvPr id="9" name="Image 8" descr="1006083-Raymond_Queneau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11960" y="4005064"/>
            <a:ext cx="1656184" cy="1931410"/>
          </a:xfrm>
          <a:prstGeom prst="rect">
            <a:avLst/>
          </a:prstGeom>
        </p:spPr>
      </p:pic>
      <p:pic>
        <p:nvPicPr>
          <p:cNvPr id="10" name="Image 9" descr="085e554.jpe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5536" y="4077072"/>
            <a:ext cx="1440160" cy="1901011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755576" y="32129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ndalus" pitchFamily="18" charset="-78"/>
                <a:cs typeface="Andalus" pitchFamily="18" charset="-78"/>
              </a:rPr>
              <a:t>Robert Desnos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419872" y="321297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ndalus" pitchFamily="18" charset="-78"/>
                <a:cs typeface="Andalus" pitchFamily="18" charset="-78"/>
              </a:rPr>
              <a:t>Louis Aragon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940152" y="321297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ndalus" pitchFamily="18" charset="-78"/>
                <a:cs typeface="Andalus" pitchFamily="18" charset="-78"/>
              </a:rPr>
              <a:t>Paul Eluard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51520" y="602128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ndalus" pitchFamily="18" charset="-78"/>
                <a:cs typeface="Andalus" pitchFamily="18" charset="-78"/>
              </a:rPr>
              <a:t>Benjamin Péret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979712" y="602128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ndalus" pitchFamily="18" charset="-78"/>
                <a:cs typeface="Andalus" pitchFamily="18" charset="-78"/>
              </a:rPr>
              <a:t>Philippe Soupault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067944" y="602128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ndalus" pitchFamily="18" charset="-78"/>
                <a:cs typeface="Andalus" pitchFamily="18" charset="-78"/>
              </a:rPr>
              <a:t>Raymond Queneau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6444208" y="602128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ndalus" pitchFamily="18" charset="-78"/>
                <a:cs typeface="Andalus" pitchFamily="18" charset="-78"/>
              </a:rPr>
              <a:t>Joseph Delteil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2286000"/>
            <a:ext cx="8229600" cy="4572000"/>
          </a:xfrm>
        </p:spPr>
        <p:txBody>
          <a:bodyPr>
            <a:normAutofit/>
          </a:bodyPr>
          <a:lstStyle/>
          <a:p>
            <a:r>
              <a:rPr lang="fr-FR" sz="2800" dirty="0">
                <a:latin typeface="Andalus" pitchFamily="18" charset="-78"/>
                <a:cs typeface="Andalus" pitchFamily="18" charset="-78"/>
              </a:rPr>
              <a:t>Libérer l’homme et la littérature du contrôle de la raison. </a:t>
            </a:r>
          </a:p>
          <a:p>
            <a:endParaRPr lang="fr-FR" sz="2800" dirty="0">
              <a:latin typeface="Andalus" pitchFamily="18" charset="-78"/>
              <a:cs typeface="Andalus" pitchFamily="18" charset="-78"/>
            </a:endParaRPr>
          </a:p>
          <a:p>
            <a:r>
              <a:rPr lang="fr-FR" sz="2800" dirty="0">
                <a:latin typeface="Andalus" pitchFamily="18" charset="-78"/>
                <a:cs typeface="Andalus" pitchFamily="18" charset="-78"/>
              </a:rPr>
              <a:t>La remise en cause des valeurs établies et l’esprit de révolte.</a:t>
            </a:r>
          </a:p>
          <a:p>
            <a:endParaRPr lang="fr-FR" sz="2800" dirty="0">
              <a:latin typeface="Andalus" pitchFamily="18" charset="-78"/>
              <a:cs typeface="Andalus" pitchFamily="18" charset="-78"/>
            </a:endParaRPr>
          </a:p>
          <a:p>
            <a:r>
              <a:rPr lang="fr-FR" sz="2800" dirty="0">
                <a:latin typeface="Andalus" pitchFamily="18" charset="-78"/>
                <a:cs typeface="Andalus" pitchFamily="18" charset="-78"/>
              </a:rPr>
              <a:t>Les thèmes favoris des surréalistes.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chemeClr val="accent2"/>
                </a:solidFill>
                <a:latin typeface="Lucida Handwriting" pitchFamily="66" charset="0"/>
              </a:rPr>
              <a:t>II. </a:t>
            </a:r>
            <a:r>
              <a:rPr lang="fr-FR" dirty="0">
                <a:solidFill>
                  <a:schemeClr val="tx1"/>
                </a:solidFill>
                <a:latin typeface="Lucida Handwriting" pitchFamily="66" charset="0"/>
              </a:rPr>
              <a:t>Les grands p</a:t>
            </a:r>
            <a:r>
              <a:rPr lang="fr-FR" sz="4400" dirty="0">
                <a:latin typeface="Lucida Handwriting" pitchFamily="66" charset="0"/>
              </a:rPr>
              <a:t>rincipes du surréalisme.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2"/>
          </a:xfrm>
        </p:spPr>
        <p:txBody>
          <a:bodyPr/>
          <a:lstStyle/>
          <a:p>
            <a:r>
              <a:rPr lang="fr-FR" sz="2800" dirty="0">
                <a:latin typeface="Andalus" pitchFamily="18" charset="-78"/>
                <a:cs typeface="Andalus" pitchFamily="18" charset="-78"/>
              </a:rPr>
              <a:t>Les écrivains surréalistes confirment leur engagement politique par leur adhésion au </a:t>
            </a:r>
            <a:r>
              <a:rPr lang="fr-FR" sz="2800" b="1" dirty="0">
                <a:latin typeface="Andalus" pitchFamily="18" charset="-78"/>
                <a:cs typeface="Andalus" pitchFamily="18" charset="-78"/>
              </a:rPr>
              <a:t>Parti communiste</a:t>
            </a:r>
            <a:r>
              <a:rPr lang="fr-FR" sz="2800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endParaRPr lang="fr-FR" sz="2800" dirty="0">
              <a:latin typeface="Andalus" pitchFamily="18" charset="-78"/>
              <a:cs typeface="Andalus" pitchFamily="18" charset="-78"/>
            </a:endParaRPr>
          </a:p>
          <a:p>
            <a:r>
              <a:rPr lang="fr-FR" sz="2800" dirty="0">
                <a:latin typeface="Andalus" pitchFamily="18" charset="-78"/>
                <a:cs typeface="Andalus" pitchFamily="18" charset="-78"/>
              </a:rPr>
              <a:t>Le surréalisme rayonne non seulement à l'</a:t>
            </a:r>
            <a:r>
              <a:rPr lang="fr-FR" sz="2800" b="1" dirty="0">
                <a:latin typeface="Andalus" pitchFamily="18" charset="-78"/>
                <a:cs typeface="Andalus" pitchFamily="18" charset="-78"/>
              </a:rPr>
              <a:t>international</a:t>
            </a:r>
            <a:r>
              <a:rPr lang="fr-FR" sz="2800" dirty="0">
                <a:latin typeface="Andalus" pitchFamily="18" charset="-78"/>
                <a:cs typeface="Andalus" pitchFamily="18" charset="-78"/>
              </a:rPr>
              <a:t> mais également dans les autres domaines artistiques (peinture, cinéma).</a:t>
            </a:r>
          </a:p>
          <a:p>
            <a:endParaRPr lang="fr-FR" sz="2800" dirty="0">
              <a:latin typeface="Andalus" pitchFamily="18" charset="-78"/>
              <a:cs typeface="Andalus" pitchFamily="18" charset="-78"/>
            </a:endParaRPr>
          </a:p>
          <a:p>
            <a:r>
              <a:rPr lang="fr-FR" sz="2800" dirty="0">
                <a:latin typeface="Andalus" pitchFamily="18" charset="-78"/>
                <a:cs typeface="Andalus" pitchFamily="18" charset="-78"/>
              </a:rPr>
              <a:t>Véritable exploration du langage.</a:t>
            </a:r>
          </a:p>
          <a:p>
            <a:endParaRPr lang="fr-FR" sz="2000" dirty="0">
              <a:latin typeface="Andalus" pitchFamily="18" charset="-78"/>
              <a:cs typeface="Andalus" pitchFamily="18" charset="-78"/>
            </a:endParaRPr>
          </a:p>
          <a:p>
            <a:endParaRPr lang="fr-FR" sz="2000" dirty="0">
              <a:latin typeface="Andalus" pitchFamily="18" charset="-78"/>
              <a:cs typeface="Andalus" pitchFamily="18" charset="-78"/>
            </a:endParaRPr>
          </a:p>
          <a:p>
            <a:endParaRPr lang="fr-FR" sz="2800" dirty="0">
              <a:latin typeface="Andalus" pitchFamily="18" charset="-78"/>
              <a:cs typeface="Andalus" pitchFamily="18" charset="-78"/>
            </a:endParaRP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400" dirty="0">
                <a:solidFill>
                  <a:schemeClr val="accent2"/>
                </a:solidFill>
                <a:latin typeface="Lucida Handwriting" pitchFamily="66" charset="0"/>
              </a:rPr>
              <a:t>III. </a:t>
            </a:r>
            <a:r>
              <a:rPr lang="fr-FR" sz="4400" dirty="0">
                <a:latin typeface="Lucida Handwriting" pitchFamily="66" charset="0"/>
              </a:rPr>
              <a:t>Evolution du mouvement.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400" dirty="0">
                <a:solidFill>
                  <a:schemeClr val="accent2"/>
                </a:solidFill>
                <a:latin typeface="Lucida Handwriting" pitchFamily="66" charset="0"/>
              </a:rPr>
              <a:t>IV. </a:t>
            </a:r>
            <a:r>
              <a:rPr lang="fr-FR" sz="4400" dirty="0">
                <a:latin typeface="Lucida Handwriting" pitchFamily="66" charset="0"/>
              </a:rPr>
              <a:t>Biographie de Paul Eluard.</a:t>
            </a:r>
            <a:endParaRPr lang="fr-FR" dirty="0"/>
          </a:p>
        </p:txBody>
      </p:sp>
      <p:pic>
        <p:nvPicPr>
          <p:cNvPr id="4" name="Espace réservé du contenu 3" descr="http://www.bacdefrancais.net/eluardpaul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988840"/>
            <a:ext cx="3384376" cy="435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92500" lnSpcReduction="10000"/>
          </a:bodyPr>
          <a:lstStyle/>
          <a:p>
            <a:r>
              <a:rPr lang="fr-FR" dirty="0">
                <a:latin typeface="Andalus" pitchFamily="18" charset="-78"/>
                <a:cs typeface="Andalus" pitchFamily="18" charset="-78"/>
              </a:rPr>
              <a:t>Paul Eluard, poète de l'avant-garde et ami des cubistes, dadaïstes et surréalistes, est né le 14 octobre 1895.</a:t>
            </a:r>
          </a:p>
          <a:p>
            <a:endParaRPr lang="fr-FR" dirty="0">
              <a:latin typeface="Andalus" pitchFamily="18" charset="-78"/>
              <a:cs typeface="Andalus" pitchFamily="18" charset="-78"/>
            </a:endParaRPr>
          </a:p>
          <a:p>
            <a:r>
              <a:rPr lang="fr-FR" dirty="0">
                <a:latin typeface="Andalus" pitchFamily="18" charset="-78"/>
                <a:cs typeface="Andalus" pitchFamily="18" charset="-78"/>
              </a:rPr>
              <a:t>Il a connu le front en 1917 et il a fini la guerre avec des nouvelles idées pacifistes.</a:t>
            </a:r>
          </a:p>
          <a:p>
            <a:endParaRPr lang="fr-FR" dirty="0">
              <a:latin typeface="Andalus" pitchFamily="18" charset="-78"/>
              <a:cs typeface="Andalus" pitchFamily="18" charset="-78"/>
            </a:endParaRPr>
          </a:p>
          <a:p>
            <a:r>
              <a:rPr lang="fr-FR" dirty="0">
                <a:latin typeface="Andalus" pitchFamily="18" charset="-78"/>
                <a:cs typeface="Andalus" pitchFamily="18" charset="-78"/>
              </a:rPr>
              <a:t>Eluard a fait la connaissance d'André Breton et de Louis Aragon en 1919 et ensemble ils participent au mouvement Dada.</a:t>
            </a:r>
          </a:p>
          <a:p>
            <a:endParaRPr lang="fr-FR" dirty="0">
              <a:latin typeface="Andalus" pitchFamily="18" charset="-78"/>
              <a:cs typeface="Andalus" pitchFamily="18" charset="-78"/>
            </a:endParaRPr>
          </a:p>
          <a:p>
            <a:r>
              <a:rPr lang="fr-FR" dirty="0">
                <a:latin typeface="Andalus" pitchFamily="18" charset="-78"/>
                <a:cs typeface="Andalus" pitchFamily="18" charset="-78"/>
              </a:rPr>
              <a:t>Comme les autres surréalistes il a choisi d'adhérer au parti communiste en 1926. </a:t>
            </a:r>
          </a:p>
          <a:p>
            <a:endParaRPr lang="fr-FR" dirty="0">
              <a:latin typeface="Andalus" pitchFamily="18" charset="-78"/>
              <a:cs typeface="Andalus" pitchFamily="18" charset="-78"/>
            </a:endParaRPr>
          </a:p>
          <a:p>
            <a:r>
              <a:rPr lang="fr-FR" dirty="0">
                <a:latin typeface="Andalus" pitchFamily="18" charset="-78"/>
                <a:cs typeface="Andalus" pitchFamily="18" charset="-78"/>
              </a:rPr>
              <a:t> "L'ami des peintres", Eluard s'est lié avec Picasso, Ernst, Dali, Man Ray comme des amis et pour illustrer ses recueils.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Paul Eluard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48680"/>
            <a:ext cx="374441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2411760" y="5373216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>
                <a:latin typeface="Lucida Handwriting" pitchFamily="66" charset="0"/>
              </a:rPr>
              <a:t>Eluard vu par Pablo Picasso</a:t>
            </a:r>
            <a:endParaRPr lang="fr-FR" sz="2000" dirty="0">
              <a:latin typeface="Lucida Handwriting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158</TotalTime>
  <Words>316</Words>
  <Application>Microsoft Office PowerPoint</Application>
  <PresentationFormat>Affichage à l'écran (4:3)</PresentationFormat>
  <Paragraphs>116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Andalus</vt:lpstr>
      <vt:lpstr>Constantia</vt:lpstr>
      <vt:lpstr>Lucida Handwriting</vt:lpstr>
      <vt:lpstr>Wingdings 2</vt:lpstr>
      <vt:lpstr>Papier</vt:lpstr>
      <vt:lpstr>Le Surréalisme. </vt:lpstr>
      <vt:lpstr>Sommaire</vt:lpstr>
      <vt:lpstr>I. Origine et étymologie.  </vt:lpstr>
      <vt:lpstr>Présentation PowerPoint</vt:lpstr>
      <vt:lpstr>II. Les grands principes du surréalisme.</vt:lpstr>
      <vt:lpstr>III. Evolution du mouvement.</vt:lpstr>
      <vt:lpstr>IV. Biographie de Paul Eluard.</vt:lpstr>
      <vt:lpstr>Présentation PowerPoint</vt:lpstr>
      <vt:lpstr>Présentation PowerPoint</vt:lpstr>
      <vt:lpstr>Présentation PowerPoint</vt:lpstr>
      <vt:lpstr>Présentation PowerPoint</vt:lpstr>
      <vt:lpstr>V. Bibliographie de Paul Eluard.</vt:lpstr>
      <vt:lpstr>Présentation PowerPoint</vt:lpstr>
      <vt:lpstr>Présentation PowerPoint</vt:lpstr>
      <vt:lpstr>VI.« La courbe de tes yeux »</vt:lpstr>
      <vt:lpstr> VII. Sources.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Surréalisme.</dc:title>
  <dc:creator>Romane</dc:creator>
  <cp:lastModifiedBy>Celine de Reynal</cp:lastModifiedBy>
  <cp:revision>16</cp:revision>
  <dcterms:created xsi:type="dcterms:W3CDTF">2017-02-18T16:02:12Z</dcterms:created>
  <dcterms:modified xsi:type="dcterms:W3CDTF">2017-02-23T11:16:45Z</dcterms:modified>
</cp:coreProperties>
</file>