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59" r:id="rId7"/>
    <p:sldId id="261" r:id="rId8"/>
    <p:sldId id="260" r:id="rId9"/>
    <p:sldId id="268" r:id="rId10"/>
    <p:sldId id="267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-1435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09AF-D261-4CBA-9A3B-8EEF8B43D76B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1098-0069-4112-8324-F66ECAC74C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87A0-B1A6-4A2E-A976-4885DA344AFF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9986-0803-483A-BC9E-A885ABCFD8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6FBE-1466-4522-8347-2AA8054DFA5F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31F8-21E3-48E9-9B74-501ACBAFF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6443-8F72-46C5-BBC3-24CF10A4BBE2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BE49-D26D-44D4-8272-F775A3786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AEBF-DFA7-46F1-A343-CE5AFFA9BE21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1920-F24E-43E9-8878-BD34EB36AD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AC5C-235B-4BE2-9E49-F8922B513F25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6746-BF15-47DB-9E50-3FD6D2735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38B5-C471-4258-A8E7-5D113CB8BD31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0C97-8A9C-4EBD-9C69-D51E9BF028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7A35-C354-4D2A-BAD3-FD2700115D2D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C558-11AC-4543-80BC-DCE283DBDC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2261-945C-4FEB-B69D-E1758D16E5F5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604E-E07D-4E13-A4A5-BF0AFE4CD6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2E56-FF53-4E0D-872D-B9FF5097A1B1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5166-981A-4573-8EE4-166494DD0B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7738-FD88-47FD-B6F1-58BCE7A62A9E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4A7A-6EDF-4483-B8BB-E0CF7E37C6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3325F-E650-423E-AABB-94C9BEFF8B8A}" type="datetimeFigureOut">
              <a:rPr lang="fr-FR"/>
              <a:pPr>
                <a:defRPr/>
              </a:pPr>
              <a:t>13/10/2016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D7FF5-EC62-44F5-A74F-A7543CDD60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2881312"/>
          </a:xfrm>
        </p:spPr>
        <p:txBody>
          <a:bodyPr/>
          <a:lstStyle/>
          <a:p>
            <a:pPr eaLnBrk="1" hangingPunct="1"/>
            <a:r>
              <a:rPr lang="fr-FR" sz="6000" smtClean="0"/>
              <a:t>La comédie classique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25"/>
          </a:xfrm>
        </p:spPr>
        <p:txBody>
          <a:bodyPr/>
          <a:lstStyle/>
          <a:p>
            <a:pPr eaLnBrk="1" hangingPunct="1"/>
            <a:r>
              <a:rPr lang="fr-FR" sz="6000" smtClean="0"/>
              <a:t>Exposé présenté par Marie, Maxime et Raynald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5949950"/>
            <a:ext cx="7750175" cy="3603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Images tirées de Google.   Info tirées de </a:t>
            </a:r>
            <a:r>
              <a:rPr lang="fr-FR" sz="1800" dirty="0" err="1" smtClean="0"/>
              <a:t>Wikipédia</a:t>
            </a:r>
            <a:r>
              <a:rPr lang="fr-FR" sz="1800" dirty="0" smtClean="0"/>
              <a:t> et divers sites </a:t>
            </a:r>
            <a:endParaRPr lang="fr-FR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fr-FR" smtClean="0"/>
              <a:t>Sommaire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eaLnBrk="1" hangingPunct="1"/>
            <a:r>
              <a:rPr lang="fr-FR" sz="3600" smtClean="0"/>
              <a:t>Introduction</a:t>
            </a:r>
          </a:p>
          <a:p>
            <a:pPr eaLnBrk="1" hangingPunct="1"/>
            <a:r>
              <a:rPr lang="fr-FR" sz="3600" smtClean="0"/>
              <a:t>Les origines</a:t>
            </a:r>
          </a:p>
          <a:p>
            <a:pPr eaLnBrk="1" hangingPunct="1"/>
            <a:r>
              <a:rPr lang="fr-FR" sz="3600" smtClean="0"/>
              <a:t>Sur scène au VII</a:t>
            </a:r>
            <a:r>
              <a:rPr lang="fr-FR" sz="3600" baseline="30000" smtClean="0"/>
              <a:t>ème</a:t>
            </a:r>
            <a:r>
              <a:rPr lang="fr-FR" sz="3600" smtClean="0"/>
              <a:t> siècle</a:t>
            </a:r>
          </a:p>
          <a:p>
            <a:pPr eaLnBrk="1" hangingPunct="1"/>
            <a:r>
              <a:rPr lang="fr-FR" sz="3600" smtClean="0"/>
              <a:t>La comédie italienne en France</a:t>
            </a:r>
          </a:p>
          <a:p>
            <a:pPr eaLnBrk="1" hangingPunct="1"/>
            <a:r>
              <a:rPr lang="fr-FR" sz="3600" smtClean="0"/>
              <a:t>Les dramaturges</a:t>
            </a:r>
          </a:p>
        </p:txBody>
      </p:sp>
      <p:sp>
        <p:nvSpPr>
          <p:cNvPr id="14339" name="AutoShape 2" descr="Résultat de recherche d'images pour &quot;théatre logo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40" name="AutoShape 4" descr="Résultat de recherche d'images pour &quot;théatre logo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4341" name="Picture 6" descr="Afficher l'image d'origine"/>
          <p:cNvPicPr>
            <a:picLocks noChangeAspect="1" noChangeArrowheads="1"/>
          </p:cNvPicPr>
          <p:nvPr/>
        </p:nvPicPr>
        <p:blipFill>
          <a:blip r:embed="rId2"/>
          <a:srcRect b="18208"/>
          <a:stretch>
            <a:fillRect/>
          </a:stretch>
        </p:blipFill>
        <p:spPr bwMode="auto">
          <a:xfrm>
            <a:off x="4572000" y="908050"/>
            <a:ext cx="41529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Introduction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fr-FR" smtClean="0"/>
          </a:p>
          <a:p>
            <a:pPr algn="ctr" eaLnBrk="1" hangingPunct="1"/>
            <a:endParaRPr lang="fr-FR" smtClean="0"/>
          </a:p>
          <a:p>
            <a:pPr algn="ctr" eaLnBrk="1" hangingPunct="1"/>
            <a:r>
              <a:rPr lang="fr-FR" smtClean="0"/>
              <a:t>La comédie à travers le temps, les genres et les grands dramaturges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mtClean="0"/>
              <a:t>Les origines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fr-FR" sz="2800" smtClean="0"/>
              <a:t>Etymologie:</a:t>
            </a:r>
          </a:p>
          <a:p>
            <a:pPr eaLnBrk="1" hangingPunct="1">
              <a:buFont typeface="Arial" charset="0"/>
              <a:buNone/>
            </a:pPr>
            <a:r>
              <a:rPr lang="fr-FR" sz="1800" smtClean="0"/>
              <a:t>-cômè (village) </a:t>
            </a:r>
          </a:p>
          <a:p>
            <a:pPr eaLnBrk="1" hangingPunct="1">
              <a:buFont typeface="Arial" charset="0"/>
              <a:buNone/>
            </a:pPr>
            <a:r>
              <a:rPr lang="fr-FR" sz="1800" smtClean="0"/>
              <a:t>-odé (chant)</a:t>
            </a:r>
          </a:p>
          <a:p>
            <a:pPr eaLnBrk="1" hangingPunct="1">
              <a:buFont typeface="Arial" charset="0"/>
              <a:buNone/>
            </a:pPr>
            <a:r>
              <a:rPr lang="fr-FR" sz="1800" smtClean="0"/>
              <a:t>-cosmo (procession)</a:t>
            </a:r>
            <a:endParaRPr lang="fr-FR" sz="2800" smtClean="0"/>
          </a:p>
          <a:p>
            <a:pPr eaLnBrk="1" hangingPunct="1"/>
            <a:r>
              <a:rPr lang="fr-FR" sz="2800" smtClean="0"/>
              <a:t>Début de la comédie dans l’antiquité gréco-romaine</a:t>
            </a:r>
          </a:p>
          <a:p>
            <a:pPr eaLnBrk="1" hangingPunct="1"/>
            <a:endParaRPr lang="fr-FR" sz="2800" smtClean="0"/>
          </a:p>
          <a:p>
            <a:pPr eaLnBrk="1" hangingPunct="1"/>
            <a:r>
              <a:rPr lang="fr-FR" sz="2800" smtClean="0"/>
              <a:t>Les influences sur les futures générations</a:t>
            </a:r>
          </a:p>
          <a:p>
            <a:pPr eaLnBrk="1" hangingPunct="1"/>
            <a:endParaRPr lang="fr-FR" sz="2800" smtClean="0"/>
          </a:p>
          <a:p>
            <a:pPr eaLnBrk="1" hangingPunct="1">
              <a:buFont typeface="Arial" charset="0"/>
              <a:buNone/>
            </a:pPr>
            <a:endParaRPr lang="fr-FR" sz="2800" smtClean="0"/>
          </a:p>
        </p:txBody>
      </p:sp>
      <p:pic>
        <p:nvPicPr>
          <p:cNvPr id="16387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92150"/>
            <a:ext cx="381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21163"/>
            <a:ext cx="16081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940425" y="3141663"/>
            <a:ext cx="3024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Edifice à ciel ouvert des théâtres au VI</a:t>
            </a:r>
            <a:r>
              <a:rPr lang="fr-FR" baseline="30000">
                <a:latin typeface="Calibri" pitchFamily="34" charset="0"/>
              </a:rPr>
              <a:t>ème</a:t>
            </a:r>
            <a:r>
              <a:rPr lang="fr-FR">
                <a:latin typeface="Calibri" pitchFamily="34" charset="0"/>
              </a:rPr>
              <a:t>  siècle et V</a:t>
            </a:r>
            <a:r>
              <a:rPr lang="fr-FR" baseline="30000">
                <a:latin typeface="Calibri" pitchFamily="34" charset="0"/>
              </a:rPr>
              <a:t>ème</a:t>
            </a:r>
            <a:r>
              <a:rPr lang="fr-FR">
                <a:latin typeface="Calibri" pitchFamily="34" charset="0"/>
              </a:rPr>
              <a:t>  siècle av J-C</a:t>
            </a:r>
          </a:p>
        </p:txBody>
      </p:sp>
      <p:sp>
        <p:nvSpPr>
          <p:cNvPr id="16390" name="ZoneTexte 6"/>
          <p:cNvSpPr txBox="1">
            <a:spLocks noChangeArrowheads="1"/>
          </p:cNvSpPr>
          <p:nvPr/>
        </p:nvSpPr>
        <p:spPr bwMode="auto">
          <a:xfrm>
            <a:off x="6516688" y="5373688"/>
            <a:ext cx="2374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L’un des premiers masques de la comédie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mtClean="0"/>
              <a:t>Moyen-âge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787900" y="2133600"/>
            <a:ext cx="3887788" cy="3455988"/>
          </a:xfrm>
        </p:spPr>
        <p:txBody>
          <a:bodyPr/>
          <a:lstStyle/>
          <a:p>
            <a:pPr eaLnBrk="1" hangingPunct="1"/>
            <a:r>
              <a:rPr lang="fr-FR" smtClean="0"/>
              <a:t>Lieu de spectacle pleinement ouvert : </a:t>
            </a:r>
            <a:r>
              <a:rPr lang="fr-FR" sz="1800" smtClean="0"/>
              <a:t>rue (parvis, simples tréteaux, place de village)</a:t>
            </a:r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La farce</a:t>
            </a:r>
          </a:p>
        </p:txBody>
      </p:sp>
      <p:pic>
        <p:nvPicPr>
          <p:cNvPr id="17411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0938"/>
            <a:ext cx="41052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395288" y="5589588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Lieu de représentation du Moyen-âge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mtClean="0"/>
              <a:t>Sur scène au VII</a:t>
            </a:r>
            <a:r>
              <a:rPr lang="fr-FR" baseline="30000" smtClean="0"/>
              <a:t>ème</a:t>
            </a:r>
            <a:r>
              <a:rPr lang="fr-FR" smtClean="0"/>
              <a:t> siècle  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5148263" y="1196975"/>
            <a:ext cx="3683000" cy="5472113"/>
          </a:xfrm>
        </p:spPr>
        <p:txBody>
          <a:bodyPr/>
          <a:lstStyle/>
          <a:p>
            <a:pPr eaLnBrk="1" hangingPunct="1"/>
            <a:r>
              <a:rPr lang="fr-FR" smtClean="0"/>
              <a:t>Les scènes en France au XVIIème siècle </a:t>
            </a:r>
          </a:p>
          <a:p>
            <a:pPr eaLnBrk="1" hangingPunct="1"/>
            <a:r>
              <a:rPr lang="fr-FR" smtClean="0"/>
              <a:t>Les trois unités : </a:t>
            </a:r>
            <a:r>
              <a:rPr lang="fr-FR" sz="1800" smtClean="0"/>
              <a:t>lieu, temps, action.</a:t>
            </a:r>
            <a:endParaRPr lang="fr-FR" smtClean="0"/>
          </a:p>
          <a:p>
            <a:pPr eaLnBrk="1" hangingPunct="1"/>
            <a:r>
              <a:rPr lang="fr-FR" smtClean="0"/>
              <a:t>La vraisemblance et la bienséance</a:t>
            </a:r>
          </a:p>
          <a:p>
            <a:pPr eaLnBrk="1" hangingPunct="1"/>
            <a:r>
              <a:rPr lang="fr-FR" smtClean="0"/>
              <a:t>Plaire et instruire</a:t>
            </a:r>
          </a:p>
          <a:p>
            <a:pPr eaLnBrk="1" hangingPunct="1"/>
            <a:r>
              <a:rPr lang="fr-FR" smtClean="0"/>
              <a:t>Les types de comédies </a:t>
            </a:r>
            <a:r>
              <a:rPr lang="fr-FR" sz="1400" smtClean="0"/>
              <a:t>(intrigue, mœurs, caractère)</a:t>
            </a:r>
          </a:p>
        </p:txBody>
      </p:sp>
      <p:sp>
        <p:nvSpPr>
          <p:cNvPr id="18435" name="ZoneTexte 4"/>
          <p:cNvSpPr txBox="1">
            <a:spLocks noChangeArrowheads="1"/>
          </p:cNvSpPr>
          <p:nvPr/>
        </p:nvSpPr>
        <p:spPr bwMode="auto">
          <a:xfrm>
            <a:off x="1476375" y="44370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Théâtre du XVII</a:t>
            </a:r>
            <a:r>
              <a:rPr lang="fr-FR" baseline="30000">
                <a:latin typeface="Calibri" pitchFamily="34" charset="0"/>
              </a:rPr>
              <a:t>ème</a:t>
            </a:r>
            <a:r>
              <a:rPr lang="fr-FR">
                <a:latin typeface="Calibri" pitchFamily="34" charset="0"/>
              </a:rPr>
              <a:t> siècle</a:t>
            </a:r>
          </a:p>
        </p:txBody>
      </p:sp>
      <p:pic>
        <p:nvPicPr>
          <p:cNvPr id="1843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12115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mtClean="0"/>
              <a:t>La comédie italienne en France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5040312" cy="3095625"/>
          </a:xfrm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La </a:t>
            </a:r>
            <a:r>
              <a:rPr lang="fr-FR" i="1" smtClean="0"/>
              <a:t>Commedia dell’arte : </a:t>
            </a:r>
            <a:r>
              <a:rPr lang="fr-FR" sz="1800" i="1" smtClean="0"/>
              <a:t>Traduction :théâtre interprété par des gens de l’art</a:t>
            </a:r>
            <a:endParaRPr lang="fr-FR" smtClean="0"/>
          </a:p>
          <a:p>
            <a:pPr eaLnBrk="1" hangingPunct="1"/>
            <a:r>
              <a:rPr lang="fr-FR" smtClean="0"/>
              <a:t>Les comédiens italiens   </a:t>
            </a:r>
          </a:p>
          <a:p>
            <a:pPr eaLnBrk="1" hangingPunct="1"/>
            <a:endParaRPr lang="fr-FR" smtClean="0"/>
          </a:p>
        </p:txBody>
      </p:sp>
      <p:pic>
        <p:nvPicPr>
          <p:cNvPr id="19459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30972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ZoneTexte 9"/>
          <p:cNvSpPr txBox="1">
            <a:spLocks noChangeArrowheads="1"/>
          </p:cNvSpPr>
          <p:nvPr/>
        </p:nvSpPr>
        <p:spPr bwMode="auto">
          <a:xfrm>
            <a:off x="395288" y="6237288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Scène de </a:t>
            </a:r>
            <a:r>
              <a:rPr lang="fr-FR" i="1">
                <a:latin typeface="Calibri" pitchFamily="34" charset="0"/>
              </a:rPr>
              <a:t>Commedia dell’arte</a:t>
            </a:r>
            <a:endParaRPr lang="fr-FR">
              <a:latin typeface="Calibri" pitchFamily="34" charset="0"/>
            </a:endParaRPr>
          </a:p>
        </p:txBody>
      </p:sp>
      <p:sp>
        <p:nvSpPr>
          <p:cNvPr id="19461" name="ZoneTexte 10"/>
          <p:cNvSpPr txBox="1">
            <a:spLocks noChangeArrowheads="1"/>
          </p:cNvSpPr>
          <p:nvPr/>
        </p:nvSpPr>
        <p:spPr bwMode="auto">
          <a:xfrm>
            <a:off x="4211638" y="6237288"/>
            <a:ext cx="288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Un des différents masques des acteurs</a:t>
            </a:r>
          </a:p>
        </p:txBody>
      </p:sp>
      <p:sp>
        <p:nvSpPr>
          <p:cNvPr id="19462" name="ZoneTexte 11"/>
          <p:cNvSpPr txBox="1">
            <a:spLocks noChangeArrowheads="1"/>
          </p:cNvSpPr>
          <p:nvPr/>
        </p:nvSpPr>
        <p:spPr bwMode="auto">
          <a:xfrm>
            <a:off x="7308850" y="4508500"/>
            <a:ext cx="1655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Déguisement des acteurs</a:t>
            </a:r>
          </a:p>
        </p:txBody>
      </p:sp>
      <p:pic>
        <p:nvPicPr>
          <p:cNvPr id="19463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292600"/>
            <a:ext cx="18002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125538"/>
            <a:ext cx="17414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smtClean="0"/>
              <a:t>Les dramaturges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z="4000" smtClean="0"/>
              <a:t>Molière, Pierre Corneille.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  <p:pic>
        <p:nvPicPr>
          <p:cNvPr id="20483" name="Picture 2" descr="Résultat d’images pour molière comed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23161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ZoneTexte 7"/>
          <p:cNvSpPr txBox="1">
            <a:spLocks noChangeArrowheads="1"/>
          </p:cNvSpPr>
          <p:nvPr/>
        </p:nvSpPr>
        <p:spPr bwMode="auto">
          <a:xfrm>
            <a:off x="250825" y="3068638"/>
            <a:ext cx="244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Molière</a:t>
            </a:r>
          </a:p>
        </p:txBody>
      </p:sp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500438"/>
            <a:ext cx="2508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ZoneTexte 10"/>
          <p:cNvSpPr txBox="1">
            <a:spLocks noChangeArrowheads="1"/>
          </p:cNvSpPr>
          <p:nvPr/>
        </p:nvSpPr>
        <p:spPr bwMode="auto">
          <a:xfrm>
            <a:off x="1763713" y="6165850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Pierre Corneille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4000" smtClean="0"/>
              <a:t>Extrait d’une pièce de théâtre de Molière</a:t>
            </a:r>
          </a:p>
        </p:txBody>
      </p:sp>
      <p:pic>
        <p:nvPicPr>
          <p:cNvPr id="21506" name="Picture 2" descr="Résultat d’images pour les fourberies de scapin théâtre paris 2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25538"/>
            <a:ext cx="3070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3105150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https://www.youtube.com/watch?v=edkZn8KeLZQ</a:t>
            </a:r>
          </a:p>
        </p:txBody>
      </p:sp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5867400" y="602138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Sans droit d’image!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202</Words>
  <Application>Microsoft Office PowerPoint</Application>
  <PresentationFormat>Affichage à l'écran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La comédie classique</vt:lpstr>
      <vt:lpstr>Sommaire</vt:lpstr>
      <vt:lpstr>Introduction</vt:lpstr>
      <vt:lpstr>Les origines</vt:lpstr>
      <vt:lpstr>Moyen-âge</vt:lpstr>
      <vt:lpstr>Sur scène au VIIème siècle  </vt:lpstr>
      <vt:lpstr>La comédie italienne en France</vt:lpstr>
      <vt:lpstr>Les dramaturges</vt:lpstr>
      <vt:lpstr>Extrait d’une pièce de théâtre de Molière</vt:lpstr>
      <vt:lpstr>Exposé présenté par Marie, Maxime et Raynald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comédie</dc:title>
  <dc:creator>Touty</dc:creator>
  <cp:lastModifiedBy>Ordinateur Bureau</cp:lastModifiedBy>
  <cp:revision>102</cp:revision>
  <dcterms:created xsi:type="dcterms:W3CDTF">2016-09-17T12:21:39Z</dcterms:created>
  <dcterms:modified xsi:type="dcterms:W3CDTF">2016-10-13T09:42:59Z</dcterms:modified>
</cp:coreProperties>
</file>