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59" autoAdjust="0"/>
  </p:normalViewPr>
  <p:slideViewPr>
    <p:cSldViewPr snapToGrid="0">
      <p:cViewPr varScale="1">
        <p:scale>
          <a:sx n="79" d="100"/>
          <a:sy n="79" d="100"/>
        </p:scale>
        <p:origin x="-317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D8A78-CA97-4614-9BF4-80A92979F7AE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99F6C-477D-42D0-963E-AD8993B40F7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CC844-9C7C-4F14-A443-7B37630532BB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270D0-BC26-4DBC-A8CF-625F8E5D60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FFD3A-6E3D-4E66-BFD5-EEA183AC91AC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F7349-9324-4507-8FAB-44193DAF6FD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735D10-FC12-4439-B501-DBE760CF4645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0A59C-A5F0-4E69-B557-FEF7BF72A7D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D7F429-3B51-4931-AFC5-FAC78AF0D58C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33F8A-BD43-4ABF-88BC-FE46FB0BC93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A773E-E234-4FF6-B830-8D76B7FF4EA1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450C7-24FE-4F19-A038-F52030496B4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BCADF-37BC-4EA0-9844-11C893BACE16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DB9B-EB5F-4FED-9224-C28C2A837B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00FC1-6C3B-47B9-A455-733EBC97DA2A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AE57D-76EC-4A53-A3C3-CE1E748C7E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9BCDAB-9ADB-412D-97CC-659CE1296968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91C40D-73CD-46C1-9D4B-712612EAA2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3F93C-8349-4FA0-A721-1DFBF3C4C30A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4C0F0-73BD-4673-ACDF-C2DEC597D0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8AFBF-E075-4990-B28B-C2C0D3C2ED52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A6C95A-212E-4EAD-99C2-9C463E74ED6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DD5F81-939D-4245-8E48-CAB3B572B92C}" type="datetimeFigureOut">
              <a:rPr lang="fr-FR"/>
              <a:pPr>
                <a:defRPr/>
              </a:pPr>
              <a:t>13/10/2016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70DA430-612F-4E41-963C-674440898B6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84325" y="500063"/>
            <a:ext cx="9023350" cy="9683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Comédie</a:t>
            </a:r>
          </a:p>
        </p:txBody>
      </p:sp>
      <p:pic>
        <p:nvPicPr>
          <p:cNvPr id="13315" name="Imag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0088" y="1468438"/>
            <a:ext cx="10791825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Sommaire</a:t>
            </a:r>
          </a:p>
        </p:txBody>
      </p:sp>
      <p:sp>
        <p:nvSpPr>
          <p:cNvPr id="14339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fr-FR" smtClean="0">
              <a:solidFill>
                <a:srgbClr val="0070C0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fr-FR" smtClean="0">
                <a:solidFill>
                  <a:srgbClr val="0070C0"/>
                </a:solidFill>
              </a:rPr>
              <a:t>I- L’histoire de la comédie</a:t>
            </a:r>
          </a:p>
          <a:p>
            <a:pPr marL="0" indent="0">
              <a:buFont typeface="Arial" charset="0"/>
              <a:buNone/>
            </a:pPr>
            <a:r>
              <a:rPr lang="fr-FR" smtClean="0">
                <a:solidFill>
                  <a:srgbClr val="0070C0"/>
                </a:solidFill>
              </a:rPr>
              <a:t>II- Qu’est-ce que la comédie</a:t>
            </a:r>
          </a:p>
          <a:p>
            <a:pPr marL="0" indent="0">
              <a:buFont typeface="Arial" charset="0"/>
              <a:buNone/>
            </a:pPr>
            <a:r>
              <a:rPr lang="fr-FR" smtClean="0">
                <a:solidFill>
                  <a:srgbClr val="0070C0"/>
                </a:solidFill>
              </a:rPr>
              <a:t>III- Les différents genres de comédies</a:t>
            </a:r>
          </a:p>
          <a:p>
            <a:pPr marL="0" indent="0">
              <a:buFont typeface="Arial" charset="0"/>
              <a:buNone/>
            </a:pPr>
            <a:r>
              <a:rPr lang="fr-FR" smtClean="0">
                <a:solidFill>
                  <a:srgbClr val="0070C0"/>
                </a:solidFill>
              </a:rPr>
              <a:t>IV- Les différents ressorts comiques</a:t>
            </a:r>
          </a:p>
        </p:txBody>
      </p:sp>
      <p:pic>
        <p:nvPicPr>
          <p:cNvPr id="14340" name="Imag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88100" y="1690688"/>
            <a:ext cx="5803900" cy="412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ZoneTexte 4"/>
          <p:cNvSpPr txBox="1">
            <a:spLocks noChangeArrowheads="1"/>
          </p:cNvSpPr>
          <p:nvPr/>
        </p:nvSpPr>
        <p:spPr bwMode="auto">
          <a:xfrm>
            <a:off x="7680325" y="5953125"/>
            <a:ext cx="35226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>
                <a:solidFill>
                  <a:srgbClr val="0070C0"/>
                </a:solidFill>
                <a:latin typeface="Calibri" pitchFamily="34" charset="0"/>
              </a:rPr>
              <a:t>Pieter Janz Quast, Les Farceurs dansants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I- L’histoire de la comédie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06575"/>
            <a:ext cx="6780213" cy="4351338"/>
          </a:xfrm>
        </p:spPr>
        <p:txBody>
          <a:bodyPr>
            <a:normAutofit/>
          </a:bodyPr>
          <a:lstStyle/>
          <a:p>
            <a:pPr marL="0" indent="0">
              <a:buFont typeface="Arial" charset="0"/>
              <a:buNone/>
            </a:pPr>
            <a:endParaRPr lang="fr-FR" smtClean="0"/>
          </a:p>
          <a:p>
            <a:pPr marL="0" indent="0"/>
            <a:r>
              <a:rPr lang="fr-FR" smtClean="0">
                <a:solidFill>
                  <a:srgbClr val="0070C0"/>
                </a:solidFill>
              </a:rPr>
              <a:t>Met en scène des personnages du quotidien</a:t>
            </a:r>
          </a:p>
          <a:p>
            <a:pPr marL="0" indent="0"/>
            <a:r>
              <a:rPr lang="fr-FR" smtClean="0">
                <a:solidFill>
                  <a:srgbClr val="0070C0"/>
                </a:solidFill>
              </a:rPr>
              <a:t>Née en Grèce aux alentours du VI ème siècle</a:t>
            </a:r>
          </a:p>
          <a:p>
            <a:pPr marL="0" indent="0"/>
            <a:r>
              <a:rPr lang="fr-FR" smtClean="0">
                <a:solidFill>
                  <a:srgbClr val="0070C0"/>
                </a:solidFill>
              </a:rPr>
              <a:t>Disparue pendant des siècles</a:t>
            </a:r>
          </a:p>
          <a:p>
            <a:pPr marL="0" indent="0"/>
            <a:r>
              <a:rPr lang="fr-FR" smtClean="0">
                <a:solidFill>
                  <a:srgbClr val="0070C0"/>
                </a:solidFill>
              </a:rPr>
              <a:t>Renaissance de la comédie au XVIIème siècle</a:t>
            </a:r>
          </a:p>
        </p:txBody>
      </p:sp>
      <p:pic>
        <p:nvPicPr>
          <p:cNvPr id="15364" name="Image 4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4325" y="481013"/>
            <a:ext cx="4257675" cy="425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5" name="ZoneTexte 6"/>
          <p:cNvSpPr txBox="1">
            <a:spLocks noChangeArrowheads="1"/>
          </p:cNvSpPr>
          <p:nvPr/>
        </p:nvSpPr>
        <p:spPr bwMode="auto">
          <a:xfrm>
            <a:off x="9402763" y="4970463"/>
            <a:ext cx="2789237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>
                <a:solidFill>
                  <a:srgbClr val="0070C0"/>
                </a:solidFill>
                <a:latin typeface="Calibri" pitchFamily="34" charset="0"/>
              </a:rPr>
              <a:t>Dionysos et les Satyres. Intérieur d'une coupe attique à figures rouges par le peintre de Brygos.</a:t>
            </a:r>
          </a:p>
          <a:p>
            <a:r>
              <a:rPr lang="fr-FR" sz="1400">
                <a:solidFill>
                  <a:srgbClr val="0070C0"/>
                </a:solidFill>
                <a:latin typeface="Calibri" pitchFamily="34" charset="0"/>
              </a:rPr>
              <a:t>Vers 480 av. J.-C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II- Qu’est-ce que la comédie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endParaRPr lang="fr-FR" smtClean="0"/>
          </a:p>
          <a:p>
            <a:r>
              <a:rPr lang="fr-FR" smtClean="0">
                <a:solidFill>
                  <a:srgbClr val="0070C0"/>
                </a:solidFill>
              </a:rPr>
              <a:t>Elle s’oppose à la tragédie.</a:t>
            </a:r>
          </a:p>
          <a:p>
            <a:r>
              <a:rPr lang="fr-FR" smtClean="0">
                <a:solidFill>
                  <a:srgbClr val="0070C0"/>
                </a:solidFill>
              </a:rPr>
              <a:t>Les acteurs allaient de ville en ville</a:t>
            </a:r>
          </a:p>
          <a:p>
            <a:r>
              <a:rPr lang="fr-FR" smtClean="0">
                <a:solidFill>
                  <a:srgbClr val="0070C0"/>
                </a:solidFill>
              </a:rPr>
              <a:t>La comédie se moque de l’humain (plaire)</a:t>
            </a:r>
          </a:p>
          <a:p>
            <a:r>
              <a:rPr lang="fr-FR" smtClean="0">
                <a:solidFill>
                  <a:srgbClr val="0070C0"/>
                </a:solidFill>
              </a:rPr>
              <a:t>Elle apprend l’art de vivre (instruire)</a:t>
            </a:r>
          </a:p>
          <a:p>
            <a:endParaRPr lang="fr-FR" smtClean="0"/>
          </a:p>
        </p:txBody>
      </p:sp>
      <p:pic>
        <p:nvPicPr>
          <p:cNvPr id="16388" name="Imag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4788" y="763588"/>
            <a:ext cx="4367212" cy="491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9" name="ZoneTexte 4"/>
          <p:cNvSpPr txBox="1">
            <a:spLocks noChangeArrowheads="1"/>
          </p:cNvSpPr>
          <p:nvPr/>
        </p:nvSpPr>
        <p:spPr bwMode="auto">
          <a:xfrm>
            <a:off x="7935913" y="5746750"/>
            <a:ext cx="4256087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100">
                <a:solidFill>
                  <a:srgbClr val="0070C0"/>
                </a:solidFill>
                <a:latin typeface="Calibri" pitchFamily="34" charset="0"/>
              </a:rPr>
              <a:t>Masque de théâtre appartenant au type du Premier esclave de la Nouvelle Comédie</a:t>
            </a:r>
          </a:p>
          <a:p>
            <a:r>
              <a:rPr lang="fr-FR" sz="1100">
                <a:solidFill>
                  <a:srgbClr val="0070C0"/>
                </a:solidFill>
                <a:latin typeface="Calibri" pitchFamily="34" charset="0"/>
              </a:rPr>
              <a:t>IIe siècle avant J-C, Musée national archéologique d'Athènes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III- Les différents genres de comédie</a:t>
            </a:r>
          </a:p>
        </p:txBody>
      </p:sp>
      <p:sp>
        <p:nvSpPr>
          <p:cNvPr id="17411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>
              <a:solidFill>
                <a:srgbClr val="0070C0"/>
              </a:solidFill>
            </a:endParaRPr>
          </a:p>
          <a:p>
            <a:r>
              <a:rPr lang="fr-FR" smtClean="0">
                <a:solidFill>
                  <a:srgbClr val="0070C0"/>
                </a:solidFill>
              </a:rPr>
              <a:t>Commedia Dell'arte: </a:t>
            </a:r>
            <a:r>
              <a:rPr lang="fr-FR" smtClean="0">
                <a:solidFill>
                  <a:srgbClr val="0070C0"/>
                </a:solidFill>
                <a:sym typeface="Wingdings" pitchFamily="2" charset="2"/>
              </a:rPr>
              <a:t></a:t>
            </a:r>
          </a:p>
          <a:p>
            <a:pPr>
              <a:buFont typeface="Arial" charset="0"/>
              <a:buNone/>
            </a:pPr>
            <a:r>
              <a:rPr lang="fr-FR" sz="900" smtClean="0">
                <a:solidFill>
                  <a:srgbClr val="0070C0"/>
                </a:solidFill>
              </a:rPr>
              <a:t>(naît en Italie au XVIè siècle, , les comédiens qui portent des masques improvisent)</a:t>
            </a:r>
          </a:p>
          <a:p>
            <a:r>
              <a:rPr lang="fr-FR" smtClean="0">
                <a:solidFill>
                  <a:srgbClr val="0070C0"/>
                </a:solidFill>
              </a:rPr>
              <a:t>Comédie ballet</a:t>
            </a:r>
          </a:p>
          <a:p>
            <a:r>
              <a:rPr lang="fr-FR" smtClean="0">
                <a:solidFill>
                  <a:srgbClr val="0070C0"/>
                </a:solidFill>
              </a:rPr>
              <a:t>Comédie d’intrigue</a:t>
            </a:r>
          </a:p>
          <a:p>
            <a:r>
              <a:rPr lang="fr-FR" smtClean="0">
                <a:solidFill>
                  <a:srgbClr val="0070C0"/>
                </a:solidFill>
              </a:rPr>
              <a:t>Comédie de caractère</a:t>
            </a:r>
          </a:p>
          <a:p>
            <a:r>
              <a:rPr lang="fr-FR" smtClean="0">
                <a:solidFill>
                  <a:srgbClr val="0070C0"/>
                </a:solidFill>
              </a:rPr>
              <a:t>Comédie musicale</a:t>
            </a:r>
          </a:p>
        </p:txBody>
      </p:sp>
      <p:pic>
        <p:nvPicPr>
          <p:cNvPr id="17412" name="Imag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75275" y="1690688"/>
            <a:ext cx="6642100" cy="383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ZoneTexte 4"/>
          <p:cNvSpPr txBox="1">
            <a:spLocks noChangeArrowheads="1"/>
          </p:cNvSpPr>
          <p:nvPr/>
        </p:nvSpPr>
        <p:spPr bwMode="auto">
          <a:xfrm>
            <a:off x="7653338" y="5662613"/>
            <a:ext cx="1838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600">
                <a:solidFill>
                  <a:srgbClr val="0070C0"/>
                </a:solidFill>
                <a:latin typeface="Calibri" pitchFamily="34" charset="0"/>
              </a:rPr>
              <a:t>Commedia Dell’Arte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IV- Les différents ressorts comiques</a:t>
            </a:r>
          </a:p>
        </p:txBody>
      </p:sp>
      <p:sp>
        <p:nvSpPr>
          <p:cNvPr id="18435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mtClean="0"/>
          </a:p>
          <a:p>
            <a:r>
              <a:rPr lang="fr-FR" smtClean="0">
                <a:solidFill>
                  <a:srgbClr val="0070C0"/>
                </a:solidFill>
              </a:rPr>
              <a:t>Comique de situation</a:t>
            </a:r>
          </a:p>
          <a:p>
            <a:r>
              <a:rPr lang="fr-FR" smtClean="0">
                <a:solidFill>
                  <a:srgbClr val="0070C0"/>
                </a:solidFill>
              </a:rPr>
              <a:t>Comique de geste </a:t>
            </a:r>
          </a:p>
          <a:p>
            <a:r>
              <a:rPr lang="fr-FR" smtClean="0">
                <a:solidFill>
                  <a:srgbClr val="0070C0"/>
                </a:solidFill>
              </a:rPr>
              <a:t>Comique de mot </a:t>
            </a:r>
          </a:p>
          <a:p>
            <a:r>
              <a:rPr lang="fr-FR" smtClean="0">
                <a:solidFill>
                  <a:srgbClr val="0070C0"/>
                </a:solidFill>
              </a:rPr>
              <a:t>Comique de caractère</a:t>
            </a:r>
          </a:p>
          <a:p>
            <a:r>
              <a:rPr lang="fr-FR" smtClean="0">
                <a:solidFill>
                  <a:srgbClr val="0070C0"/>
                </a:solidFill>
              </a:rPr>
              <a:t>Comique des mœurs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186</Words>
  <Application>Microsoft Office PowerPoint</Application>
  <PresentationFormat>Personnalisé</PresentationFormat>
  <Paragraphs>40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Calibri</vt:lpstr>
      <vt:lpstr>Arial</vt:lpstr>
      <vt:lpstr>Calibri Light</vt:lpstr>
      <vt:lpstr>Wingdings</vt:lpstr>
      <vt:lpstr>Thème Office</vt:lpstr>
      <vt:lpstr>La Comédie</vt:lpstr>
      <vt:lpstr>Sommaire</vt:lpstr>
      <vt:lpstr>I- L’histoire de la comédie</vt:lpstr>
      <vt:lpstr>II- Qu’est-ce que la comédie</vt:lpstr>
      <vt:lpstr>III- Les différents genres de comédie</vt:lpstr>
      <vt:lpstr>IV- Les différents ressorts comiques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Comédie</dc:title>
  <dc:creator>Mathieu</dc:creator>
  <cp:lastModifiedBy>Ordinateur Bureau</cp:lastModifiedBy>
  <cp:revision>13</cp:revision>
  <dcterms:created xsi:type="dcterms:W3CDTF">2016-09-29T16:36:02Z</dcterms:created>
  <dcterms:modified xsi:type="dcterms:W3CDTF">2016-10-13T09:23:03Z</dcterms:modified>
</cp:coreProperties>
</file>