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sldIdLst>
    <p:sldId id="256" r:id="rId2"/>
    <p:sldId id="257" r:id="rId3"/>
    <p:sldId id="258" r:id="rId4"/>
    <p:sldId id="259" r:id="rId5"/>
    <p:sldId id="260" r:id="rId6"/>
    <p:sldId id="261" r:id="rId7"/>
    <p:sldId id="262" r:id="rId8"/>
    <p:sldId id="264" r:id="rId9"/>
    <p:sldId id="265" r:id="rId10"/>
    <p:sldId id="266" r:id="rId11"/>
    <p:sldId id="267" r:id="rId12"/>
    <p:sldId id="263" r:id="rId13"/>
    <p:sldId id="269" r:id="rId14"/>
    <p:sldId id="271" r:id="rId15"/>
    <p:sldId id="272" r:id="rId16"/>
    <p:sldId id="268" r:id="rId17"/>
    <p:sldId id="273" r:id="rId1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51"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EC2E559-73E3-4097-9C13-F792DD976D7D}" type="datetimeFigureOut">
              <a:rPr lang="fr-FR"/>
              <a:pPr>
                <a:defRPr/>
              </a:pPr>
              <a:t>18/10/2016</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434A347-4FCD-4CF3-999C-0026DC31E1DC}"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27651"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2510F9-D151-4769-9112-8334A966FE74}" type="slidenum">
              <a:rPr lang="fr-FR">
                <a:cs typeface="Arial" charset="0"/>
              </a:rPr>
              <a:pPr fontAlgn="base">
                <a:spcBef>
                  <a:spcPct val="0"/>
                </a:spcBef>
                <a:spcAft>
                  <a:spcPct val="0"/>
                </a:spcAft>
              </a:pPr>
              <a:t>13</a:t>
            </a:fld>
            <a:endParaRPr lang="fr-F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Cliquez pour modifier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a:defRPr/>
            </a:pPr>
            <a:fld id="{A50AA235-F308-4372-8AAC-0B7161520746}" type="datetimeFigureOut">
              <a:rPr lang="fr-FR"/>
              <a:pPr>
                <a:defRPr/>
              </a:pPr>
              <a:t>18/10/2016</a:t>
            </a:fld>
            <a:endParaRPr lang="fr-FR" dirty="0"/>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a:defRPr/>
            </a:pPr>
            <a:endParaRPr lang="fr-F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a:defRPr/>
            </a:pPr>
            <a:fld id="{0FA0722B-2AA1-4FFD-9691-00F5D843C628}"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D0DA1432-4996-4327-AD6C-1E47EF8B7844}" type="datetimeFigureOut">
              <a:rPr lang="fr-FR"/>
              <a:pPr>
                <a:defRPr/>
              </a:pPr>
              <a:t>18/10/2016</a:t>
            </a:fld>
            <a:endParaRPr lang="fr-FR" dirty="0"/>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D60B105B-1DD7-4479-B142-F301DFFAC821}"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31EA2ACD-D3DD-4F6F-B6DC-179E0100F5B7}" type="datetimeFigureOut">
              <a:rPr lang="fr-FR"/>
              <a:pPr>
                <a:defRPr/>
              </a:pPr>
              <a:t>18/10/2016</a:t>
            </a:fld>
            <a:endParaRPr lang="fr-FR" dirty="0"/>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94239909-A113-463E-B8AA-D730E8687944}"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a:defRPr/>
            </a:pPr>
            <a:fld id="{485FCAAE-C9BB-4324-BFEA-6F34CF3A4EF7}" type="datetimeFigureOut">
              <a:rPr lang="fr-FR"/>
              <a:pPr>
                <a:defRPr/>
              </a:pPr>
              <a:t>18/10/2016</a:t>
            </a:fld>
            <a:endParaRPr lang="fr-FR" dirty="0"/>
          </a:p>
        </p:txBody>
      </p:sp>
      <p:sp>
        <p:nvSpPr>
          <p:cNvPr id="5" name="Espace réservé du numéro de diapositive 8"/>
          <p:cNvSpPr>
            <a:spLocks noGrp="1"/>
          </p:cNvSpPr>
          <p:nvPr>
            <p:ph type="sldNum" sz="quarter" idx="11"/>
          </p:nvPr>
        </p:nvSpPr>
        <p:spPr/>
        <p:txBody>
          <a:bodyPr rtlCol="0"/>
          <a:lstStyle>
            <a:lvl1pPr>
              <a:defRPr/>
            </a:lvl1pPr>
          </a:lstStyle>
          <a:p>
            <a:pPr>
              <a:defRPr/>
            </a:pPr>
            <a:fld id="{6C905D72-ECD4-4D2B-A6B7-D107831B2EE0}" type="slidenum">
              <a:rPr lang="fr-FR"/>
              <a:pPr>
                <a:defRPr/>
              </a:pPr>
              <a:t>‹N°›</a:t>
            </a:fld>
            <a:endParaRPr lang="fr-FR" dirty="0"/>
          </a:p>
        </p:txBody>
      </p:sp>
      <p:sp>
        <p:nvSpPr>
          <p:cNvPr id="6" name="Espace réservé du pied de page 9"/>
          <p:cNvSpPr>
            <a:spLocks noGrp="1"/>
          </p:cNvSpPr>
          <p:nvPr>
            <p:ph type="ftr" sz="quarter" idx="12"/>
          </p:nvPr>
        </p:nvSpPr>
        <p:spPr/>
        <p:txBody>
          <a:bodyPr rtlCol="0"/>
          <a:lstStyle>
            <a:lvl1pPr>
              <a:defRPr/>
            </a:lvl1pPr>
          </a:lstStyle>
          <a:p>
            <a:pPr>
              <a:defRPr/>
            </a:pP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Cliquez pour modifier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a:defRPr/>
            </a:pPr>
            <a:fld id="{5E49886A-B148-4BFF-8A9C-BA0BD048B747}" type="datetimeFigureOut">
              <a:rPr lang="fr-FR"/>
              <a:pPr>
                <a:defRPr/>
              </a:pPr>
              <a:t>18/10/2016</a:t>
            </a:fld>
            <a:endParaRPr lang="fr-FR" dirty="0"/>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a:defRPr/>
            </a:pPr>
            <a:endParaRPr lang="fr-F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a:defRPr/>
            </a:pPr>
            <a:fld id="{33EF1211-4382-4E57-9537-E5FFBC1E4C98}" type="slidenum">
              <a:rPr lang="fr-FR"/>
              <a:pPr>
                <a:defRPr/>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A6BA748B-85B9-4300-AB80-17136C7A7826}" type="datetimeFigureOut">
              <a:rPr lang="fr-FR"/>
              <a:pPr>
                <a:defRPr/>
              </a:pPr>
              <a:t>18/10/2016</a:t>
            </a:fld>
            <a:endParaRPr lang="fr-FR" dirty="0"/>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BCFA3F1E-0CF9-4FF8-A8BA-366C1E394D5D}"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Cliquez pour modifier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Cliquez pour modifier les styles du texte du masque</a:t>
            </a:r>
          </a:p>
        </p:txBody>
      </p:sp>
      <p:sp>
        <p:nvSpPr>
          <p:cNvPr id="7" name="Espace réservé de la date 13"/>
          <p:cNvSpPr>
            <a:spLocks noGrp="1"/>
          </p:cNvSpPr>
          <p:nvPr>
            <p:ph type="dt" sz="half" idx="10"/>
          </p:nvPr>
        </p:nvSpPr>
        <p:spPr/>
        <p:txBody>
          <a:bodyPr/>
          <a:lstStyle>
            <a:lvl1pPr>
              <a:defRPr/>
            </a:lvl1pPr>
          </a:lstStyle>
          <a:p>
            <a:pPr>
              <a:defRPr/>
            </a:pPr>
            <a:fld id="{92B28D99-5BCB-4DBC-A628-C9576840DE68}" type="datetimeFigureOut">
              <a:rPr lang="fr-FR"/>
              <a:pPr>
                <a:defRPr/>
              </a:pPr>
              <a:t>18/10/2016</a:t>
            </a:fld>
            <a:endParaRPr lang="fr-FR" dirty="0"/>
          </a:p>
        </p:txBody>
      </p:sp>
      <p:sp>
        <p:nvSpPr>
          <p:cNvPr id="8" name="Espace réservé du pied de page 2"/>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p:cNvSpPr>
            <a:spLocks noGrp="1"/>
          </p:cNvSpPr>
          <p:nvPr>
            <p:ph type="sldNum" sz="quarter" idx="12"/>
          </p:nvPr>
        </p:nvSpPr>
        <p:spPr/>
        <p:txBody>
          <a:bodyPr/>
          <a:lstStyle>
            <a:lvl1pPr>
              <a:defRPr/>
            </a:lvl1pPr>
          </a:lstStyle>
          <a:p>
            <a:pPr>
              <a:defRPr/>
            </a:pPr>
            <a:fld id="{D79BF7B4-8BC2-4E1D-972D-AD44B7DB68D5}"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5"/>
          <p:cNvSpPr>
            <a:spLocks noGrp="1"/>
          </p:cNvSpPr>
          <p:nvPr>
            <p:ph type="dt" sz="half" idx="10"/>
          </p:nvPr>
        </p:nvSpPr>
        <p:spPr/>
        <p:txBody>
          <a:bodyPr rtlCol="0"/>
          <a:lstStyle>
            <a:lvl1pPr>
              <a:defRPr/>
            </a:lvl1pPr>
          </a:lstStyle>
          <a:p>
            <a:pPr>
              <a:defRPr/>
            </a:pPr>
            <a:fld id="{EEDF2AD6-0DDB-4449-A1FB-88988F79C970}" type="datetimeFigureOut">
              <a:rPr lang="fr-FR"/>
              <a:pPr>
                <a:defRPr/>
              </a:pPr>
              <a:t>18/10/2016</a:t>
            </a:fld>
            <a:endParaRPr lang="fr-FR" dirty="0"/>
          </a:p>
        </p:txBody>
      </p:sp>
      <p:sp>
        <p:nvSpPr>
          <p:cNvPr id="4" name="Espace réservé du numéro de diapositive 6"/>
          <p:cNvSpPr>
            <a:spLocks noGrp="1"/>
          </p:cNvSpPr>
          <p:nvPr>
            <p:ph type="sldNum" sz="quarter" idx="11"/>
          </p:nvPr>
        </p:nvSpPr>
        <p:spPr/>
        <p:txBody>
          <a:bodyPr rtlCol="0"/>
          <a:lstStyle>
            <a:lvl1pPr>
              <a:defRPr/>
            </a:lvl1pPr>
          </a:lstStyle>
          <a:p>
            <a:pPr>
              <a:defRPr/>
            </a:pPr>
            <a:fld id="{F99A61C9-20EF-4608-81E0-5ABE041EF32F}" type="slidenum">
              <a:rPr lang="fr-FR"/>
              <a:pPr>
                <a:defRPr/>
              </a:pPr>
              <a:t>‹N°›</a:t>
            </a:fld>
            <a:endParaRPr lang="fr-FR" dirty="0"/>
          </a:p>
        </p:txBody>
      </p:sp>
      <p:sp>
        <p:nvSpPr>
          <p:cNvPr id="5" name="Espace réservé du pied de page 7"/>
          <p:cNvSpPr>
            <a:spLocks noGrp="1"/>
          </p:cNvSpPr>
          <p:nvPr>
            <p:ph type="ftr" sz="quarter" idx="12"/>
          </p:nvPr>
        </p:nvSpPr>
        <p:spPr/>
        <p:txBody>
          <a:bodyPr rtlCol="0"/>
          <a:lstStyle>
            <a:lvl1pPr>
              <a:defRPr/>
            </a:lvl1p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3022FD77-1A58-4308-BA78-EA3FBE7C9B12}" type="datetimeFigureOut">
              <a:rPr lang="fr-FR"/>
              <a:pPr>
                <a:defRPr/>
              </a:pPr>
              <a:t>18/10/2016</a:t>
            </a:fld>
            <a:endParaRPr lang="fr-FR" dirty="0"/>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66741749-9D19-4A4F-B143-13687F052D82}"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a:defRPr/>
            </a:pPr>
            <a:fld id="{E74092D6-83B7-4DEC-ACD1-70E9746FFF56}" type="datetimeFigureOut">
              <a:rPr lang="fr-FR"/>
              <a:pPr>
                <a:defRPr/>
              </a:pPr>
              <a:t>18/10/2016</a:t>
            </a:fld>
            <a:endParaRPr lang="fr-FR" dirty="0"/>
          </a:p>
        </p:txBody>
      </p:sp>
      <p:sp>
        <p:nvSpPr>
          <p:cNvPr id="13" name="Espace réservé du numéro de diapositive 21"/>
          <p:cNvSpPr>
            <a:spLocks noGrp="1"/>
          </p:cNvSpPr>
          <p:nvPr>
            <p:ph type="sldNum" sz="quarter" idx="11"/>
          </p:nvPr>
        </p:nvSpPr>
        <p:spPr/>
        <p:txBody>
          <a:bodyPr rtlCol="0"/>
          <a:lstStyle>
            <a:lvl1pPr>
              <a:defRPr/>
            </a:lvl1pPr>
          </a:lstStyle>
          <a:p>
            <a:pPr>
              <a:defRPr/>
            </a:pPr>
            <a:fld id="{B6E21FEA-16C2-4B6F-9FF9-D885539764ED}" type="slidenum">
              <a:rPr lang="fr-FR"/>
              <a:pPr>
                <a:defRPr/>
              </a:pPr>
              <a:t>‹N°›</a:t>
            </a:fld>
            <a:endParaRPr lang="fr-FR" dirty="0"/>
          </a:p>
        </p:txBody>
      </p:sp>
      <p:sp>
        <p:nvSpPr>
          <p:cNvPr id="14" name="Espace réservé du pied de page 22"/>
          <p:cNvSpPr>
            <a:spLocks noGrp="1"/>
          </p:cNvSpPr>
          <p:nvPr>
            <p:ph type="ftr" sz="quarter" idx="12"/>
          </p:nvPr>
        </p:nvSpPr>
        <p:spPr/>
        <p:txBody>
          <a:bodyPr rtlCol="0"/>
          <a:lstStyle>
            <a:lvl1pPr>
              <a:defRPr/>
            </a:lvl1pPr>
          </a:lstStyle>
          <a:p>
            <a:pPr>
              <a:defRPr/>
            </a:pP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dirty="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12" name="Espace réservé de la date 16"/>
          <p:cNvSpPr>
            <a:spLocks noGrp="1"/>
          </p:cNvSpPr>
          <p:nvPr>
            <p:ph type="dt" sz="half" idx="10"/>
          </p:nvPr>
        </p:nvSpPr>
        <p:spPr/>
        <p:txBody>
          <a:bodyPr rtlCol="0"/>
          <a:lstStyle>
            <a:lvl1pPr>
              <a:defRPr/>
            </a:lvl1pPr>
          </a:lstStyle>
          <a:p>
            <a:pPr>
              <a:defRPr/>
            </a:pPr>
            <a:fld id="{57138DA9-8FE9-4091-A281-BC9B18414537}" type="datetimeFigureOut">
              <a:rPr lang="fr-FR"/>
              <a:pPr>
                <a:defRPr/>
              </a:pPr>
              <a:t>18/10/2016</a:t>
            </a:fld>
            <a:endParaRPr lang="fr-FR" dirty="0"/>
          </a:p>
        </p:txBody>
      </p:sp>
      <p:sp>
        <p:nvSpPr>
          <p:cNvPr id="13" name="Espace réservé du numéro de diapositive 17"/>
          <p:cNvSpPr>
            <a:spLocks noGrp="1"/>
          </p:cNvSpPr>
          <p:nvPr>
            <p:ph type="sldNum" sz="quarter" idx="11"/>
          </p:nvPr>
        </p:nvSpPr>
        <p:spPr/>
        <p:txBody>
          <a:bodyPr rtlCol="0"/>
          <a:lstStyle>
            <a:lvl1pPr>
              <a:defRPr/>
            </a:lvl1pPr>
          </a:lstStyle>
          <a:p>
            <a:pPr>
              <a:defRPr/>
            </a:pPr>
            <a:fld id="{7E673B09-997C-4FD0-9DE6-4FDBDD2C4BE9}" type="slidenum">
              <a:rPr lang="fr-FR"/>
              <a:pPr>
                <a:defRPr/>
              </a:pPr>
              <a:t>‹N°›</a:t>
            </a:fld>
            <a:endParaRPr lang="fr-FR" dirty="0"/>
          </a:p>
        </p:txBody>
      </p:sp>
      <p:sp>
        <p:nvSpPr>
          <p:cNvPr id="14" name="Espace réservé du pied de page 20"/>
          <p:cNvSpPr>
            <a:spLocks noGrp="1"/>
          </p:cNvSpPr>
          <p:nvPr>
            <p:ph type="ftr" sz="quarter" idx="12"/>
          </p:nvPr>
        </p:nvSpPr>
        <p:spPr/>
        <p:txBody>
          <a:bodyPr rtlCol="0"/>
          <a:lstStyle>
            <a:lvl1pPr>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Cliquez pour modifier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5DCE9C9C-30D2-452F-8EB2-6F8762B3CD88}" type="datetimeFigureOut">
              <a:rPr lang="fr-FR"/>
              <a:pPr>
                <a:defRPr/>
              </a:pPr>
              <a:t>18/10/2016</a:t>
            </a:fld>
            <a:endParaRPr lang="fr-FR" dirty="0"/>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dirty="0">
                <a:solidFill>
                  <a:schemeClr val="tx2"/>
                </a:solidFill>
                <a:latin typeface="+mn-lt"/>
                <a:cs typeface="+mn-cs"/>
              </a:defRPr>
            </a:lvl1pPr>
          </a:lstStyle>
          <a:p>
            <a:pPr>
              <a:defRPr/>
            </a:pP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AA34C188-7152-44DC-962C-435B0E3EC466}"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63" r:id="rId4"/>
    <p:sldLayoutId id="2147483764" r:id="rId5"/>
    <p:sldLayoutId id="2147483771" r:id="rId6"/>
    <p:sldLayoutId id="2147483765" r:id="rId7"/>
    <p:sldLayoutId id="2147483772" r:id="rId8"/>
    <p:sldLayoutId id="2147483773" r:id="rId9"/>
    <p:sldLayoutId id="2147483766" r:id="rId10"/>
    <p:sldLayoutId id="2147483767"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648F67"/>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BCCEBD"/>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D4E2D4"/>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hateauversailles.fr/jardins-parc" TargetMode="External"/><Relationship Id="rId7" Type="http://schemas.openxmlformats.org/officeDocument/2006/relationships/hyperlink" Target="http://www2.ac-lyon.fr/etab/colleges/col-01/vailland/IMG/pdf/HdA_2013_Jardins_Versailles.pdf" TargetMode="External"/><Relationship Id="rId2" Type="http://schemas.openxmlformats.org/officeDocument/2006/relationships/hyperlink" Target="https://fr.wikipedia.org/wiki/Jardin_de_Versailles" TargetMode="External"/><Relationship Id="rId1" Type="http://schemas.openxmlformats.org/officeDocument/2006/relationships/slideLayout" Target="../slideLayouts/slideLayout2.xml"/><Relationship Id="rId6" Type="http://schemas.openxmlformats.org/officeDocument/2006/relationships/hyperlink" Target="http://dumas.ccsd.cnrs.fr/dumas-00992596/document" TargetMode="External"/><Relationship Id="rId5" Type="http://schemas.openxmlformats.org/officeDocument/2006/relationships/hyperlink" Target="http://vicedi.com/jardins-versailles" TargetMode="External"/><Relationship Id="rId4" Type="http://schemas.openxmlformats.org/officeDocument/2006/relationships/hyperlink" Target="https://fr.vikidia.org/wiki/Parc_de_Versaill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71800" y="1030288"/>
            <a:ext cx="6172200" cy="1893887"/>
          </a:xfrm>
        </p:spPr>
        <p:txBody>
          <a:bodyPr/>
          <a:lstStyle/>
          <a:p>
            <a:pPr fontAlgn="auto">
              <a:spcAft>
                <a:spcPts val="0"/>
              </a:spcAft>
              <a:defRPr/>
            </a:pPr>
            <a:r>
              <a:rPr lang="fr-FR" dirty="0" smtClean="0"/>
              <a:t>VERSAILLES OU DES JARDINS THEATRALISES. </a:t>
            </a:r>
            <a:endParaRPr lang="fr-FR" dirty="0"/>
          </a:p>
        </p:txBody>
      </p:sp>
      <p:sp>
        <p:nvSpPr>
          <p:cNvPr id="14338" name="Sous-titre 2"/>
          <p:cNvSpPr>
            <a:spLocks noGrp="1"/>
          </p:cNvSpPr>
          <p:nvPr>
            <p:ph type="subTitle" idx="1"/>
          </p:nvPr>
        </p:nvSpPr>
        <p:spPr>
          <a:xfrm>
            <a:off x="3440113" y="5805488"/>
            <a:ext cx="6172200" cy="1371600"/>
          </a:xfrm>
        </p:spPr>
        <p:txBody>
          <a:bodyPr/>
          <a:lstStyle/>
          <a:p>
            <a:r>
              <a:rPr lang="fr-FR" smtClean="0"/>
              <a:t>Par Romane Lavoisier; Mathéo Pottin; Alexis Girard et Manon Girardel.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F:\versailles\le bosquet de l’Encelade.jpg"/>
          <p:cNvPicPr>
            <a:picLocks noChangeAspect="1" noChangeArrowheads="1"/>
          </p:cNvPicPr>
          <p:nvPr/>
        </p:nvPicPr>
        <p:blipFill>
          <a:blip r:embed="rId2"/>
          <a:srcRect/>
          <a:stretch>
            <a:fillRect/>
          </a:stretch>
        </p:blipFill>
        <p:spPr bwMode="auto">
          <a:xfrm>
            <a:off x="1727200" y="0"/>
            <a:ext cx="5689600" cy="3860800"/>
          </a:xfrm>
          <a:prstGeom prst="rect">
            <a:avLst/>
          </a:prstGeom>
          <a:noFill/>
          <a:ln w="9525">
            <a:noFill/>
            <a:miter lim="800000"/>
            <a:headEnd/>
            <a:tailEnd/>
          </a:ln>
        </p:spPr>
      </p:pic>
      <p:pic>
        <p:nvPicPr>
          <p:cNvPr id="23554" name="Image 5" descr="Obélisque.jpg"/>
          <p:cNvPicPr>
            <a:picLocks noChangeAspect="1"/>
          </p:cNvPicPr>
          <p:nvPr/>
        </p:nvPicPr>
        <p:blipFill>
          <a:blip r:embed="rId3"/>
          <a:srcRect/>
          <a:stretch>
            <a:fillRect/>
          </a:stretch>
        </p:blipFill>
        <p:spPr bwMode="auto">
          <a:xfrm>
            <a:off x="1727200" y="3860800"/>
            <a:ext cx="5689600" cy="2997200"/>
          </a:xfrm>
          <a:prstGeom prst="rect">
            <a:avLst/>
          </a:prstGeom>
          <a:noFill/>
          <a:ln w="9525">
            <a:noFill/>
            <a:miter lim="800000"/>
            <a:headEnd/>
            <a:tailEnd/>
          </a:ln>
        </p:spPr>
      </p:pic>
      <p:sp>
        <p:nvSpPr>
          <p:cNvPr id="23555" name="ZoneTexte 2"/>
          <p:cNvSpPr txBox="1">
            <a:spLocks noChangeArrowheads="1"/>
          </p:cNvSpPr>
          <p:nvPr/>
        </p:nvSpPr>
        <p:spPr bwMode="auto">
          <a:xfrm>
            <a:off x="0" y="549275"/>
            <a:ext cx="1727200" cy="307975"/>
          </a:xfrm>
          <a:prstGeom prst="rect">
            <a:avLst/>
          </a:prstGeom>
          <a:noFill/>
          <a:ln w="9525">
            <a:noFill/>
            <a:miter lim="800000"/>
            <a:headEnd/>
            <a:tailEnd/>
          </a:ln>
        </p:spPr>
        <p:txBody>
          <a:bodyPr>
            <a:spAutoFit/>
          </a:bodyPr>
          <a:lstStyle/>
          <a:p>
            <a:r>
              <a:rPr lang="fr-FR" sz="1400" i="1">
                <a:latin typeface="Century Schoolbook" pitchFamily="18" charset="0"/>
              </a:rPr>
              <a:t>L’Encelade</a:t>
            </a:r>
          </a:p>
        </p:txBody>
      </p:sp>
      <p:sp>
        <p:nvSpPr>
          <p:cNvPr id="4" name="Flèche droite 3"/>
          <p:cNvSpPr/>
          <p:nvPr/>
        </p:nvSpPr>
        <p:spPr>
          <a:xfrm>
            <a:off x="1116013" y="584200"/>
            <a:ext cx="431800" cy="2365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3557" name="ZoneTexte 4"/>
          <p:cNvSpPr txBox="1">
            <a:spLocks noChangeArrowheads="1"/>
          </p:cNvSpPr>
          <p:nvPr/>
        </p:nvSpPr>
        <p:spPr bwMode="auto">
          <a:xfrm>
            <a:off x="0" y="4005263"/>
            <a:ext cx="1727200" cy="307975"/>
          </a:xfrm>
          <a:prstGeom prst="rect">
            <a:avLst/>
          </a:prstGeom>
          <a:noFill/>
          <a:ln w="9525">
            <a:noFill/>
            <a:miter lim="800000"/>
            <a:headEnd/>
            <a:tailEnd/>
          </a:ln>
        </p:spPr>
        <p:txBody>
          <a:bodyPr>
            <a:spAutoFit/>
          </a:bodyPr>
          <a:lstStyle/>
          <a:p>
            <a:r>
              <a:rPr lang="fr-FR" sz="1400" i="1">
                <a:latin typeface="Century Schoolbook" pitchFamily="18" charset="0"/>
              </a:rPr>
              <a:t>L’Obélisque </a:t>
            </a:r>
          </a:p>
        </p:txBody>
      </p:sp>
      <p:sp>
        <p:nvSpPr>
          <p:cNvPr id="7" name="Flèche droite 6"/>
          <p:cNvSpPr/>
          <p:nvPr/>
        </p:nvSpPr>
        <p:spPr>
          <a:xfrm>
            <a:off x="1116013" y="4041775"/>
            <a:ext cx="431800" cy="23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F:\versailles\bosquet Appollon.jpg"/>
          <p:cNvPicPr>
            <a:picLocks noChangeAspect="1" noChangeArrowheads="1"/>
          </p:cNvPicPr>
          <p:nvPr/>
        </p:nvPicPr>
        <p:blipFill>
          <a:blip r:embed="rId2"/>
          <a:srcRect/>
          <a:stretch>
            <a:fillRect/>
          </a:stretch>
        </p:blipFill>
        <p:spPr bwMode="auto">
          <a:xfrm>
            <a:off x="0" y="184150"/>
            <a:ext cx="9144000" cy="6099175"/>
          </a:xfrm>
          <a:prstGeom prst="rect">
            <a:avLst/>
          </a:prstGeom>
          <a:noFill/>
          <a:ln w="9525">
            <a:noFill/>
            <a:miter lim="800000"/>
            <a:headEnd/>
            <a:tailEnd/>
          </a:ln>
        </p:spPr>
      </p:pic>
      <p:sp>
        <p:nvSpPr>
          <p:cNvPr id="24578" name="ZoneTexte 2"/>
          <p:cNvSpPr txBox="1">
            <a:spLocks noChangeArrowheads="1"/>
          </p:cNvSpPr>
          <p:nvPr/>
        </p:nvSpPr>
        <p:spPr bwMode="auto">
          <a:xfrm>
            <a:off x="2303463" y="6251575"/>
            <a:ext cx="4537075" cy="307975"/>
          </a:xfrm>
          <a:prstGeom prst="rect">
            <a:avLst/>
          </a:prstGeom>
          <a:noFill/>
          <a:ln w="9525">
            <a:noFill/>
            <a:miter lim="800000"/>
            <a:headEnd/>
            <a:tailEnd/>
          </a:ln>
        </p:spPr>
        <p:txBody>
          <a:bodyPr>
            <a:spAutoFit/>
          </a:bodyPr>
          <a:lstStyle/>
          <a:p>
            <a:pPr algn="ctr"/>
            <a:r>
              <a:rPr lang="fr-FR" sz="1400" i="1">
                <a:latin typeface="Century Schoolbook" pitchFamily="18" charset="0"/>
              </a:rPr>
              <a:t>Bains d’Apollon.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sz="3200" dirty="0" smtClean="0">
                <a:solidFill>
                  <a:schemeClr val="tx1"/>
                </a:solidFill>
                <a:latin typeface="+mn-lt"/>
              </a:rPr>
              <a:t>2°) Les Bassins</a:t>
            </a:r>
            <a:endParaRPr lang="fr-FR" sz="3200" dirty="0">
              <a:solidFill>
                <a:schemeClr val="tx1"/>
              </a:solidFill>
              <a:latin typeface="+mn-lt"/>
            </a:endParaRPr>
          </a:p>
        </p:txBody>
      </p:sp>
      <p:sp>
        <p:nvSpPr>
          <p:cNvPr id="25602" name="ZoneTexte 3"/>
          <p:cNvSpPr txBox="1">
            <a:spLocks noChangeArrowheads="1"/>
          </p:cNvSpPr>
          <p:nvPr/>
        </p:nvSpPr>
        <p:spPr bwMode="auto">
          <a:xfrm>
            <a:off x="827088" y="1773238"/>
            <a:ext cx="7345362" cy="3287712"/>
          </a:xfrm>
          <a:prstGeom prst="rect">
            <a:avLst/>
          </a:prstGeom>
          <a:noFill/>
          <a:ln w="9525">
            <a:noFill/>
            <a:miter lim="800000"/>
            <a:headEnd/>
            <a:tailEnd/>
          </a:ln>
        </p:spPr>
        <p:txBody>
          <a:bodyPr>
            <a:spAutoFit/>
          </a:bodyPr>
          <a:lstStyle/>
          <a:p>
            <a:r>
              <a:rPr lang="fr-FR" sz="2400">
                <a:latin typeface="Century Schoolbook" pitchFamily="18" charset="0"/>
              </a:rPr>
              <a:t>Un bassin est un ornement ou un réservoir d’eau de forme régulière créé par l’Homme dans lequel est récupéré l’eau des fontaines. Le jardin de Versailles est constitué de </a:t>
            </a:r>
            <a:r>
              <a:rPr lang="fr-FR" sz="2400" u="sng">
                <a:latin typeface="Century Schoolbook" pitchFamily="18" charset="0"/>
              </a:rPr>
              <a:t>11 bassins</a:t>
            </a:r>
            <a:r>
              <a:rPr lang="fr-FR" sz="2400">
                <a:latin typeface="Century Schoolbook" pitchFamily="18" charset="0"/>
              </a:rPr>
              <a:t> qui sont : le bassin de Latone, le bassin de Bacchus, le bassin du Miroir, de Saturne, d’Apollon, de Flore, de Cérès, de Neptune, du Dragon, des Nymphes et de la Pyramide.</a:t>
            </a:r>
          </a:p>
          <a:p>
            <a:endParaRPr lang="fr-FR">
              <a:latin typeface="Century Schoolbook"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Image 3"/>
          <p:cNvPicPr>
            <a:picLocks noChangeAspect="1"/>
          </p:cNvPicPr>
          <p:nvPr/>
        </p:nvPicPr>
        <p:blipFill>
          <a:blip r:embed="rId3"/>
          <a:srcRect/>
          <a:stretch>
            <a:fillRect/>
          </a:stretch>
        </p:blipFill>
        <p:spPr bwMode="auto">
          <a:xfrm>
            <a:off x="-7938" y="-11113"/>
            <a:ext cx="4427538" cy="2952751"/>
          </a:xfrm>
          <a:prstGeom prst="rect">
            <a:avLst/>
          </a:prstGeom>
          <a:noFill/>
          <a:ln w="9525">
            <a:noFill/>
            <a:miter lim="800000"/>
            <a:headEnd/>
            <a:tailEnd/>
          </a:ln>
        </p:spPr>
      </p:pic>
      <p:pic>
        <p:nvPicPr>
          <p:cNvPr id="26626" name="Image 4"/>
          <p:cNvPicPr>
            <a:picLocks noChangeAspect="1"/>
          </p:cNvPicPr>
          <p:nvPr/>
        </p:nvPicPr>
        <p:blipFill>
          <a:blip r:embed="rId4"/>
          <a:srcRect/>
          <a:stretch>
            <a:fillRect/>
          </a:stretch>
        </p:blipFill>
        <p:spPr bwMode="auto">
          <a:xfrm>
            <a:off x="-7938" y="3905250"/>
            <a:ext cx="4427538" cy="2952750"/>
          </a:xfrm>
          <a:prstGeom prst="rect">
            <a:avLst/>
          </a:prstGeom>
          <a:noFill/>
          <a:ln w="9525">
            <a:noFill/>
            <a:miter lim="800000"/>
            <a:headEnd/>
            <a:tailEnd/>
          </a:ln>
        </p:spPr>
      </p:pic>
      <p:pic>
        <p:nvPicPr>
          <p:cNvPr id="26627" name="Image 5"/>
          <p:cNvPicPr>
            <a:picLocks noChangeAspect="1"/>
          </p:cNvPicPr>
          <p:nvPr/>
        </p:nvPicPr>
        <p:blipFill>
          <a:blip r:embed="rId5"/>
          <a:srcRect/>
          <a:stretch>
            <a:fillRect/>
          </a:stretch>
        </p:blipFill>
        <p:spPr bwMode="auto">
          <a:xfrm>
            <a:off x="4716463" y="-11113"/>
            <a:ext cx="4427537" cy="2952751"/>
          </a:xfrm>
          <a:prstGeom prst="rect">
            <a:avLst/>
          </a:prstGeom>
          <a:noFill/>
          <a:ln w="9525">
            <a:noFill/>
            <a:miter lim="800000"/>
            <a:headEnd/>
            <a:tailEnd/>
          </a:ln>
        </p:spPr>
      </p:pic>
      <p:pic>
        <p:nvPicPr>
          <p:cNvPr id="26628" name="Image 6"/>
          <p:cNvPicPr>
            <a:picLocks noChangeAspect="1"/>
          </p:cNvPicPr>
          <p:nvPr/>
        </p:nvPicPr>
        <p:blipFill>
          <a:blip r:embed="rId6"/>
          <a:srcRect/>
          <a:stretch>
            <a:fillRect/>
          </a:stretch>
        </p:blipFill>
        <p:spPr bwMode="auto">
          <a:xfrm>
            <a:off x="4716463" y="3905250"/>
            <a:ext cx="4427537" cy="2952750"/>
          </a:xfrm>
          <a:prstGeom prst="rect">
            <a:avLst/>
          </a:prstGeom>
          <a:noFill/>
          <a:ln w="9525">
            <a:noFill/>
            <a:miter lim="800000"/>
            <a:headEnd/>
            <a:tailEnd/>
          </a:ln>
        </p:spPr>
      </p:pic>
      <p:sp>
        <p:nvSpPr>
          <p:cNvPr id="26629" name="ZoneTexte 8"/>
          <p:cNvSpPr txBox="1">
            <a:spLocks noChangeArrowheads="1"/>
          </p:cNvSpPr>
          <p:nvPr/>
        </p:nvSpPr>
        <p:spPr bwMode="auto">
          <a:xfrm>
            <a:off x="765175" y="2924175"/>
            <a:ext cx="2881313" cy="369888"/>
          </a:xfrm>
          <a:prstGeom prst="rect">
            <a:avLst/>
          </a:prstGeom>
          <a:noFill/>
          <a:ln w="9525">
            <a:noFill/>
            <a:miter lim="800000"/>
            <a:headEnd/>
            <a:tailEnd/>
          </a:ln>
        </p:spPr>
        <p:txBody>
          <a:bodyPr>
            <a:spAutoFit/>
          </a:bodyPr>
          <a:lstStyle/>
          <a:p>
            <a:pPr algn="ctr"/>
            <a:r>
              <a:rPr lang="fr-FR">
                <a:latin typeface="Century Schoolbook" pitchFamily="18" charset="0"/>
              </a:rPr>
              <a:t>Latone</a:t>
            </a:r>
          </a:p>
        </p:txBody>
      </p:sp>
      <p:sp>
        <p:nvSpPr>
          <p:cNvPr id="26630" name="ZoneTexte 9"/>
          <p:cNvSpPr txBox="1">
            <a:spLocks noChangeArrowheads="1"/>
          </p:cNvSpPr>
          <p:nvPr/>
        </p:nvSpPr>
        <p:spPr bwMode="auto">
          <a:xfrm>
            <a:off x="765175" y="3536950"/>
            <a:ext cx="2881313" cy="368300"/>
          </a:xfrm>
          <a:prstGeom prst="rect">
            <a:avLst/>
          </a:prstGeom>
          <a:noFill/>
          <a:ln w="9525">
            <a:noFill/>
            <a:miter lim="800000"/>
            <a:headEnd/>
            <a:tailEnd/>
          </a:ln>
        </p:spPr>
        <p:txBody>
          <a:bodyPr>
            <a:spAutoFit/>
          </a:bodyPr>
          <a:lstStyle/>
          <a:p>
            <a:pPr algn="ctr"/>
            <a:r>
              <a:rPr lang="fr-FR">
                <a:latin typeface="Century Schoolbook" pitchFamily="18" charset="0"/>
              </a:rPr>
              <a:t>Bacchus</a:t>
            </a:r>
          </a:p>
        </p:txBody>
      </p:sp>
      <p:sp>
        <p:nvSpPr>
          <p:cNvPr id="26631" name="ZoneTexte 10"/>
          <p:cNvSpPr txBox="1">
            <a:spLocks noChangeArrowheads="1"/>
          </p:cNvSpPr>
          <p:nvPr/>
        </p:nvSpPr>
        <p:spPr bwMode="auto">
          <a:xfrm>
            <a:off x="5580063" y="2941638"/>
            <a:ext cx="3024187" cy="368300"/>
          </a:xfrm>
          <a:prstGeom prst="rect">
            <a:avLst/>
          </a:prstGeom>
          <a:noFill/>
          <a:ln w="9525">
            <a:noFill/>
            <a:miter lim="800000"/>
            <a:headEnd/>
            <a:tailEnd/>
          </a:ln>
        </p:spPr>
        <p:txBody>
          <a:bodyPr>
            <a:spAutoFit/>
          </a:bodyPr>
          <a:lstStyle/>
          <a:p>
            <a:pPr algn="ctr"/>
            <a:r>
              <a:rPr lang="fr-FR">
                <a:latin typeface="Century Schoolbook" pitchFamily="18" charset="0"/>
              </a:rPr>
              <a:t>Miroir</a:t>
            </a:r>
          </a:p>
        </p:txBody>
      </p:sp>
      <p:sp>
        <p:nvSpPr>
          <p:cNvPr id="26632" name="ZoneTexte 11"/>
          <p:cNvSpPr txBox="1">
            <a:spLocks noChangeArrowheads="1"/>
          </p:cNvSpPr>
          <p:nvPr/>
        </p:nvSpPr>
        <p:spPr bwMode="auto">
          <a:xfrm>
            <a:off x="5580063" y="3536950"/>
            <a:ext cx="3024187" cy="368300"/>
          </a:xfrm>
          <a:prstGeom prst="rect">
            <a:avLst/>
          </a:prstGeom>
          <a:noFill/>
          <a:ln w="9525">
            <a:noFill/>
            <a:miter lim="800000"/>
            <a:headEnd/>
            <a:tailEnd/>
          </a:ln>
        </p:spPr>
        <p:txBody>
          <a:bodyPr>
            <a:spAutoFit/>
          </a:bodyPr>
          <a:lstStyle/>
          <a:p>
            <a:pPr algn="ctr"/>
            <a:r>
              <a:rPr lang="fr-FR">
                <a:latin typeface="Century Schoolbook" pitchFamily="18" charset="0"/>
              </a:rPr>
              <a:t>Saturne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age 3"/>
          <p:cNvPicPr>
            <a:picLocks noChangeAspect="1"/>
          </p:cNvPicPr>
          <p:nvPr/>
        </p:nvPicPr>
        <p:blipFill>
          <a:blip r:embed="rId2"/>
          <a:srcRect/>
          <a:stretch>
            <a:fillRect/>
          </a:stretch>
        </p:blipFill>
        <p:spPr bwMode="auto">
          <a:xfrm>
            <a:off x="0" y="9525"/>
            <a:ext cx="4392613" cy="2928938"/>
          </a:xfrm>
          <a:prstGeom prst="rect">
            <a:avLst/>
          </a:prstGeom>
          <a:noFill/>
          <a:ln w="9525">
            <a:noFill/>
            <a:miter lim="800000"/>
            <a:headEnd/>
            <a:tailEnd/>
          </a:ln>
        </p:spPr>
      </p:pic>
      <p:pic>
        <p:nvPicPr>
          <p:cNvPr id="28674" name="Image 4"/>
          <p:cNvPicPr>
            <a:picLocks noChangeAspect="1"/>
          </p:cNvPicPr>
          <p:nvPr/>
        </p:nvPicPr>
        <p:blipFill>
          <a:blip r:embed="rId3"/>
          <a:srcRect/>
          <a:stretch>
            <a:fillRect/>
          </a:stretch>
        </p:blipFill>
        <p:spPr bwMode="auto">
          <a:xfrm>
            <a:off x="0" y="3929063"/>
            <a:ext cx="4392613" cy="2928937"/>
          </a:xfrm>
          <a:prstGeom prst="rect">
            <a:avLst/>
          </a:prstGeom>
          <a:noFill/>
          <a:ln w="9525">
            <a:noFill/>
            <a:miter lim="800000"/>
            <a:headEnd/>
            <a:tailEnd/>
          </a:ln>
        </p:spPr>
      </p:pic>
      <p:pic>
        <p:nvPicPr>
          <p:cNvPr id="28675" name="Image 5"/>
          <p:cNvPicPr>
            <a:picLocks noChangeAspect="1"/>
          </p:cNvPicPr>
          <p:nvPr/>
        </p:nvPicPr>
        <p:blipFill>
          <a:blip r:embed="rId4"/>
          <a:srcRect/>
          <a:stretch>
            <a:fillRect/>
          </a:stretch>
        </p:blipFill>
        <p:spPr bwMode="auto">
          <a:xfrm>
            <a:off x="4735513" y="0"/>
            <a:ext cx="4408487" cy="2938463"/>
          </a:xfrm>
          <a:prstGeom prst="rect">
            <a:avLst/>
          </a:prstGeom>
          <a:noFill/>
          <a:ln w="9525">
            <a:noFill/>
            <a:miter lim="800000"/>
            <a:headEnd/>
            <a:tailEnd/>
          </a:ln>
        </p:spPr>
      </p:pic>
      <p:pic>
        <p:nvPicPr>
          <p:cNvPr id="28676" name="Image 6"/>
          <p:cNvPicPr>
            <a:picLocks noChangeAspect="1"/>
          </p:cNvPicPr>
          <p:nvPr/>
        </p:nvPicPr>
        <p:blipFill>
          <a:blip r:embed="rId5"/>
          <a:srcRect/>
          <a:stretch>
            <a:fillRect/>
          </a:stretch>
        </p:blipFill>
        <p:spPr bwMode="auto">
          <a:xfrm>
            <a:off x="4735513" y="3908425"/>
            <a:ext cx="4424362" cy="2949575"/>
          </a:xfrm>
          <a:prstGeom prst="rect">
            <a:avLst/>
          </a:prstGeom>
          <a:noFill/>
          <a:ln w="9525">
            <a:noFill/>
            <a:miter lim="800000"/>
            <a:headEnd/>
            <a:tailEnd/>
          </a:ln>
        </p:spPr>
      </p:pic>
      <p:sp>
        <p:nvSpPr>
          <p:cNvPr id="28677" name="ZoneTexte 7"/>
          <p:cNvSpPr txBox="1">
            <a:spLocks noChangeArrowheads="1"/>
          </p:cNvSpPr>
          <p:nvPr/>
        </p:nvSpPr>
        <p:spPr bwMode="auto">
          <a:xfrm>
            <a:off x="971550" y="2941638"/>
            <a:ext cx="2663825" cy="368300"/>
          </a:xfrm>
          <a:prstGeom prst="rect">
            <a:avLst/>
          </a:prstGeom>
          <a:noFill/>
          <a:ln w="9525">
            <a:noFill/>
            <a:miter lim="800000"/>
            <a:headEnd/>
            <a:tailEnd/>
          </a:ln>
        </p:spPr>
        <p:txBody>
          <a:bodyPr>
            <a:spAutoFit/>
          </a:bodyPr>
          <a:lstStyle/>
          <a:p>
            <a:pPr algn="ctr"/>
            <a:r>
              <a:rPr lang="fr-FR">
                <a:latin typeface="Century Schoolbook" pitchFamily="18" charset="0"/>
              </a:rPr>
              <a:t>Apollon</a:t>
            </a:r>
          </a:p>
        </p:txBody>
      </p:sp>
      <p:sp>
        <p:nvSpPr>
          <p:cNvPr id="28678" name="ZoneTexte 8"/>
          <p:cNvSpPr txBox="1">
            <a:spLocks noChangeArrowheads="1"/>
          </p:cNvSpPr>
          <p:nvPr/>
        </p:nvSpPr>
        <p:spPr bwMode="auto">
          <a:xfrm>
            <a:off x="971550" y="3492500"/>
            <a:ext cx="2663825" cy="368300"/>
          </a:xfrm>
          <a:prstGeom prst="rect">
            <a:avLst/>
          </a:prstGeom>
          <a:noFill/>
          <a:ln w="9525">
            <a:noFill/>
            <a:miter lim="800000"/>
            <a:headEnd/>
            <a:tailEnd/>
          </a:ln>
        </p:spPr>
        <p:txBody>
          <a:bodyPr>
            <a:spAutoFit/>
          </a:bodyPr>
          <a:lstStyle/>
          <a:p>
            <a:pPr algn="ctr"/>
            <a:r>
              <a:rPr lang="fr-FR">
                <a:latin typeface="Century Schoolbook" pitchFamily="18" charset="0"/>
              </a:rPr>
              <a:t>Flore</a:t>
            </a:r>
          </a:p>
        </p:txBody>
      </p:sp>
      <p:sp>
        <p:nvSpPr>
          <p:cNvPr id="28679" name="ZoneTexte 9"/>
          <p:cNvSpPr txBox="1">
            <a:spLocks noChangeArrowheads="1"/>
          </p:cNvSpPr>
          <p:nvPr/>
        </p:nvSpPr>
        <p:spPr bwMode="auto">
          <a:xfrm>
            <a:off x="5651500" y="2938463"/>
            <a:ext cx="2808288" cy="369887"/>
          </a:xfrm>
          <a:prstGeom prst="rect">
            <a:avLst/>
          </a:prstGeom>
          <a:noFill/>
          <a:ln w="9525">
            <a:noFill/>
            <a:miter lim="800000"/>
            <a:headEnd/>
            <a:tailEnd/>
          </a:ln>
        </p:spPr>
        <p:txBody>
          <a:bodyPr>
            <a:spAutoFit/>
          </a:bodyPr>
          <a:lstStyle/>
          <a:p>
            <a:pPr algn="ctr"/>
            <a:r>
              <a:rPr lang="fr-FR">
                <a:latin typeface="Century Schoolbook" pitchFamily="18" charset="0"/>
              </a:rPr>
              <a:t>Cèdres</a:t>
            </a:r>
          </a:p>
        </p:txBody>
      </p:sp>
      <p:sp>
        <p:nvSpPr>
          <p:cNvPr id="28680" name="ZoneTexte 10"/>
          <p:cNvSpPr txBox="1">
            <a:spLocks noChangeArrowheads="1"/>
          </p:cNvSpPr>
          <p:nvPr/>
        </p:nvSpPr>
        <p:spPr bwMode="auto">
          <a:xfrm>
            <a:off x="5651500" y="3492500"/>
            <a:ext cx="2808288" cy="368300"/>
          </a:xfrm>
          <a:prstGeom prst="rect">
            <a:avLst/>
          </a:prstGeom>
          <a:noFill/>
          <a:ln w="9525">
            <a:noFill/>
            <a:miter lim="800000"/>
            <a:headEnd/>
            <a:tailEnd/>
          </a:ln>
        </p:spPr>
        <p:txBody>
          <a:bodyPr>
            <a:spAutoFit/>
          </a:bodyPr>
          <a:lstStyle/>
          <a:p>
            <a:pPr algn="ctr"/>
            <a:r>
              <a:rPr lang="fr-FR">
                <a:latin typeface="Century Schoolbook" pitchFamily="18" charset="0"/>
              </a:rPr>
              <a:t>Neptune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Image 3"/>
          <p:cNvPicPr>
            <a:picLocks noChangeAspect="1"/>
          </p:cNvPicPr>
          <p:nvPr/>
        </p:nvPicPr>
        <p:blipFill>
          <a:blip r:embed="rId2"/>
          <a:srcRect/>
          <a:stretch>
            <a:fillRect/>
          </a:stretch>
        </p:blipFill>
        <p:spPr bwMode="auto">
          <a:xfrm>
            <a:off x="0" y="-7938"/>
            <a:ext cx="4349750" cy="2900363"/>
          </a:xfrm>
          <a:prstGeom prst="rect">
            <a:avLst/>
          </a:prstGeom>
          <a:noFill/>
          <a:ln w="9525">
            <a:noFill/>
            <a:miter lim="800000"/>
            <a:headEnd/>
            <a:tailEnd/>
          </a:ln>
        </p:spPr>
      </p:pic>
      <p:sp>
        <p:nvSpPr>
          <p:cNvPr id="29698" name="ZoneTexte 4"/>
          <p:cNvSpPr txBox="1">
            <a:spLocks noChangeArrowheads="1"/>
          </p:cNvSpPr>
          <p:nvPr/>
        </p:nvSpPr>
        <p:spPr bwMode="auto">
          <a:xfrm>
            <a:off x="684213" y="2892425"/>
            <a:ext cx="2735262" cy="368300"/>
          </a:xfrm>
          <a:prstGeom prst="rect">
            <a:avLst/>
          </a:prstGeom>
          <a:noFill/>
          <a:ln w="9525">
            <a:noFill/>
            <a:miter lim="800000"/>
            <a:headEnd/>
            <a:tailEnd/>
          </a:ln>
        </p:spPr>
        <p:txBody>
          <a:bodyPr>
            <a:spAutoFit/>
          </a:bodyPr>
          <a:lstStyle/>
          <a:p>
            <a:pPr algn="ctr"/>
            <a:r>
              <a:rPr lang="fr-FR">
                <a:latin typeface="Century Schoolbook" pitchFamily="18" charset="0"/>
              </a:rPr>
              <a:t>Dragon</a:t>
            </a:r>
          </a:p>
        </p:txBody>
      </p:sp>
      <p:pic>
        <p:nvPicPr>
          <p:cNvPr id="29699" name="Image 5"/>
          <p:cNvPicPr>
            <a:picLocks noChangeAspect="1"/>
          </p:cNvPicPr>
          <p:nvPr/>
        </p:nvPicPr>
        <p:blipFill>
          <a:blip r:embed="rId3"/>
          <a:srcRect/>
          <a:stretch>
            <a:fillRect/>
          </a:stretch>
        </p:blipFill>
        <p:spPr bwMode="auto">
          <a:xfrm>
            <a:off x="4787900" y="-12700"/>
            <a:ext cx="4356100" cy="2905125"/>
          </a:xfrm>
          <a:prstGeom prst="rect">
            <a:avLst/>
          </a:prstGeom>
          <a:noFill/>
          <a:ln w="9525">
            <a:noFill/>
            <a:miter lim="800000"/>
            <a:headEnd/>
            <a:tailEnd/>
          </a:ln>
        </p:spPr>
      </p:pic>
      <p:sp>
        <p:nvSpPr>
          <p:cNvPr id="29700" name="ZoneTexte 6"/>
          <p:cNvSpPr txBox="1">
            <a:spLocks noChangeArrowheads="1"/>
          </p:cNvSpPr>
          <p:nvPr/>
        </p:nvSpPr>
        <p:spPr bwMode="auto">
          <a:xfrm>
            <a:off x="5795963" y="2892425"/>
            <a:ext cx="2520950" cy="368300"/>
          </a:xfrm>
          <a:prstGeom prst="rect">
            <a:avLst/>
          </a:prstGeom>
          <a:noFill/>
          <a:ln w="9525">
            <a:noFill/>
            <a:miter lim="800000"/>
            <a:headEnd/>
            <a:tailEnd/>
          </a:ln>
        </p:spPr>
        <p:txBody>
          <a:bodyPr>
            <a:spAutoFit/>
          </a:bodyPr>
          <a:lstStyle/>
          <a:p>
            <a:pPr algn="ctr"/>
            <a:r>
              <a:rPr lang="fr-FR">
                <a:latin typeface="Century Schoolbook" pitchFamily="18" charset="0"/>
              </a:rPr>
              <a:t>Nymphes</a:t>
            </a:r>
          </a:p>
        </p:txBody>
      </p:sp>
      <p:pic>
        <p:nvPicPr>
          <p:cNvPr id="29701" name="Image 7"/>
          <p:cNvPicPr>
            <a:picLocks noChangeAspect="1"/>
          </p:cNvPicPr>
          <p:nvPr/>
        </p:nvPicPr>
        <p:blipFill>
          <a:blip r:embed="rId4"/>
          <a:srcRect/>
          <a:stretch>
            <a:fillRect/>
          </a:stretch>
        </p:blipFill>
        <p:spPr bwMode="auto">
          <a:xfrm>
            <a:off x="2405063" y="3360738"/>
            <a:ext cx="4333875" cy="2889250"/>
          </a:xfrm>
          <a:prstGeom prst="rect">
            <a:avLst/>
          </a:prstGeom>
          <a:noFill/>
          <a:ln w="9525">
            <a:noFill/>
            <a:miter lim="800000"/>
            <a:headEnd/>
            <a:tailEnd/>
          </a:ln>
        </p:spPr>
      </p:pic>
      <p:sp>
        <p:nvSpPr>
          <p:cNvPr id="29702" name="ZoneTexte 8"/>
          <p:cNvSpPr txBox="1">
            <a:spLocks noChangeArrowheads="1"/>
          </p:cNvSpPr>
          <p:nvPr/>
        </p:nvSpPr>
        <p:spPr bwMode="auto">
          <a:xfrm>
            <a:off x="3132138" y="6351588"/>
            <a:ext cx="2879725" cy="379412"/>
          </a:xfrm>
          <a:prstGeom prst="rect">
            <a:avLst/>
          </a:prstGeom>
          <a:noFill/>
          <a:ln w="9525">
            <a:noFill/>
            <a:miter lim="800000"/>
            <a:headEnd/>
            <a:tailEnd/>
          </a:ln>
        </p:spPr>
        <p:txBody>
          <a:bodyPr>
            <a:spAutoFit/>
          </a:bodyPr>
          <a:lstStyle/>
          <a:p>
            <a:pPr algn="ctr"/>
            <a:r>
              <a:rPr lang="fr-FR">
                <a:latin typeface="Century Schoolbook" pitchFamily="18" charset="0"/>
              </a:rPr>
              <a:t>Pyramides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dirty="0" smtClean="0"/>
              <a:t>Conclusion.</a:t>
            </a:r>
            <a:endParaRPr lang="fr-FR" dirty="0"/>
          </a:p>
        </p:txBody>
      </p:sp>
      <p:sp>
        <p:nvSpPr>
          <p:cNvPr id="30722" name="ZoneTexte 4"/>
          <p:cNvSpPr txBox="1">
            <a:spLocks noChangeArrowheads="1"/>
          </p:cNvSpPr>
          <p:nvPr/>
        </p:nvSpPr>
        <p:spPr bwMode="auto">
          <a:xfrm>
            <a:off x="900113" y="1484313"/>
            <a:ext cx="7559675" cy="5203825"/>
          </a:xfrm>
          <a:prstGeom prst="rect">
            <a:avLst/>
          </a:prstGeom>
          <a:noFill/>
          <a:ln w="9525">
            <a:noFill/>
            <a:miter lim="800000"/>
            <a:headEnd/>
            <a:tailEnd/>
          </a:ln>
        </p:spPr>
        <p:txBody>
          <a:bodyPr>
            <a:spAutoFit/>
          </a:bodyPr>
          <a:lstStyle/>
          <a:p>
            <a:r>
              <a:rPr lang="fr-FR" sz="2400">
                <a:latin typeface="Century Schoolbook" pitchFamily="18" charset="0"/>
              </a:rPr>
              <a:t>Louis XIV a créé un véritable décor de théâtre. Il utilise un mélange de différents matériaux comme l’eau, les végétaux et la pierre. On peut considérer les jardins comme une scène d’apparence car ceux-ci sont uniquement réalisés pour démontrer une puissance, un pouvoir, une richesse. Le Roi-Soleil veut montrer sa domination totale sur tous même la nature. Les Jardins à la Française dans leur géométrie sans bavure, taillés au millimètre près, en sont le parfait exemple. Ce qui est important, ce ne sont pas les jardins en eux-mêmes mais l’effet qu’ils ont sur les personnes qui les voient. C’est une beauté superficielle, qui est, comme au théâtre, basée uniquement sur le ressenti du spectateur.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dirty="0" smtClean="0"/>
              <a:t>sources</a:t>
            </a:r>
            <a:endParaRPr lang="fr-FR" dirty="0"/>
          </a:p>
        </p:txBody>
      </p:sp>
      <p:sp>
        <p:nvSpPr>
          <p:cNvPr id="3" name="Espace réservé du contenu 2"/>
          <p:cNvSpPr>
            <a:spLocks noGrp="1"/>
          </p:cNvSpPr>
          <p:nvPr>
            <p:ph sz="quarter" idx="1"/>
          </p:nvPr>
        </p:nvSpPr>
        <p:spPr>
          <a:xfrm>
            <a:off x="457200" y="1628775"/>
            <a:ext cx="7467600" cy="4176713"/>
          </a:xfrm>
        </p:spPr>
        <p:txBody>
          <a:bodyPr>
            <a:normAutofit/>
          </a:bodyPr>
          <a:lstStyle/>
          <a:p>
            <a:pPr marL="0" indent="0" fontAlgn="auto">
              <a:spcAft>
                <a:spcPts val="0"/>
              </a:spcAft>
              <a:buFont typeface="Wingdings"/>
              <a:buNone/>
              <a:defRPr/>
            </a:pPr>
            <a:endParaRPr lang="fr-FR" sz="1600" dirty="0">
              <a:hlinkClick r:id="rId2"/>
            </a:endParaRPr>
          </a:p>
          <a:p>
            <a:pPr marL="274320" indent="-274320" fontAlgn="auto">
              <a:spcAft>
                <a:spcPts val="0"/>
              </a:spcAft>
              <a:buFont typeface="Wingdings" pitchFamily="2" charset="2"/>
              <a:buChar char="v"/>
              <a:defRPr/>
            </a:pPr>
            <a:r>
              <a:rPr lang="fr-FR" dirty="0" smtClean="0">
                <a:hlinkClick r:id="rId2"/>
              </a:rPr>
              <a:t>https</a:t>
            </a:r>
            <a:r>
              <a:rPr lang="fr-FR" dirty="0">
                <a:hlinkClick r:id="rId2"/>
              </a:rPr>
              <a:t>://</a:t>
            </a:r>
            <a:r>
              <a:rPr lang="fr-FR" dirty="0" smtClean="0">
                <a:hlinkClick r:id="rId2"/>
              </a:rPr>
              <a:t>fr.wikipedia.org/wiki/Jardin_de_Versailles</a:t>
            </a:r>
            <a:endParaRPr lang="fr-FR" dirty="0" smtClean="0"/>
          </a:p>
          <a:p>
            <a:pPr marL="274320" indent="-274320" fontAlgn="auto">
              <a:spcAft>
                <a:spcPts val="0"/>
              </a:spcAft>
              <a:buFont typeface="Wingdings" pitchFamily="2" charset="2"/>
              <a:buChar char="v"/>
              <a:defRPr/>
            </a:pPr>
            <a:r>
              <a:rPr lang="fr-FR" dirty="0">
                <a:hlinkClick r:id="rId3"/>
              </a:rPr>
              <a:t>http://</a:t>
            </a:r>
            <a:r>
              <a:rPr lang="fr-FR" dirty="0" smtClean="0">
                <a:hlinkClick r:id="rId3"/>
              </a:rPr>
              <a:t>www.chateauversailles.fr/jardins-parc</a:t>
            </a:r>
            <a:endParaRPr lang="fr-FR" dirty="0"/>
          </a:p>
          <a:p>
            <a:pPr marL="274320" indent="-274320" fontAlgn="auto">
              <a:spcAft>
                <a:spcPts val="0"/>
              </a:spcAft>
              <a:buFont typeface="Wingdings" pitchFamily="2" charset="2"/>
              <a:buChar char="v"/>
              <a:defRPr/>
            </a:pPr>
            <a:r>
              <a:rPr lang="fr-FR" dirty="0" smtClean="0">
                <a:hlinkClick r:id="rId4"/>
              </a:rPr>
              <a:t>https</a:t>
            </a:r>
            <a:r>
              <a:rPr lang="fr-FR" dirty="0">
                <a:hlinkClick r:id="rId4"/>
              </a:rPr>
              <a:t>://</a:t>
            </a:r>
            <a:r>
              <a:rPr lang="fr-FR" dirty="0" smtClean="0">
                <a:hlinkClick r:id="rId4"/>
              </a:rPr>
              <a:t>fr.vikidia.org/wiki/Parc_de_Versailles</a:t>
            </a:r>
            <a:endParaRPr lang="fr-FR" dirty="0" smtClean="0"/>
          </a:p>
          <a:p>
            <a:pPr marL="274320" indent="-274320" fontAlgn="auto">
              <a:spcAft>
                <a:spcPts val="0"/>
              </a:spcAft>
              <a:buFont typeface="Wingdings" pitchFamily="2" charset="2"/>
              <a:buChar char="v"/>
              <a:defRPr/>
            </a:pPr>
            <a:r>
              <a:rPr lang="fr-FR" dirty="0" smtClean="0">
                <a:hlinkClick r:id="rId5"/>
              </a:rPr>
              <a:t>http</a:t>
            </a:r>
            <a:r>
              <a:rPr lang="fr-FR" dirty="0">
                <a:hlinkClick r:id="rId5"/>
              </a:rPr>
              <a:t>://</a:t>
            </a:r>
            <a:r>
              <a:rPr lang="fr-FR" dirty="0" smtClean="0">
                <a:hlinkClick r:id="rId5"/>
              </a:rPr>
              <a:t>vicedi.com/jardins-versailles</a:t>
            </a:r>
            <a:endParaRPr lang="fr-FR" dirty="0" smtClean="0"/>
          </a:p>
          <a:p>
            <a:pPr marL="274320" indent="-274320" fontAlgn="auto">
              <a:spcAft>
                <a:spcPts val="0"/>
              </a:spcAft>
              <a:buFont typeface="Wingdings" pitchFamily="2" charset="2"/>
              <a:buChar char="v"/>
              <a:defRPr/>
            </a:pPr>
            <a:r>
              <a:rPr lang="fr-FR" dirty="0" smtClean="0">
                <a:hlinkClick r:id="rId6"/>
              </a:rPr>
              <a:t>http</a:t>
            </a:r>
            <a:r>
              <a:rPr lang="fr-FR" dirty="0">
                <a:hlinkClick r:id="rId6"/>
              </a:rPr>
              <a:t>://</a:t>
            </a:r>
            <a:r>
              <a:rPr lang="fr-FR" dirty="0" smtClean="0">
                <a:hlinkClick r:id="rId6"/>
              </a:rPr>
              <a:t>dumas.ccsd.cnrs.fr/dumas-00992596/document</a:t>
            </a:r>
            <a:endParaRPr lang="fr-FR" dirty="0" smtClean="0"/>
          </a:p>
          <a:p>
            <a:pPr marL="274320" indent="-274320" fontAlgn="auto">
              <a:spcAft>
                <a:spcPts val="0"/>
              </a:spcAft>
              <a:buFont typeface="Wingdings" pitchFamily="2" charset="2"/>
              <a:buChar char="v"/>
              <a:defRPr/>
            </a:pPr>
            <a:r>
              <a:rPr lang="fr-FR" dirty="0" smtClean="0">
                <a:hlinkClick r:id="rId7"/>
              </a:rPr>
              <a:t>http</a:t>
            </a:r>
            <a:r>
              <a:rPr lang="fr-FR" dirty="0">
                <a:hlinkClick r:id="rId7"/>
              </a:rPr>
              <a:t>://</a:t>
            </a:r>
            <a:r>
              <a:rPr lang="fr-FR" dirty="0" smtClean="0">
                <a:hlinkClick r:id="rId7"/>
              </a:rPr>
              <a:t>www2.ac-lyon.fr/etab/colleges/col-01/vailland/IMG/pdf/HdA_2013_Jardins_Versailles.pdf</a:t>
            </a:r>
            <a:endParaRPr lang="fr-FR" dirty="0" smtClean="0"/>
          </a:p>
        </p:txBody>
      </p:sp>
      <p:sp>
        <p:nvSpPr>
          <p:cNvPr id="31747" name="ZoneTexte 3"/>
          <p:cNvSpPr txBox="1">
            <a:spLocks noChangeArrowheads="1"/>
          </p:cNvSpPr>
          <p:nvPr/>
        </p:nvSpPr>
        <p:spPr bwMode="auto">
          <a:xfrm>
            <a:off x="323850" y="5949950"/>
            <a:ext cx="7488238" cy="646113"/>
          </a:xfrm>
          <a:prstGeom prst="rect">
            <a:avLst/>
          </a:prstGeom>
          <a:noFill/>
          <a:ln w="9525">
            <a:noFill/>
            <a:miter lim="800000"/>
            <a:headEnd/>
            <a:tailEnd/>
          </a:ln>
        </p:spPr>
        <p:txBody>
          <a:bodyPr>
            <a:spAutoFit/>
          </a:bodyPr>
          <a:lstStyle/>
          <a:p>
            <a:r>
              <a:rPr lang="fr-FR">
                <a:latin typeface="Century Schoolbook" pitchFamily="18" charset="0"/>
              </a:rPr>
              <a:t>+ livre CDI </a:t>
            </a:r>
          </a:p>
          <a:p>
            <a:r>
              <a:rPr lang="fr-FR">
                <a:latin typeface="Century Schoolbook" pitchFamily="18" charset="0"/>
              </a:rPr>
              <a:t>+ images google images.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85775"/>
            <a:ext cx="7467600" cy="1143000"/>
          </a:xfrm>
        </p:spPr>
        <p:txBody>
          <a:bodyPr/>
          <a:lstStyle/>
          <a:p>
            <a:pPr fontAlgn="auto">
              <a:spcAft>
                <a:spcPts val="0"/>
              </a:spcAft>
              <a:defRPr/>
            </a:pPr>
            <a:r>
              <a:rPr lang="fr-FR" dirty="0" smtClean="0"/>
              <a:t>Sommaire</a:t>
            </a:r>
            <a:endParaRPr lang="fr-FR" dirty="0"/>
          </a:p>
        </p:txBody>
      </p:sp>
      <p:sp>
        <p:nvSpPr>
          <p:cNvPr id="15362" name="Espace réservé du contenu 2"/>
          <p:cNvSpPr>
            <a:spLocks noGrp="1"/>
          </p:cNvSpPr>
          <p:nvPr>
            <p:ph sz="quarter" idx="1"/>
          </p:nvPr>
        </p:nvSpPr>
        <p:spPr>
          <a:xfrm>
            <a:off x="920750" y="2371725"/>
            <a:ext cx="7467600" cy="4873625"/>
          </a:xfrm>
        </p:spPr>
        <p:txBody>
          <a:bodyPr/>
          <a:lstStyle/>
          <a:p>
            <a:r>
              <a:rPr lang="fr-FR" smtClean="0"/>
              <a:t>Introduction</a:t>
            </a:r>
          </a:p>
          <a:p>
            <a:r>
              <a:rPr lang="fr-FR" smtClean="0"/>
              <a:t>I- Contexte Historique</a:t>
            </a:r>
          </a:p>
          <a:p>
            <a:r>
              <a:rPr lang="fr-FR" smtClean="0"/>
              <a:t>II- Louis XIV</a:t>
            </a:r>
          </a:p>
          <a:p>
            <a:r>
              <a:rPr lang="fr-FR" smtClean="0"/>
              <a:t>III- Les Jardins</a:t>
            </a:r>
          </a:p>
          <a:p>
            <a:pPr lvl="1"/>
            <a:r>
              <a:rPr lang="fr-FR" smtClean="0"/>
              <a:t>-1°)Les Bosquets</a:t>
            </a:r>
          </a:p>
          <a:p>
            <a:pPr lvl="1"/>
            <a:r>
              <a:rPr lang="fr-FR" smtClean="0"/>
              <a:t>-2°) Les Bassins</a:t>
            </a:r>
          </a:p>
          <a:p>
            <a:r>
              <a:rPr lang="fr-FR" smtClean="0"/>
              <a:t>Conclusion</a:t>
            </a:r>
          </a:p>
        </p:txBody>
      </p:sp>
      <p:pic>
        <p:nvPicPr>
          <p:cNvPr id="15363" name="Image 3"/>
          <p:cNvPicPr>
            <a:picLocks noChangeAspect="1"/>
          </p:cNvPicPr>
          <p:nvPr/>
        </p:nvPicPr>
        <p:blipFill>
          <a:blip r:embed="rId2"/>
          <a:srcRect/>
          <a:stretch>
            <a:fillRect/>
          </a:stretch>
        </p:blipFill>
        <p:spPr bwMode="auto">
          <a:xfrm>
            <a:off x="4657725" y="2371725"/>
            <a:ext cx="4156075" cy="3001963"/>
          </a:xfrm>
          <a:prstGeom prst="rect">
            <a:avLst/>
          </a:prstGeom>
          <a:noFill/>
          <a:ln w="9525">
            <a:noFill/>
            <a:miter lim="800000"/>
            <a:headEnd/>
            <a:tailEnd/>
          </a:ln>
        </p:spPr>
      </p:pic>
      <p:sp>
        <p:nvSpPr>
          <p:cNvPr id="15364" name="ZoneTexte 4"/>
          <p:cNvSpPr txBox="1">
            <a:spLocks noChangeArrowheads="1"/>
          </p:cNvSpPr>
          <p:nvPr/>
        </p:nvSpPr>
        <p:spPr bwMode="auto">
          <a:xfrm>
            <a:off x="4657725" y="5373688"/>
            <a:ext cx="4156075" cy="517525"/>
          </a:xfrm>
          <a:prstGeom prst="rect">
            <a:avLst/>
          </a:prstGeom>
          <a:noFill/>
          <a:ln w="9525">
            <a:noFill/>
            <a:miter lim="800000"/>
            <a:headEnd/>
            <a:tailEnd/>
          </a:ln>
        </p:spPr>
        <p:txBody>
          <a:bodyPr>
            <a:spAutoFit/>
          </a:bodyPr>
          <a:lstStyle/>
          <a:p>
            <a:r>
              <a:rPr lang="fr-FR" sz="1400" i="1">
                <a:latin typeface="Century Schoolbook" pitchFamily="18" charset="0"/>
              </a:rPr>
              <a:t>Vue à vol d’oiseau du jardin de Versailles au 17</a:t>
            </a:r>
            <a:r>
              <a:rPr lang="fr-FR" sz="1400" i="1" baseline="30000">
                <a:latin typeface="Century Schoolbook" pitchFamily="18" charset="0"/>
              </a:rPr>
              <a:t>ème</a:t>
            </a:r>
            <a:r>
              <a:rPr lang="fr-FR" sz="1400" i="1">
                <a:latin typeface="Century Schoolbook" pitchFamily="18" charset="0"/>
              </a:rPr>
              <a:t> 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dirty="0" smtClean="0"/>
              <a:t>Introduction</a:t>
            </a:r>
            <a:endParaRPr lang="fr-FR" dirty="0"/>
          </a:p>
        </p:txBody>
      </p:sp>
      <p:sp>
        <p:nvSpPr>
          <p:cNvPr id="16386" name="ZoneTexte 3"/>
          <p:cNvSpPr txBox="1">
            <a:spLocks noChangeArrowheads="1"/>
          </p:cNvSpPr>
          <p:nvPr/>
        </p:nvSpPr>
        <p:spPr bwMode="auto">
          <a:xfrm>
            <a:off x="684213" y="1989138"/>
            <a:ext cx="7704137" cy="3783012"/>
          </a:xfrm>
          <a:prstGeom prst="rect">
            <a:avLst/>
          </a:prstGeom>
          <a:noFill/>
          <a:ln w="9525">
            <a:noFill/>
            <a:miter lim="800000"/>
            <a:headEnd/>
            <a:tailEnd/>
          </a:ln>
        </p:spPr>
        <p:txBody>
          <a:bodyPr>
            <a:spAutoFit/>
          </a:bodyPr>
          <a:lstStyle/>
          <a:p>
            <a:r>
              <a:rPr lang="fr-FR" sz="2800">
                <a:latin typeface="Century Schoolbook" pitchFamily="18" charset="0"/>
              </a:rPr>
              <a:t>Le jardin de Versailles a été créé par </a:t>
            </a:r>
            <a:r>
              <a:rPr lang="fr-FR" sz="2800" u="sng">
                <a:latin typeface="Century Schoolbook" pitchFamily="18" charset="0"/>
              </a:rPr>
              <a:t>André le Nôtre</a:t>
            </a:r>
            <a:r>
              <a:rPr lang="fr-FR" sz="2800">
                <a:latin typeface="Century Schoolbook" pitchFamily="18" charset="0"/>
              </a:rPr>
              <a:t> en </a:t>
            </a:r>
            <a:r>
              <a:rPr lang="fr-FR" sz="2800" u="sng">
                <a:latin typeface="Century Schoolbook" pitchFamily="18" charset="0"/>
              </a:rPr>
              <a:t>1661</a:t>
            </a:r>
            <a:r>
              <a:rPr lang="fr-FR" sz="2800">
                <a:latin typeface="Century Schoolbook" pitchFamily="18" charset="0"/>
              </a:rPr>
              <a:t> à la demande de </a:t>
            </a:r>
            <a:r>
              <a:rPr lang="fr-FR" sz="2800" u="sng">
                <a:latin typeface="Century Schoolbook" pitchFamily="18" charset="0"/>
              </a:rPr>
              <a:t>Louis XIV</a:t>
            </a:r>
            <a:r>
              <a:rPr lang="fr-FR" sz="2800">
                <a:latin typeface="Century Schoolbook" pitchFamily="18" charset="0"/>
              </a:rPr>
              <a:t>. C’est une œuvre d’art extraordinaire qui a marqué son temps et qui est toujours attractive aujourd’hui. Il mesure 1300 Ha et possède des particularités uniques comme une Orangeraie, des bassins, des bosquets, etc…</a:t>
            </a:r>
          </a:p>
          <a:p>
            <a:endParaRPr lang="fr-FR">
              <a:latin typeface="Century Schoolbook"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D:\versailles\CarteFrance17°.jpg"/>
          <p:cNvPicPr>
            <a:picLocks noChangeAspect="1" noChangeArrowheads="1"/>
          </p:cNvPicPr>
          <p:nvPr/>
        </p:nvPicPr>
        <p:blipFill>
          <a:blip r:embed="rId2"/>
          <a:srcRect/>
          <a:stretch>
            <a:fillRect/>
          </a:stretch>
        </p:blipFill>
        <p:spPr bwMode="auto">
          <a:xfrm>
            <a:off x="4427538" y="1258888"/>
            <a:ext cx="4248150" cy="4511675"/>
          </a:xfrm>
          <a:prstGeom prst="rect">
            <a:avLst/>
          </a:prstGeom>
          <a:noFill/>
          <a:ln w="9525">
            <a:noFill/>
            <a:miter lim="800000"/>
            <a:headEnd/>
            <a:tailEnd/>
          </a:ln>
        </p:spPr>
      </p:pic>
      <p:sp>
        <p:nvSpPr>
          <p:cNvPr id="2" name="Titre 1"/>
          <p:cNvSpPr>
            <a:spLocks noGrp="1"/>
          </p:cNvSpPr>
          <p:nvPr>
            <p:ph type="title"/>
          </p:nvPr>
        </p:nvSpPr>
        <p:spPr>
          <a:xfrm>
            <a:off x="323850" y="-100013"/>
            <a:ext cx="7467600" cy="1143001"/>
          </a:xfrm>
        </p:spPr>
        <p:txBody>
          <a:bodyPr/>
          <a:lstStyle/>
          <a:p>
            <a:pPr fontAlgn="auto">
              <a:spcAft>
                <a:spcPts val="0"/>
              </a:spcAft>
              <a:defRPr/>
            </a:pPr>
            <a:r>
              <a:rPr lang="fr-FR" dirty="0" smtClean="0"/>
              <a:t>I- Le contexte Historique</a:t>
            </a:r>
            <a:endParaRPr lang="fr-FR" dirty="0"/>
          </a:p>
        </p:txBody>
      </p:sp>
      <p:sp>
        <p:nvSpPr>
          <p:cNvPr id="17411" name="Espace réservé du contenu 2"/>
          <p:cNvSpPr>
            <a:spLocks noGrp="1"/>
          </p:cNvSpPr>
          <p:nvPr>
            <p:ph sz="quarter" idx="1"/>
          </p:nvPr>
        </p:nvSpPr>
        <p:spPr>
          <a:xfrm>
            <a:off x="323850" y="1268413"/>
            <a:ext cx="4103688" cy="5184775"/>
          </a:xfrm>
        </p:spPr>
        <p:txBody>
          <a:bodyPr/>
          <a:lstStyle/>
          <a:p>
            <a:pPr>
              <a:buFont typeface="Wingdings" pitchFamily="2" charset="2"/>
              <a:buNone/>
            </a:pPr>
            <a:r>
              <a:rPr lang="fr-FR" smtClean="0"/>
              <a:t>17ème siècle dit le « siècle classique »</a:t>
            </a:r>
          </a:p>
          <a:p>
            <a:pPr>
              <a:buFont typeface="Wingdings" pitchFamily="2" charset="2"/>
              <a:buNone/>
            </a:pPr>
            <a:r>
              <a:rPr lang="fr-FR" smtClean="0"/>
              <a:t>La France domine l’Europe au début de ce siècle grâce aux lettres, aux arts et aux armes.</a:t>
            </a:r>
          </a:p>
          <a:p>
            <a:pPr>
              <a:buFont typeface="Wingdings" pitchFamily="2" charset="2"/>
              <a:buNone/>
            </a:pPr>
            <a:r>
              <a:rPr lang="fr-FR" smtClean="0"/>
              <a:t>Culte de la grandeur royale.</a:t>
            </a:r>
          </a:p>
          <a:p>
            <a:pPr>
              <a:buFont typeface="Wingdings" pitchFamily="2" charset="2"/>
              <a:buNone/>
            </a:pPr>
            <a:r>
              <a:rPr lang="fr-FR" smtClean="0"/>
              <a:t>Edit de Nantes le 13.04.1598 par Henri IV.</a:t>
            </a:r>
          </a:p>
        </p:txBody>
      </p:sp>
      <p:sp>
        <p:nvSpPr>
          <p:cNvPr id="17412" name="ZoneTexte 3"/>
          <p:cNvSpPr txBox="1">
            <a:spLocks noChangeArrowheads="1"/>
          </p:cNvSpPr>
          <p:nvPr/>
        </p:nvSpPr>
        <p:spPr bwMode="auto">
          <a:xfrm>
            <a:off x="5549900" y="5770563"/>
            <a:ext cx="2952750" cy="307975"/>
          </a:xfrm>
          <a:prstGeom prst="rect">
            <a:avLst/>
          </a:prstGeom>
          <a:noFill/>
          <a:ln w="9525">
            <a:noFill/>
            <a:miter lim="800000"/>
            <a:headEnd/>
            <a:tailEnd/>
          </a:ln>
        </p:spPr>
        <p:txBody>
          <a:bodyPr>
            <a:spAutoFit/>
          </a:bodyPr>
          <a:lstStyle/>
          <a:p>
            <a:r>
              <a:rPr lang="fr-FR" sz="1400" i="1">
                <a:latin typeface="Century Schoolbook" pitchFamily="18" charset="0"/>
              </a:rPr>
              <a:t>La France au 17</a:t>
            </a:r>
            <a:r>
              <a:rPr lang="fr-FR" sz="1400" i="1" baseline="30000">
                <a:latin typeface="Century Schoolbook" pitchFamily="18" charset="0"/>
              </a:rPr>
              <a:t>ème</a:t>
            </a:r>
            <a:r>
              <a:rPr lang="fr-FR" sz="1400" i="1">
                <a:latin typeface="Century Schoolbook" pitchFamily="18" charset="0"/>
              </a:rPr>
              <a:t> 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463"/>
            <a:ext cx="7467600" cy="1143001"/>
          </a:xfrm>
        </p:spPr>
        <p:txBody>
          <a:bodyPr/>
          <a:lstStyle/>
          <a:p>
            <a:pPr fontAlgn="auto">
              <a:spcAft>
                <a:spcPts val="0"/>
              </a:spcAft>
              <a:defRPr/>
            </a:pPr>
            <a:r>
              <a:rPr lang="fr-FR" dirty="0" smtClean="0"/>
              <a:t>II- Louis XIV, Le Roi Soleil</a:t>
            </a:r>
            <a:endParaRPr lang="fr-FR" dirty="0"/>
          </a:p>
        </p:txBody>
      </p:sp>
      <p:sp>
        <p:nvSpPr>
          <p:cNvPr id="18434" name="Espace réservé du contenu 2"/>
          <p:cNvSpPr>
            <a:spLocks noGrp="1"/>
          </p:cNvSpPr>
          <p:nvPr>
            <p:ph sz="quarter" idx="1"/>
          </p:nvPr>
        </p:nvSpPr>
        <p:spPr>
          <a:xfrm>
            <a:off x="457200" y="1744663"/>
            <a:ext cx="5051425" cy="4924425"/>
          </a:xfrm>
        </p:spPr>
        <p:txBody>
          <a:bodyPr/>
          <a:lstStyle/>
          <a:p>
            <a:pPr>
              <a:buFont typeface="Wingdings" pitchFamily="2" charset="2"/>
              <a:buNone/>
            </a:pPr>
            <a:r>
              <a:rPr lang="fr-FR" smtClean="0"/>
              <a:t>Né le 5 septembre 1638 à Saint-Germain-en-Laye.</a:t>
            </a:r>
          </a:p>
          <a:p>
            <a:pPr>
              <a:buFont typeface="Wingdings" pitchFamily="2" charset="2"/>
              <a:buNone/>
            </a:pPr>
            <a:r>
              <a:rPr lang="fr-FR" smtClean="0"/>
              <a:t>Règne du 14 mai </a:t>
            </a:r>
            <a:r>
              <a:rPr lang="fr-FR" u="sng" smtClean="0"/>
              <a:t>1643/1661</a:t>
            </a:r>
            <a:r>
              <a:rPr lang="fr-FR" smtClean="0"/>
              <a:t> jusqu’à sa mort le 1</a:t>
            </a:r>
            <a:r>
              <a:rPr lang="fr-FR" baseline="30000" smtClean="0"/>
              <a:t>er</a:t>
            </a:r>
            <a:r>
              <a:rPr lang="fr-FR" smtClean="0"/>
              <a:t> septembre </a:t>
            </a:r>
            <a:r>
              <a:rPr lang="fr-FR" u="sng" smtClean="0"/>
              <a:t>1715</a:t>
            </a:r>
            <a:r>
              <a:rPr lang="fr-FR" smtClean="0"/>
              <a:t> il avait 77 ans pour 72 ans de règne (dont 54 ans seul).</a:t>
            </a:r>
          </a:p>
          <a:p>
            <a:pPr>
              <a:buFont typeface="Wingdings" pitchFamily="2" charset="2"/>
              <a:buNone/>
            </a:pPr>
            <a:r>
              <a:rPr lang="fr-FR" smtClean="0"/>
              <a:t>Il fait bâtir le château de Versailles, qui est le symbole de sa puissance.</a:t>
            </a:r>
          </a:p>
          <a:p>
            <a:pPr>
              <a:buFont typeface="Wingdings" pitchFamily="2" charset="2"/>
              <a:buNone/>
            </a:pPr>
            <a:endParaRPr lang="fr-FR" smtClean="0"/>
          </a:p>
          <a:p>
            <a:pPr>
              <a:buFont typeface="Wingdings" pitchFamily="2" charset="2"/>
              <a:buNone/>
            </a:pPr>
            <a:endParaRPr lang="fr-FR" smtClean="0"/>
          </a:p>
        </p:txBody>
      </p:sp>
      <p:pic>
        <p:nvPicPr>
          <p:cNvPr id="18435" name="Picture 2" descr="D:\versailles\indetx.jpg"/>
          <p:cNvPicPr>
            <a:picLocks noChangeAspect="1" noChangeArrowheads="1"/>
          </p:cNvPicPr>
          <p:nvPr/>
        </p:nvPicPr>
        <p:blipFill>
          <a:blip r:embed="rId2"/>
          <a:srcRect/>
          <a:stretch>
            <a:fillRect/>
          </a:stretch>
        </p:blipFill>
        <p:spPr bwMode="auto">
          <a:xfrm>
            <a:off x="5435600" y="1412875"/>
            <a:ext cx="2995613" cy="4270375"/>
          </a:xfrm>
          <a:prstGeom prst="rect">
            <a:avLst/>
          </a:prstGeom>
          <a:noFill/>
          <a:ln w="9525">
            <a:noFill/>
            <a:miter lim="800000"/>
            <a:headEnd/>
            <a:tailEnd/>
          </a:ln>
        </p:spPr>
      </p:pic>
      <p:sp>
        <p:nvSpPr>
          <p:cNvPr id="18436" name="ZoneTexte 3"/>
          <p:cNvSpPr txBox="1">
            <a:spLocks noChangeArrowheads="1"/>
          </p:cNvSpPr>
          <p:nvPr/>
        </p:nvSpPr>
        <p:spPr bwMode="auto">
          <a:xfrm>
            <a:off x="5435600" y="5683250"/>
            <a:ext cx="2995613" cy="307975"/>
          </a:xfrm>
          <a:prstGeom prst="rect">
            <a:avLst/>
          </a:prstGeom>
          <a:noFill/>
          <a:ln w="9525">
            <a:noFill/>
            <a:miter lim="800000"/>
            <a:headEnd/>
            <a:tailEnd/>
          </a:ln>
        </p:spPr>
        <p:txBody>
          <a:bodyPr>
            <a:spAutoFit/>
          </a:bodyPr>
          <a:lstStyle/>
          <a:p>
            <a:r>
              <a:rPr lang="fr-FR" sz="1400" i="1">
                <a:latin typeface="Century Schoolbook" pitchFamily="18" charset="0"/>
              </a:rPr>
              <a:t>Louis XIV en tenue de cérémonie.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fontAlgn="auto">
              <a:spcAft>
                <a:spcPts val="0"/>
              </a:spcAft>
              <a:defRPr/>
            </a:pPr>
            <a:r>
              <a:rPr lang="fr-FR" dirty="0" smtClean="0"/>
              <a:t>III- Les Jardins de Versailles</a:t>
            </a:r>
            <a:endParaRPr lang="fr-FR" dirty="0"/>
          </a:p>
        </p:txBody>
      </p:sp>
      <p:sp>
        <p:nvSpPr>
          <p:cNvPr id="19458" name="ZoneTexte 3"/>
          <p:cNvSpPr txBox="1">
            <a:spLocks noChangeArrowheads="1"/>
          </p:cNvSpPr>
          <p:nvPr/>
        </p:nvSpPr>
        <p:spPr bwMode="auto">
          <a:xfrm>
            <a:off x="468313" y="1628775"/>
            <a:ext cx="4608512" cy="9786938"/>
          </a:xfrm>
          <a:prstGeom prst="rect">
            <a:avLst/>
          </a:prstGeom>
          <a:noFill/>
          <a:ln w="9525">
            <a:noFill/>
            <a:miter lim="800000"/>
            <a:headEnd/>
            <a:tailEnd/>
          </a:ln>
        </p:spPr>
        <p:txBody>
          <a:bodyPr>
            <a:spAutoFit/>
          </a:bodyPr>
          <a:lstStyle/>
          <a:p>
            <a:r>
              <a:rPr lang="fr-FR">
                <a:latin typeface="Century Schoolbook" pitchFamily="18" charset="0"/>
              </a:rPr>
              <a:t>Louis XIV a chargé </a:t>
            </a:r>
            <a:r>
              <a:rPr lang="fr-FR" u="sng">
                <a:latin typeface="Century Schoolbook" pitchFamily="18" charset="0"/>
              </a:rPr>
              <a:t>André le Nôtre </a:t>
            </a:r>
            <a:r>
              <a:rPr lang="fr-FR">
                <a:latin typeface="Century Schoolbook" pitchFamily="18" charset="0"/>
              </a:rPr>
              <a:t>de créer les Jardins de Versailles en </a:t>
            </a:r>
            <a:r>
              <a:rPr lang="fr-FR" u="sng">
                <a:latin typeface="Century Schoolbook" pitchFamily="18" charset="0"/>
              </a:rPr>
              <a:t>1661</a:t>
            </a:r>
            <a:r>
              <a:rPr lang="fr-FR">
                <a:latin typeface="Century Schoolbook" pitchFamily="18" charset="0"/>
              </a:rPr>
              <a:t>. Ils ne seront terminés qu’en </a:t>
            </a:r>
            <a:r>
              <a:rPr lang="fr-FR" u="sng">
                <a:latin typeface="Century Schoolbook" pitchFamily="18" charset="0"/>
              </a:rPr>
              <a:t>1682</a:t>
            </a:r>
            <a:r>
              <a:rPr lang="fr-FR">
                <a:latin typeface="Century Schoolbook" pitchFamily="18" charset="0"/>
              </a:rPr>
              <a:t>, année d’</a:t>
            </a:r>
            <a:r>
              <a:rPr lang="fr-FR" u="sng">
                <a:latin typeface="Century Schoolbook" pitchFamily="18" charset="0"/>
              </a:rPr>
              <a:t>ouverture du jardin</a:t>
            </a:r>
            <a:r>
              <a:rPr lang="fr-FR">
                <a:latin typeface="Century Schoolbook" pitchFamily="18" charset="0"/>
              </a:rPr>
              <a:t>. </a:t>
            </a:r>
          </a:p>
          <a:p>
            <a:r>
              <a:rPr lang="fr-FR">
                <a:latin typeface="Century Schoolbook" pitchFamily="18" charset="0"/>
              </a:rPr>
              <a:t>Les jardins de Versailles étaient un projet très </a:t>
            </a:r>
            <a:r>
              <a:rPr lang="fr-FR" u="sng">
                <a:latin typeface="Century Schoolbook" pitchFamily="18" charset="0"/>
              </a:rPr>
              <a:t>ambitieux</a:t>
            </a:r>
            <a:r>
              <a:rPr lang="fr-FR">
                <a:latin typeface="Century Schoolbook" pitchFamily="18" charset="0"/>
              </a:rPr>
              <a:t> de la part de Louis XIV car le terrain était marécageux. Il a donc fallu </a:t>
            </a:r>
            <a:r>
              <a:rPr lang="fr-FR" u="sng">
                <a:latin typeface="Century Schoolbook" pitchFamily="18" charset="0"/>
              </a:rPr>
              <a:t>détourner des rivières</a:t>
            </a:r>
            <a:r>
              <a:rPr lang="fr-FR">
                <a:latin typeface="Century Schoolbook" pitchFamily="18" charset="0"/>
              </a:rPr>
              <a:t> pour alimenter les bassins ce qui a causé des problèmes lors de la construction des jardins. </a:t>
            </a:r>
          </a:p>
          <a:p>
            <a:r>
              <a:rPr lang="fr-FR">
                <a:latin typeface="Century Schoolbook" pitchFamily="18" charset="0"/>
              </a:rPr>
              <a:t>La superficie du jardin fait </a:t>
            </a:r>
            <a:r>
              <a:rPr lang="fr-FR" u="sng">
                <a:latin typeface="Century Schoolbook" pitchFamily="18" charset="0"/>
              </a:rPr>
              <a:t>1300 Ha</a:t>
            </a:r>
            <a:r>
              <a:rPr lang="fr-FR">
                <a:latin typeface="Century Schoolbook" pitchFamily="18" charset="0"/>
              </a:rPr>
              <a:t>. Les jardins sont composés de </a:t>
            </a:r>
            <a:r>
              <a:rPr lang="fr-FR" u="sng">
                <a:latin typeface="Century Schoolbook" pitchFamily="18" charset="0"/>
              </a:rPr>
              <a:t>15 bosquets</a:t>
            </a:r>
            <a:r>
              <a:rPr lang="fr-FR" i="1">
                <a:latin typeface="Century Schoolbook" pitchFamily="18" charset="0"/>
              </a:rPr>
              <a:t> </a:t>
            </a:r>
            <a:r>
              <a:rPr lang="fr-FR">
                <a:latin typeface="Century Schoolbook" pitchFamily="18" charset="0"/>
              </a:rPr>
              <a:t>et de </a:t>
            </a:r>
            <a:r>
              <a:rPr lang="fr-FR" u="sng">
                <a:latin typeface="Century Schoolbook" pitchFamily="18" charset="0"/>
              </a:rPr>
              <a:t>11 bassins</a:t>
            </a:r>
            <a:r>
              <a:rPr lang="fr-FR">
                <a:latin typeface="Century Schoolbook" pitchFamily="18" charset="0"/>
              </a:rPr>
              <a:t>. On trouve aussi un </a:t>
            </a:r>
            <a:r>
              <a:rPr lang="fr-FR" u="sng">
                <a:latin typeface="Century Schoolbook" pitchFamily="18" charset="0"/>
              </a:rPr>
              <a:t>grand nombre de statues</a:t>
            </a:r>
            <a:r>
              <a:rPr lang="fr-FR">
                <a:latin typeface="Century Schoolbook" pitchFamily="18" charset="0"/>
              </a:rPr>
              <a:t>. Le thème principal que l’on retrouve dans presque tout le jardin est la </a:t>
            </a:r>
            <a:r>
              <a:rPr lang="fr-FR" u="sng">
                <a:latin typeface="Century Schoolbook" pitchFamily="18" charset="0"/>
              </a:rPr>
              <a:t>mythologie</a:t>
            </a:r>
            <a:r>
              <a:rPr lang="fr-FR">
                <a:latin typeface="Century Schoolbook" pitchFamily="18" charset="0"/>
              </a:rPr>
              <a:t>, notamment le dieu grec </a:t>
            </a:r>
            <a:r>
              <a:rPr lang="fr-FR" u="sng">
                <a:latin typeface="Century Schoolbook" pitchFamily="18" charset="0"/>
              </a:rPr>
              <a:t>Apollon</a:t>
            </a:r>
            <a:r>
              <a:rPr lang="fr-FR">
                <a:latin typeface="Century Schoolbook" pitchFamily="18" charset="0"/>
              </a:rPr>
              <a:t>, qui symbolise le </a:t>
            </a:r>
            <a:r>
              <a:rPr lang="fr-FR" u="sng">
                <a:latin typeface="Century Schoolbook" pitchFamily="18" charset="0"/>
              </a:rPr>
              <a:t>Soleil</a:t>
            </a:r>
            <a:r>
              <a:rPr lang="fr-FR">
                <a:latin typeface="Century Schoolbook" pitchFamily="18" charset="0"/>
              </a:rPr>
              <a:t>.</a:t>
            </a:r>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a:p>
            <a:endParaRPr lang="fr-FR" b="1">
              <a:latin typeface="Century Schoolbook" pitchFamily="18" charset="0"/>
            </a:endParaRPr>
          </a:p>
        </p:txBody>
      </p:sp>
      <p:pic>
        <p:nvPicPr>
          <p:cNvPr id="19459" name="Picture 2" descr="F:\versailles\Plan Versailles.jpg"/>
          <p:cNvPicPr>
            <a:picLocks noChangeAspect="1" noChangeArrowheads="1"/>
          </p:cNvPicPr>
          <p:nvPr/>
        </p:nvPicPr>
        <p:blipFill>
          <a:blip r:embed="rId2"/>
          <a:srcRect b="16530"/>
          <a:stretch>
            <a:fillRect/>
          </a:stretch>
        </p:blipFill>
        <p:spPr bwMode="auto">
          <a:xfrm>
            <a:off x="5076825" y="1773238"/>
            <a:ext cx="3730625" cy="4535487"/>
          </a:xfrm>
          <a:prstGeom prst="rect">
            <a:avLst/>
          </a:prstGeom>
          <a:noFill/>
          <a:ln w="9525">
            <a:noFill/>
            <a:miter lim="800000"/>
            <a:headEnd/>
            <a:tailEnd/>
          </a:ln>
        </p:spPr>
      </p:pic>
      <p:sp>
        <p:nvSpPr>
          <p:cNvPr id="19460" name="ZoneTexte 2"/>
          <p:cNvSpPr txBox="1">
            <a:spLocks noChangeArrowheads="1"/>
          </p:cNvSpPr>
          <p:nvPr/>
        </p:nvSpPr>
        <p:spPr bwMode="auto">
          <a:xfrm>
            <a:off x="5651500" y="6308725"/>
            <a:ext cx="2808288" cy="307975"/>
          </a:xfrm>
          <a:prstGeom prst="rect">
            <a:avLst/>
          </a:prstGeom>
          <a:noFill/>
          <a:ln w="9525">
            <a:noFill/>
            <a:miter lim="800000"/>
            <a:headEnd/>
            <a:tailEnd/>
          </a:ln>
        </p:spPr>
        <p:txBody>
          <a:bodyPr>
            <a:spAutoFit/>
          </a:bodyPr>
          <a:lstStyle/>
          <a:p>
            <a:r>
              <a:rPr lang="fr-FR" sz="1400" i="1">
                <a:latin typeface="Century Schoolbook" pitchFamily="18" charset="0"/>
              </a:rPr>
              <a:t>Plan du Jardin de Versailles.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contenu 2"/>
          <p:cNvSpPr txBox="1">
            <a:spLocks/>
          </p:cNvSpPr>
          <p:nvPr/>
        </p:nvSpPr>
        <p:spPr bwMode="auto">
          <a:xfrm>
            <a:off x="539750" y="981075"/>
            <a:ext cx="6923088" cy="863600"/>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None/>
            </a:pPr>
            <a:r>
              <a:rPr lang="fr-FR" sz="3200">
                <a:latin typeface="Century Schoolbook" pitchFamily="18" charset="0"/>
              </a:rPr>
              <a:t>	1°) Les Bosquets</a:t>
            </a:r>
          </a:p>
          <a:p>
            <a:pPr marL="273050" indent="-273050">
              <a:spcBef>
                <a:spcPts val="600"/>
              </a:spcBef>
              <a:buClr>
                <a:schemeClr val="accent1"/>
              </a:buClr>
              <a:buSzPct val="70000"/>
              <a:buFont typeface="Wingdings" pitchFamily="2" charset="2"/>
              <a:buNone/>
            </a:pPr>
            <a:endParaRPr lang="fr-FR" sz="3200">
              <a:latin typeface="Century Schoolbook" pitchFamily="18" charset="0"/>
            </a:endParaRPr>
          </a:p>
        </p:txBody>
      </p:sp>
      <p:sp>
        <p:nvSpPr>
          <p:cNvPr id="20482" name="ZoneTexte 8"/>
          <p:cNvSpPr txBox="1">
            <a:spLocks noChangeArrowheads="1"/>
          </p:cNvSpPr>
          <p:nvPr/>
        </p:nvSpPr>
        <p:spPr bwMode="auto">
          <a:xfrm>
            <a:off x="971550" y="1989138"/>
            <a:ext cx="7632700" cy="4017962"/>
          </a:xfrm>
          <a:prstGeom prst="rect">
            <a:avLst/>
          </a:prstGeom>
          <a:noFill/>
          <a:ln w="9525">
            <a:noFill/>
            <a:miter lim="800000"/>
            <a:headEnd/>
            <a:tailEnd/>
          </a:ln>
        </p:spPr>
        <p:txBody>
          <a:bodyPr>
            <a:spAutoFit/>
          </a:bodyPr>
          <a:lstStyle/>
          <a:p>
            <a:r>
              <a:rPr lang="fr-FR" sz="2400">
                <a:latin typeface="Century Schoolbook" pitchFamily="18" charset="0"/>
              </a:rPr>
              <a:t>Un bosquet est un ensemble de grandes haies taillées de manière géométrique et répartie de part et d’autre d’une allée centrale. Les jardins de Versailles sont composés de </a:t>
            </a:r>
            <a:r>
              <a:rPr lang="fr-FR" sz="2400" u="sng">
                <a:latin typeface="Century Schoolbook" pitchFamily="18" charset="0"/>
              </a:rPr>
              <a:t>15 bosquets</a:t>
            </a:r>
            <a:r>
              <a:rPr lang="fr-FR" sz="2400">
                <a:latin typeface="Century Schoolbook" pitchFamily="18" charset="0"/>
              </a:rPr>
              <a:t>. Le bosquet de la Reine, le bosquet de la Salle de Bal ( des rocailles ), le bosquet de la Girandole, du Jardin du Roi, de la Salle des Marronniers, de la Colonnade, des Dômes, de L’Encelade, de L’Obélisque, du Dauphin, de l’Etoile, des Bains d’Apollon, du Rond vert, des Trois Fontaines et de l’Arc de Triomphe.</a:t>
            </a:r>
          </a:p>
          <a:p>
            <a:r>
              <a:rPr lang="fr-FR">
                <a:latin typeface="Century Schoolbook" pitchFamily="18"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Image 3" descr="Le Bosquet de la Reine.jpg"/>
          <p:cNvPicPr>
            <a:picLocks noChangeAspect="1"/>
          </p:cNvPicPr>
          <p:nvPr/>
        </p:nvPicPr>
        <p:blipFill>
          <a:blip r:embed="rId2"/>
          <a:srcRect/>
          <a:stretch>
            <a:fillRect/>
          </a:stretch>
        </p:blipFill>
        <p:spPr bwMode="auto">
          <a:xfrm>
            <a:off x="250825" y="0"/>
            <a:ext cx="5292725" cy="3078163"/>
          </a:xfrm>
          <a:prstGeom prst="rect">
            <a:avLst/>
          </a:prstGeom>
          <a:noFill/>
          <a:ln w="9525">
            <a:noFill/>
            <a:miter lim="800000"/>
            <a:headEnd/>
            <a:tailEnd/>
          </a:ln>
        </p:spPr>
      </p:pic>
      <p:pic>
        <p:nvPicPr>
          <p:cNvPr id="21506" name="Image 4" descr="e bosquet des Rocailles.jpg"/>
          <p:cNvPicPr>
            <a:picLocks noChangeAspect="1"/>
          </p:cNvPicPr>
          <p:nvPr/>
        </p:nvPicPr>
        <p:blipFill>
          <a:blip r:embed="rId3"/>
          <a:srcRect/>
          <a:stretch>
            <a:fillRect/>
          </a:stretch>
        </p:blipFill>
        <p:spPr bwMode="auto">
          <a:xfrm>
            <a:off x="0" y="3644900"/>
            <a:ext cx="9144000" cy="3255963"/>
          </a:xfrm>
          <a:prstGeom prst="rect">
            <a:avLst/>
          </a:prstGeom>
          <a:noFill/>
          <a:ln w="9525">
            <a:noFill/>
            <a:miter lim="800000"/>
            <a:headEnd/>
            <a:tailEnd/>
          </a:ln>
        </p:spPr>
      </p:pic>
      <p:pic>
        <p:nvPicPr>
          <p:cNvPr id="21507" name="Image 5" descr="bOSQUEt DE LA gIRANDOLE.jpg"/>
          <p:cNvPicPr>
            <a:picLocks noChangeAspect="1"/>
          </p:cNvPicPr>
          <p:nvPr/>
        </p:nvPicPr>
        <p:blipFill>
          <a:blip r:embed="rId4"/>
          <a:srcRect/>
          <a:stretch>
            <a:fillRect/>
          </a:stretch>
        </p:blipFill>
        <p:spPr bwMode="auto">
          <a:xfrm>
            <a:off x="5651500" y="0"/>
            <a:ext cx="3097213" cy="3095625"/>
          </a:xfrm>
          <a:prstGeom prst="rect">
            <a:avLst/>
          </a:prstGeom>
          <a:noFill/>
          <a:ln w="9525">
            <a:noFill/>
            <a:miter lim="800000"/>
            <a:headEnd/>
            <a:tailEnd/>
          </a:ln>
        </p:spPr>
      </p:pic>
      <p:sp>
        <p:nvSpPr>
          <p:cNvPr id="21508" name="ZoneTexte 2"/>
          <p:cNvSpPr txBox="1">
            <a:spLocks noChangeArrowheads="1"/>
          </p:cNvSpPr>
          <p:nvPr/>
        </p:nvSpPr>
        <p:spPr bwMode="auto">
          <a:xfrm>
            <a:off x="395288" y="3078163"/>
            <a:ext cx="2881312" cy="338137"/>
          </a:xfrm>
          <a:prstGeom prst="rect">
            <a:avLst/>
          </a:prstGeom>
          <a:noFill/>
          <a:ln w="9525">
            <a:noFill/>
            <a:miter lim="800000"/>
            <a:headEnd/>
            <a:tailEnd/>
          </a:ln>
        </p:spPr>
        <p:txBody>
          <a:bodyPr>
            <a:spAutoFit/>
          </a:bodyPr>
          <a:lstStyle/>
          <a:p>
            <a:r>
              <a:rPr lang="fr-FR" sz="1600">
                <a:latin typeface="Century Schoolbook" pitchFamily="18" charset="0"/>
              </a:rPr>
              <a:t>Reine </a:t>
            </a:r>
          </a:p>
        </p:txBody>
      </p:sp>
      <p:sp>
        <p:nvSpPr>
          <p:cNvPr id="7" name="Flèche vers le haut 6"/>
          <p:cNvSpPr/>
          <p:nvPr/>
        </p:nvSpPr>
        <p:spPr>
          <a:xfrm>
            <a:off x="1187450" y="3095625"/>
            <a:ext cx="144463" cy="2619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510" name="ZoneTexte 7"/>
          <p:cNvSpPr txBox="1">
            <a:spLocks noChangeArrowheads="1"/>
          </p:cNvSpPr>
          <p:nvPr/>
        </p:nvSpPr>
        <p:spPr bwMode="auto">
          <a:xfrm>
            <a:off x="6300788" y="3078163"/>
            <a:ext cx="1871662" cy="338137"/>
          </a:xfrm>
          <a:prstGeom prst="rect">
            <a:avLst/>
          </a:prstGeom>
          <a:noFill/>
          <a:ln w="9525">
            <a:noFill/>
            <a:miter lim="800000"/>
            <a:headEnd/>
            <a:tailEnd/>
          </a:ln>
        </p:spPr>
        <p:txBody>
          <a:bodyPr>
            <a:spAutoFit/>
          </a:bodyPr>
          <a:lstStyle/>
          <a:p>
            <a:r>
              <a:rPr lang="fr-FR" sz="1600">
                <a:latin typeface="Century Schoolbook" pitchFamily="18" charset="0"/>
              </a:rPr>
              <a:t>Girandole </a:t>
            </a:r>
          </a:p>
        </p:txBody>
      </p:sp>
      <p:sp>
        <p:nvSpPr>
          <p:cNvPr id="9" name="Flèche vers le haut 8"/>
          <p:cNvSpPr/>
          <p:nvPr/>
        </p:nvSpPr>
        <p:spPr>
          <a:xfrm>
            <a:off x="7451725" y="3116263"/>
            <a:ext cx="144463" cy="2619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1512" name="ZoneTexte 9"/>
          <p:cNvSpPr txBox="1">
            <a:spLocks noChangeArrowheads="1"/>
          </p:cNvSpPr>
          <p:nvPr/>
        </p:nvSpPr>
        <p:spPr bwMode="auto">
          <a:xfrm>
            <a:off x="1835150" y="3357563"/>
            <a:ext cx="2881313" cy="338137"/>
          </a:xfrm>
          <a:prstGeom prst="rect">
            <a:avLst/>
          </a:prstGeom>
          <a:noFill/>
          <a:ln w="9525">
            <a:noFill/>
            <a:miter lim="800000"/>
            <a:headEnd/>
            <a:tailEnd/>
          </a:ln>
        </p:spPr>
        <p:txBody>
          <a:bodyPr>
            <a:spAutoFit/>
          </a:bodyPr>
          <a:lstStyle/>
          <a:p>
            <a:r>
              <a:rPr lang="fr-FR" sz="1600">
                <a:latin typeface="Century Schoolbook" pitchFamily="18" charset="0"/>
              </a:rPr>
              <a:t>Salle de bal ( rocailles )  </a:t>
            </a:r>
          </a:p>
        </p:txBody>
      </p:sp>
      <p:sp>
        <p:nvSpPr>
          <p:cNvPr id="11" name="Flèche vers le bas 10"/>
          <p:cNvSpPr/>
          <p:nvPr/>
        </p:nvSpPr>
        <p:spPr>
          <a:xfrm>
            <a:off x="4284663" y="3378200"/>
            <a:ext cx="142875" cy="249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age 3" descr="Bosquet du jardin du roi.jpg"/>
          <p:cNvPicPr>
            <a:picLocks noChangeAspect="1"/>
          </p:cNvPicPr>
          <p:nvPr/>
        </p:nvPicPr>
        <p:blipFill>
          <a:blip r:embed="rId2"/>
          <a:srcRect/>
          <a:stretch>
            <a:fillRect/>
          </a:stretch>
        </p:blipFill>
        <p:spPr bwMode="auto">
          <a:xfrm>
            <a:off x="0" y="0"/>
            <a:ext cx="5153025" cy="3421063"/>
          </a:xfrm>
          <a:prstGeom prst="rect">
            <a:avLst/>
          </a:prstGeom>
          <a:noFill/>
          <a:ln w="9525">
            <a:noFill/>
            <a:miter lim="800000"/>
            <a:headEnd/>
            <a:tailEnd/>
          </a:ln>
        </p:spPr>
      </p:pic>
      <p:pic>
        <p:nvPicPr>
          <p:cNvPr id="22530" name="Image 4" descr="Bosquet Colonnade.jpg"/>
          <p:cNvPicPr>
            <a:picLocks noChangeAspect="1"/>
          </p:cNvPicPr>
          <p:nvPr/>
        </p:nvPicPr>
        <p:blipFill>
          <a:blip r:embed="rId3"/>
          <a:srcRect b="5502"/>
          <a:stretch>
            <a:fillRect/>
          </a:stretch>
        </p:blipFill>
        <p:spPr bwMode="auto">
          <a:xfrm>
            <a:off x="0" y="3421063"/>
            <a:ext cx="5148263" cy="3425825"/>
          </a:xfrm>
          <a:prstGeom prst="rect">
            <a:avLst/>
          </a:prstGeom>
          <a:noFill/>
          <a:ln w="9525">
            <a:noFill/>
            <a:miter lim="800000"/>
            <a:headEnd/>
            <a:tailEnd/>
          </a:ln>
        </p:spPr>
      </p:pic>
      <p:pic>
        <p:nvPicPr>
          <p:cNvPr id="22531" name="Picture 2" descr="F:\versailles\Dome.jpg"/>
          <p:cNvPicPr>
            <a:picLocks noChangeAspect="1" noChangeArrowheads="1"/>
          </p:cNvPicPr>
          <p:nvPr/>
        </p:nvPicPr>
        <p:blipFill>
          <a:blip r:embed="rId4"/>
          <a:srcRect l="25200" r="21600" b="12201"/>
          <a:stretch>
            <a:fillRect/>
          </a:stretch>
        </p:blipFill>
        <p:spPr bwMode="auto">
          <a:xfrm>
            <a:off x="5148263" y="333375"/>
            <a:ext cx="3995737" cy="6019800"/>
          </a:xfrm>
          <a:prstGeom prst="rect">
            <a:avLst/>
          </a:prstGeom>
          <a:noFill/>
          <a:ln w="9525">
            <a:noFill/>
            <a:miter lim="800000"/>
            <a:headEnd/>
            <a:tailEnd/>
          </a:ln>
        </p:spPr>
      </p:pic>
      <p:sp>
        <p:nvSpPr>
          <p:cNvPr id="22532" name="ZoneTexte 1"/>
          <p:cNvSpPr txBox="1">
            <a:spLocks noChangeArrowheads="1"/>
          </p:cNvSpPr>
          <p:nvPr/>
        </p:nvSpPr>
        <p:spPr bwMode="auto">
          <a:xfrm>
            <a:off x="5148263" y="0"/>
            <a:ext cx="2952750" cy="307975"/>
          </a:xfrm>
          <a:prstGeom prst="rect">
            <a:avLst/>
          </a:prstGeom>
          <a:noFill/>
          <a:ln w="9525">
            <a:noFill/>
            <a:miter lim="800000"/>
            <a:headEnd/>
            <a:tailEnd/>
          </a:ln>
        </p:spPr>
        <p:txBody>
          <a:bodyPr>
            <a:spAutoFit/>
          </a:bodyPr>
          <a:lstStyle/>
          <a:p>
            <a:r>
              <a:rPr lang="fr-FR" sz="1400" i="1">
                <a:latin typeface="Century Schoolbook" pitchFamily="18" charset="0"/>
              </a:rPr>
              <a:t>Roi </a:t>
            </a:r>
          </a:p>
        </p:txBody>
      </p:sp>
      <p:sp>
        <p:nvSpPr>
          <p:cNvPr id="3" name="Flèche gauche 2"/>
          <p:cNvSpPr/>
          <p:nvPr/>
        </p:nvSpPr>
        <p:spPr>
          <a:xfrm>
            <a:off x="5651500" y="60325"/>
            <a:ext cx="288925" cy="1873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2534" name="ZoneTexte 5"/>
          <p:cNvSpPr txBox="1">
            <a:spLocks noChangeArrowheads="1"/>
          </p:cNvSpPr>
          <p:nvPr/>
        </p:nvSpPr>
        <p:spPr bwMode="auto">
          <a:xfrm>
            <a:off x="5148263" y="6353175"/>
            <a:ext cx="1944687" cy="307975"/>
          </a:xfrm>
          <a:prstGeom prst="rect">
            <a:avLst/>
          </a:prstGeom>
          <a:noFill/>
          <a:ln w="9525">
            <a:noFill/>
            <a:miter lim="800000"/>
            <a:headEnd/>
            <a:tailEnd/>
          </a:ln>
        </p:spPr>
        <p:txBody>
          <a:bodyPr>
            <a:spAutoFit/>
          </a:bodyPr>
          <a:lstStyle/>
          <a:p>
            <a:r>
              <a:rPr lang="fr-FR" sz="1400" i="1">
                <a:latin typeface="Century Schoolbook" pitchFamily="18" charset="0"/>
              </a:rPr>
              <a:t>Colonnades</a:t>
            </a:r>
          </a:p>
        </p:txBody>
      </p:sp>
      <p:sp>
        <p:nvSpPr>
          <p:cNvPr id="7" name="Flèche gauche 6"/>
          <p:cNvSpPr/>
          <p:nvPr/>
        </p:nvSpPr>
        <p:spPr>
          <a:xfrm>
            <a:off x="6264275" y="6418263"/>
            <a:ext cx="323850" cy="2428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p>
        </p:txBody>
      </p:sp>
      <p:sp>
        <p:nvSpPr>
          <p:cNvPr id="22536" name="ZoneTexte 7"/>
          <p:cNvSpPr txBox="1">
            <a:spLocks noChangeArrowheads="1"/>
          </p:cNvSpPr>
          <p:nvPr/>
        </p:nvSpPr>
        <p:spPr bwMode="auto">
          <a:xfrm>
            <a:off x="7308850" y="6353175"/>
            <a:ext cx="1835150" cy="307975"/>
          </a:xfrm>
          <a:prstGeom prst="rect">
            <a:avLst/>
          </a:prstGeom>
          <a:noFill/>
          <a:ln w="9525">
            <a:noFill/>
            <a:miter lim="800000"/>
            <a:headEnd/>
            <a:tailEnd/>
          </a:ln>
        </p:spPr>
        <p:txBody>
          <a:bodyPr>
            <a:spAutoFit/>
          </a:bodyPr>
          <a:lstStyle/>
          <a:p>
            <a:r>
              <a:rPr lang="fr-FR" sz="1400" i="1">
                <a:latin typeface="Century Schoolbook" pitchFamily="18" charset="0"/>
              </a:rPr>
              <a:t>Dômes </a:t>
            </a:r>
          </a:p>
        </p:txBody>
      </p:sp>
      <p:sp>
        <p:nvSpPr>
          <p:cNvPr id="9" name="Flèche vers le haut 8"/>
          <p:cNvSpPr/>
          <p:nvPr/>
        </p:nvSpPr>
        <p:spPr>
          <a:xfrm>
            <a:off x="8101013" y="6353175"/>
            <a:ext cx="215900" cy="3079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nderi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Oriel</Template>
  <TotalTime>351</TotalTime>
  <Words>638</Words>
  <Application>Microsoft Office PowerPoint</Application>
  <PresentationFormat>Affichage à l'écran (4:3)</PresentationFormat>
  <Paragraphs>82</Paragraphs>
  <Slides>17</Slides>
  <Notes>1</Notes>
  <HiddenSlides>0</HiddenSlides>
  <MMClips>0</MMClips>
  <ScaleCrop>false</ScaleCrop>
  <HeadingPairs>
    <vt:vector size="6" baseType="variant">
      <vt:variant>
        <vt:lpstr>Polices utilisées</vt:lpstr>
      </vt:variant>
      <vt:variant>
        <vt:i4>5</vt:i4>
      </vt:variant>
      <vt:variant>
        <vt:lpstr>Modèle de conception</vt:lpstr>
      </vt:variant>
      <vt:variant>
        <vt:i4>7</vt:i4>
      </vt:variant>
      <vt:variant>
        <vt:lpstr>Titres des diapositives</vt:lpstr>
      </vt:variant>
      <vt:variant>
        <vt:i4>17</vt:i4>
      </vt:variant>
    </vt:vector>
  </HeadingPairs>
  <TitlesOfParts>
    <vt:vector size="29" baseType="lpstr">
      <vt:lpstr>Century Schoolbook</vt:lpstr>
      <vt:lpstr>Arial</vt:lpstr>
      <vt:lpstr>Wingdings</vt:lpstr>
      <vt:lpstr>Wingdings 2</vt:lpstr>
      <vt:lpstr>Calibri</vt:lpstr>
      <vt:lpstr>Oriel</vt:lpstr>
      <vt:lpstr>Oriel</vt:lpstr>
      <vt:lpstr>Oriel</vt:lpstr>
      <vt:lpstr>Oriel</vt:lpstr>
      <vt:lpstr>Oriel</vt:lpstr>
      <vt:lpstr>Oriel</vt:lpstr>
      <vt:lpstr>Oriel</vt:lpstr>
      <vt:lpstr>VERSAILLES OU DES JARDINS THEATRALISES. </vt:lpstr>
      <vt:lpstr>SOMMAIRE</vt:lpstr>
      <vt:lpstr>INTRODUCTION</vt:lpstr>
      <vt:lpstr>I- LE CONTEXTE HISTORIQUE</vt:lpstr>
      <vt:lpstr>II- LOUIS XIV, LE ROI SOLEIL</vt:lpstr>
      <vt:lpstr>III- LES JARDINS DE VERSAILLES</vt:lpstr>
      <vt:lpstr>Diapositive 7</vt:lpstr>
      <vt:lpstr>Diapositive 8</vt:lpstr>
      <vt:lpstr>Diapositive 9</vt:lpstr>
      <vt:lpstr>Diapositive 10</vt:lpstr>
      <vt:lpstr>Diapositive 11</vt:lpstr>
      <vt:lpstr>2°) LES BASSINS</vt:lpstr>
      <vt:lpstr>Diapositive 13</vt:lpstr>
      <vt:lpstr>Diapositive 14</vt:lpstr>
      <vt:lpstr>Diapositive 15</vt:lpstr>
      <vt:lpstr>CONCLUSION.</vt:lpstr>
      <vt:lpstr>SOURCES</vt:lpstr>
    </vt:vector>
  </TitlesOfParts>
  <Company>CRIDF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VERSAILLES OU DES JARDINS THEATRALISES.</dc:title>
  <dc:creator>admin</dc:creator>
  <cp:lastModifiedBy>Ordinateur Bureau</cp:lastModifiedBy>
  <cp:revision>48</cp:revision>
  <dcterms:created xsi:type="dcterms:W3CDTF">2016-09-15T12:33:54Z</dcterms:created>
  <dcterms:modified xsi:type="dcterms:W3CDTF">2016-10-18T13:27:22Z</dcterms:modified>
</cp:coreProperties>
</file>