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4B4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73" autoAdjust="0"/>
    <p:restoredTop sz="94660"/>
  </p:normalViewPr>
  <p:slideViewPr>
    <p:cSldViewPr>
      <p:cViewPr varScale="1">
        <p:scale>
          <a:sx n="82" d="100"/>
          <a:sy n="82" d="100"/>
        </p:scale>
        <p:origin x="-1483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onnecteur droit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6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0B36AA4-1BA3-4B36-B5B0-C485AD94B5CA}" type="datetimeFigureOut">
              <a:rPr lang="fr-FR"/>
              <a:pPr>
                <a:defRPr/>
              </a:pPr>
              <a:t>18/11/2016</a:t>
            </a:fld>
            <a:endParaRPr lang="fr-FR"/>
          </a:p>
        </p:txBody>
      </p:sp>
      <p:sp>
        <p:nvSpPr>
          <p:cNvPr id="7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36C1076-5960-47AC-9428-7DC69572EA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493A1-FFFD-4828-85B2-2DD8C1E52C4F}" type="datetimeFigureOut">
              <a:rPr lang="fr-FR"/>
              <a:pPr>
                <a:defRPr/>
              </a:pPr>
              <a:t>18/11/2016</a:t>
            </a:fld>
            <a:endParaRPr lang="fr-FR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A7C01-1B47-4BC7-8DCB-7A55CB14068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B27B90B-B201-4A82-83A7-D0F8DF831E0D}" type="datetimeFigureOut">
              <a:rPr lang="fr-FR"/>
              <a:pPr>
                <a:defRPr/>
              </a:pPr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F68725DE-0F43-4511-AE16-701A2BBF851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34C56-4A0F-4CDB-B835-D4C4A364591B}" type="datetimeFigureOut">
              <a:rPr lang="fr-FR"/>
              <a:pPr>
                <a:defRPr/>
              </a:pPr>
              <a:t>18/11/2016</a:t>
            </a:fld>
            <a:endParaRPr lang="fr-FR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B816F-55E5-462F-AC2B-20146D1F858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36CB439-CACB-4400-A0B3-28935ABDCB6D}" type="datetimeFigureOut">
              <a:rPr lang="fr-FR"/>
              <a:pPr>
                <a:defRPr/>
              </a:pPr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1F11A27-0414-45E1-B359-E24A38397B2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C258F-5E56-440E-83A9-EDF3FFE7212C}" type="datetimeFigureOut">
              <a:rPr lang="fr-FR"/>
              <a:pPr>
                <a:defRPr/>
              </a:pPr>
              <a:t>18/11/2016</a:t>
            </a:fld>
            <a:endParaRPr lang="fr-FR"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FF8DB-B74E-497A-BD5A-9D6DE2DBD00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C55BE-287A-4AB1-B262-5858F0E7C947}" type="datetimeFigureOut">
              <a:rPr lang="fr-FR"/>
              <a:pPr>
                <a:defRPr/>
              </a:pPr>
              <a:t>18/11/2016</a:t>
            </a:fld>
            <a:endParaRPr lang="fr-FR"/>
          </a:p>
        </p:txBody>
      </p:sp>
      <p:sp>
        <p:nvSpPr>
          <p:cNvPr id="8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FE905-F07F-4CE3-8282-16F1BE2744D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81D25-7FD2-45ED-B454-88E214E06D6B}" type="datetimeFigureOut">
              <a:rPr lang="fr-FR"/>
              <a:pPr>
                <a:defRPr/>
              </a:pPr>
              <a:t>18/11/2016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2E874-C134-4789-BD4A-F34A019D227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5EB17-9E2E-495E-A6D3-5D2B9A268854}" type="datetimeFigureOut">
              <a:rPr lang="fr-FR"/>
              <a:pPr>
                <a:defRPr/>
              </a:pPr>
              <a:t>18/11/2016</a:t>
            </a:fld>
            <a:endParaRPr lang="fr-FR"/>
          </a:p>
        </p:txBody>
      </p:sp>
      <p:sp>
        <p:nvSpPr>
          <p:cNvPr id="3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8A701-5026-44B5-9F6A-75EE4F7B9A0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D270B-D602-4328-A10B-BD1161326396}" type="datetimeFigureOut">
              <a:rPr lang="fr-FR"/>
              <a:pPr>
                <a:defRPr/>
              </a:pPr>
              <a:t>18/11/2016</a:t>
            </a:fld>
            <a:endParaRPr lang="fr-FR"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3E4EA-E150-4512-B2DE-964273F5E0D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A5D055-3872-4E25-A880-7FD2CD47F0E6}" type="datetimeFigureOut">
              <a:rPr lang="fr-FR"/>
              <a:pPr>
                <a:defRPr/>
              </a:pPr>
              <a:t>18/11/2016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2A70E6E-FE74-4C29-9FE9-7CC6A7A8452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030" name="Espace réservé du texte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2D742A9-08F4-4F9F-AC13-5D3EF6508599}" type="datetimeFigureOut">
              <a:rPr lang="fr-FR"/>
              <a:pPr>
                <a:defRPr/>
              </a:pPr>
              <a:t>18/11/2016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88A7A29-50F2-4E19-8CE7-89A4C295C24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797" r:id="rId2"/>
    <p:sldLayoutId id="2147483805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6" r:id="rId9"/>
    <p:sldLayoutId id="2147483803" r:id="rId10"/>
    <p:sldLayoutId id="2147483807" r:id="rId11"/>
  </p:sldLayoutIdLst>
  <p:transition spd="slow">
    <p:fade/>
  </p:transition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FFFFFF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FFFFFF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>
                <a:gradFill flip="none" rotWithShape="1">
                  <a:gsLst>
                    <a:gs pos="0">
                      <a:srgbClr val="FFFFFF"/>
                    </a:gs>
                    <a:gs pos="7001">
                      <a:srgbClr val="E6E6E6"/>
                    </a:gs>
                    <a:gs pos="7001">
                      <a:srgbClr val="E6E6E6"/>
                    </a:gs>
                    <a:gs pos="32001">
                      <a:srgbClr val="7D8496"/>
                    </a:gs>
                    <a:gs pos="47000">
                      <a:srgbClr val="E6E6E6"/>
                    </a:gs>
                    <a:gs pos="85001">
                      <a:srgbClr val="7D8496"/>
                    </a:gs>
                    <a:gs pos="100000">
                      <a:srgbClr val="E6E6E6"/>
                    </a:gs>
                  </a:gsLst>
                  <a:lin ang="5400000" scaled="0"/>
                  <a:tileRect/>
                </a:gradFill>
              </a:rPr>
              <a:t>Jean Racine</a:t>
            </a:r>
            <a:endParaRPr lang="fr-FR" dirty="0">
              <a:gradFill flip="none" rotWithShape="1">
                <a:gsLst>
                  <a:gs pos="0">
                    <a:srgbClr val="FFFFFF"/>
                  </a:gs>
                  <a:gs pos="7001">
                    <a:srgbClr val="E6E6E6"/>
                  </a:gs>
                  <a:gs pos="7001">
                    <a:srgbClr val="E6E6E6"/>
                  </a:gs>
                  <a:gs pos="32001">
                    <a:srgbClr val="7D8496"/>
                  </a:gs>
                  <a:gs pos="47000">
                    <a:srgbClr val="E6E6E6"/>
                  </a:gs>
                  <a:gs pos="85001">
                    <a:srgbClr val="7D8496"/>
                  </a:gs>
                  <a:gs pos="100000">
                    <a:srgbClr val="E6E6E6"/>
                  </a:gs>
                </a:gsLst>
                <a:lin ang="5400000" scaled="0"/>
                <a:tileRect/>
              </a:gradFill>
            </a:endParaRPr>
          </a:p>
        </p:txBody>
      </p:sp>
      <p:sp>
        <p:nvSpPr>
          <p:cNvPr id="13314" name="Sous-titre 2"/>
          <p:cNvSpPr>
            <a:spLocks noGrp="1"/>
          </p:cNvSpPr>
          <p:nvPr>
            <p:ph type="subTitle" idx="1"/>
          </p:nvPr>
        </p:nvSpPr>
        <p:spPr>
          <a:xfrm>
            <a:off x="3354388" y="3540125"/>
            <a:ext cx="5114925" cy="1101725"/>
          </a:xfrm>
        </p:spPr>
        <p:txBody>
          <a:bodyPr/>
          <a:lstStyle/>
          <a:p>
            <a:r>
              <a:rPr lang="fr-FR" smtClean="0"/>
              <a:t>Grand comédien et dramaturge du XVIIème siècle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239000" cy="842352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6600" dirty="0" smtClean="0">
                <a:latin typeface="Monotype Corsiva" pitchFamily="66" charset="0"/>
              </a:rPr>
              <a:t>Sommaire</a:t>
            </a:r>
            <a:endParaRPr lang="fr-FR" sz="6600" dirty="0">
              <a:latin typeface="Monotype Corsiva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2205038"/>
            <a:ext cx="7239000" cy="5259387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fr-FR" sz="3200" dirty="0" smtClean="0">
                <a:solidFill>
                  <a:schemeClr val="bg2">
                    <a:lumMod val="75000"/>
                  </a:schemeClr>
                </a:solidFill>
                <a:latin typeface="Monotype Corsiva" pitchFamily="66" charset="0"/>
              </a:rPr>
              <a:t>I. Présentation de Racine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fr-FR" sz="3200" dirty="0" smtClean="0">
                <a:solidFill>
                  <a:schemeClr val="bg2">
                    <a:lumMod val="75000"/>
                  </a:schemeClr>
                </a:solidFill>
                <a:latin typeface="Monotype Corsiva" pitchFamily="66" charset="0"/>
              </a:rPr>
              <a:t>II. Sa vie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fr-FR" sz="3200" dirty="0" smtClean="0">
                <a:solidFill>
                  <a:schemeClr val="bg2">
                    <a:lumMod val="75000"/>
                  </a:schemeClr>
                </a:solidFill>
                <a:latin typeface="Monotype Corsiva" pitchFamily="66" charset="0"/>
              </a:rPr>
              <a:t>III. Sa carrière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fr-FR" sz="3200" dirty="0" smtClean="0">
                <a:solidFill>
                  <a:schemeClr val="bg2">
                    <a:lumMod val="75000"/>
                  </a:schemeClr>
                </a:solidFill>
                <a:latin typeface="Monotype Corsiva" pitchFamily="66" charset="0"/>
              </a:rPr>
              <a:t>IV. Ses œuvres et sa renommée</a:t>
            </a:r>
            <a:endParaRPr lang="fr-FR" sz="3200" dirty="0">
              <a:solidFill>
                <a:schemeClr val="bg2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7239000" cy="92697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sz="4800" dirty="0" smtClean="0">
                <a:latin typeface="Monotype Corsiva" pitchFamily="66" charset="0"/>
              </a:rPr>
              <a:t>I. Présentation</a:t>
            </a:r>
            <a:endParaRPr lang="fr-FR" sz="4800" dirty="0">
              <a:latin typeface="Monotype Corsiva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196975"/>
            <a:ext cx="5111750" cy="33115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fr-FR" sz="2000" dirty="0" smtClean="0">
                <a:solidFill>
                  <a:schemeClr val="bg2">
                    <a:lumMod val="75000"/>
                  </a:schemeClr>
                </a:solidFill>
                <a:latin typeface="Monotype Corsiva" pitchFamily="66" charset="0"/>
              </a:rPr>
              <a:t>Jean Racine naît en 1639 dans une famille de notables.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fr-FR" sz="2000" dirty="0" smtClean="0">
                <a:solidFill>
                  <a:schemeClr val="bg2">
                    <a:lumMod val="75000"/>
                  </a:schemeClr>
                </a:solidFill>
                <a:latin typeface="Monotype Corsiva" pitchFamily="66" charset="0"/>
              </a:rPr>
              <a:t>Il est rapidement orphelin et est éduqué par les Solitaires.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fr-FR" sz="2000" dirty="0" smtClean="0">
                <a:solidFill>
                  <a:schemeClr val="bg2">
                    <a:lumMod val="75000"/>
                  </a:schemeClr>
                </a:solidFill>
                <a:latin typeface="Monotype Corsiva" pitchFamily="66" charset="0"/>
              </a:rPr>
              <a:t>Il choisit de se consacrer au Théâtre en 1664 et son premier succès en 1665 lui apporte le soutien de Louis XIV.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fr-FR" sz="2000" dirty="0" smtClean="0">
                <a:solidFill>
                  <a:schemeClr val="bg2">
                    <a:lumMod val="75000"/>
                  </a:schemeClr>
                </a:solidFill>
                <a:latin typeface="Monotype Corsiva" pitchFamily="66" charset="0"/>
              </a:rPr>
              <a:t>Il  décide en 1672 d’abandonner sa carrière de dramaturge pour devenir historien du Roi.</a:t>
            </a:r>
          </a:p>
        </p:txBody>
      </p:sp>
      <p:pic>
        <p:nvPicPr>
          <p:cNvPr id="4" name="Image 3" descr="Raci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836712"/>
            <a:ext cx="1892424" cy="2419292"/>
          </a:xfrm>
          <a:prstGeom prst="ellipse">
            <a:avLst/>
          </a:prstGeom>
          <a:ln w="12700" cap="rnd">
            <a:solidFill>
              <a:schemeClr val="accent1">
                <a:lumMod val="1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ZoneTexte 4"/>
          <p:cNvSpPr txBox="1"/>
          <p:nvPr/>
        </p:nvSpPr>
        <p:spPr>
          <a:xfrm>
            <a:off x="468313" y="4221163"/>
            <a:ext cx="7343775" cy="1970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" pitchFamily="2" charset="2"/>
              <a:buChar char="v"/>
              <a:defRPr/>
            </a:pPr>
            <a:r>
              <a:rPr lang="fr-FR" sz="2200" dirty="0">
                <a:solidFill>
                  <a:schemeClr val="bg2">
                    <a:lumMod val="75000"/>
                  </a:schemeClr>
                </a:solidFill>
                <a:latin typeface="Monotype Corsiva" pitchFamily="66" charset="0"/>
                <a:cs typeface="+mn-cs"/>
              </a:rPr>
              <a:t> </a:t>
            </a:r>
            <a:r>
              <a:rPr lang="fr-FR" sz="2000" dirty="0">
                <a:solidFill>
                  <a:schemeClr val="bg2">
                    <a:lumMod val="75000"/>
                  </a:schemeClr>
                </a:solidFill>
                <a:latin typeface="Monotype Corsiva" pitchFamily="66" charset="0"/>
                <a:cs typeface="+mn-cs"/>
              </a:rPr>
              <a:t>Il a toujours privilégié les sujets grecs dans l’objectif de rivaliser avec Pierre Corneille mais traitera également trois sujets romains et un sujet moderne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Pct val="73000"/>
              <a:buFont typeface="Wingdings" pitchFamily="2" charset="2"/>
              <a:buChar char="v"/>
              <a:defRPr/>
            </a:pPr>
            <a:r>
              <a:rPr lang="fr-FR" sz="2000" dirty="0">
                <a:solidFill>
                  <a:schemeClr val="bg2">
                    <a:lumMod val="75000"/>
                  </a:schemeClr>
                </a:solidFill>
                <a:latin typeface="Monotype Corsiva" pitchFamily="66" charset="0"/>
                <a:cs typeface="+mn-cs"/>
              </a:rPr>
              <a:t> Malgré quelques critiques qui lui sont faites il est reconnu et apprécié pour la musique de ses vers et son respect des règles.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  <a:buSzPct val="73000"/>
              <a:buFont typeface="Wingdings" pitchFamily="2" charset="2"/>
              <a:buChar char="v"/>
              <a:defRPr/>
            </a:pPr>
            <a:r>
              <a:rPr lang="fr-FR" sz="2000" dirty="0">
                <a:solidFill>
                  <a:schemeClr val="bg2">
                    <a:lumMod val="75000"/>
                  </a:schemeClr>
                </a:solidFill>
                <a:latin typeface="Monotype Corsiva" pitchFamily="66" charset="0"/>
                <a:cs typeface="+mn-cs"/>
              </a:rPr>
              <a:t>Il décède en 1699 à Paris et est enterré à Port Royal. Il sera transféré à l’église Saint Étienne du Mont en 1771.</a:t>
            </a:r>
            <a:endParaRPr lang="fr-FR" sz="2000" dirty="0">
              <a:solidFill>
                <a:schemeClr val="bg2">
                  <a:lumMod val="75000"/>
                </a:schemeClr>
              </a:solidFill>
              <a:latin typeface="Monotype Corsiva" pitchFamily="66" charset="0"/>
              <a:cs typeface="+mn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sz="4800" dirty="0" smtClean="0">
                <a:latin typeface="Monotype Corsiva" pitchFamily="66" charset="0"/>
              </a:rPr>
              <a:t>II. Sa vie</a:t>
            </a:r>
            <a:endParaRPr lang="fr-FR" sz="4800" dirty="0">
              <a:latin typeface="Monotype Corsiva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628775"/>
            <a:ext cx="7239000" cy="48466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Il naît le 21 décembre 1639 en Picardie et est orphelin à l’âge de trois ans. Il ira chez ses grands-parents qui l’éduqueront selon les principes du jansénisme.</a:t>
            </a:r>
          </a:p>
          <a:p>
            <a:pPr>
              <a:buFont typeface="Wingdings" pitchFamily="2" charset="2"/>
              <a:buChar char="v"/>
            </a:pP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À la mort de ceux-ci à ses 18 ans il ira habiter chez son cousin où il commencera à écrire.</a:t>
            </a:r>
          </a:p>
          <a:p>
            <a:pPr>
              <a:buFont typeface="Wingdings" pitchFamily="2" charset="2"/>
              <a:buChar char="v"/>
            </a:pP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Il deviendra poète et dramaturge et recevra une pension de Louis XIV.</a:t>
            </a:r>
          </a:p>
          <a:p>
            <a:pPr>
              <a:buFont typeface="Wingdings" pitchFamily="2" charset="2"/>
              <a:buChar char="v"/>
            </a:pP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Après ses triomphes au Théâtre, il deviendra l’historiographe du Roi</a:t>
            </a:r>
          </a:p>
          <a:p>
            <a:pPr>
              <a:buClr>
                <a:srgbClr val="C6A686"/>
              </a:buClr>
              <a:buFont typeface="Wingdings" pitchFamily="2" charset="2"/>
              <a:buChar char="v"/>
            </a:pP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Il se mariera avec Catherine de Romanet avec qui il aura sept enfants, mais il aura également deux maîtresses avant son mariage : Mademoiselle du Parc et Mademoiselle de Champmeslé</a:t>
            </a:r>
          </a:p>
          <a:p>
            <a:pPr>
              <a:buClr>
                <a:srgbClr val="B58C64"/>
              </a:buClr>
              <a:buFont typeface="Wingdings" pitchFamily="2" charset="2"/>
              <a:buChar char="v"/>
            </a:pP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Il meurt le 21 Avril 1699 à l’âge de 59 ans. Louis XIV acceptera qu’il soit inhumé à Port-Royal.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7239000" cy="84235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sz="4800" dirty="0" smtClean="0">
                <a:latin typeface="Monotype Corsiva" pitchFamily="66" charset="0"/>
              </a:rPr>
              <a:t>III. Sa carrière</a:t>
            </a:r>
            <a:endParaRPr lang="fr-FR" sz="4800" dirty="0">
              <a:latin typeface="Monotype Corsiva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836613"/>
            <a:ext cx="7239000" cy="576103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Pendant qu’il habite chez son cousin il commence à écrire des poèmes qu’il présentera même au mariage du Roi.</a:t>
            </a:r>
          </a:p>
          <a:p>
            <a:pPr>
              <a:buFont typeface="Wingdings" pitchFamily="2" charset="2"/>
              <a:buChar char="v"/>
            </a:pP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Il reçoit une pension de 600 livres de la part de Louis XIV qui a apprécié l’Ode que le poète a dédié à sa guérison.</a:t>
            </a:r>
          </a:p>
          <a:p>
            <a:pPr>
              <a:buFont typeface="Wingdings" pitchFamily="2" charset="2"/>
              <a:buChar char="v"/>
            </a:pP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Ses premières pièces de théâtre (</a:t>
            </a:r>
            <a:r>
              <a:rPr lang="fr-FR" sz="2000" u="sng" smtClean="0">
                <a:solidFill>
                  <a:srgbClr val="6C5033"/>
                </a:solidFill>
                <a:latin typeface="Monotype Corsiva" pitchFamily="66" charset="0"/>
              </a:rPr>
              <a:t>La Thébaïbe</a:t>
            </a: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, 1664 et </a:t>
            </a:r>
            <a:r>
              <a:rPr lang="fr-FR" sz="2000" u="sng" smtClean="0">
                <a:solidFill>
                  <a:srgbClr val="6C5033"/>
                </a:solidFill>
                <a:latin typeface="Monotype Corsiva" pitchFamily="66" charset="0"/>
              </a:rPr>
              <a:t>Alexandre le Grand</a:t>
            </a: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, 1665) sont un succès.</a:t>
            </a:r>
          </a:p>
          <a:p>
            <a:pPr>
              <a:buFont typeface="Wingdings" pitchFamily="2" charset="2"/>
              <a:buChar char="v"/>
            </a:pP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En 1667 il écrit </a:t>
            </a:r>
            <a:r>
              <a:rPr lang="fr-FR" sz="2000" u="sng" smtClean="0">
                <a:solidFill>
                  <a:srgbClr val="6C5033"/>
                </a:solidFill>
                <a:latin typeface="Monotype Corsiva" pitchFamily="66" charset="0"/>
              </a:rPr>
              <a:t>Andromaque</a:t>
            </a: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, qui est un triomphe, et qui le pousse à continuer avec d’autres pièces, toutes jouées par la troupe de l’Hôtel de Bourgogne</a:t>
            </a:r>
          </a:p>
          <a:p>
            <a:pPr>
              <a:buClr>
                <a:srgbClr val="C6A686"/>
              </a:buClr>
              <a:buFont typeface="Wingdings" pitchFamily="2" charset="2"/>
              <a:buChar char="v"/>
            </a:pP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À la suite du succès de ses pièces il devient historiographe du Roi, mais l’histoire de Louis XIV à laquelle il avait consacré vingt ans disparaît dans l’incendie de la maison de son successeur.</a:t>
            </a:r>
          </a:p>
          <a:p>
            <a:pPr>
              <a:buClr>
                <a:srgbClr val="C6A686"/>
              </a:buClr>
              <a:buFont typeface="Wingdings" pitchFamily="2" charset="2"/>
              <a:buChar char="v"/>
            </a:pP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Il se maria et eut des enfants et arrêta d’écrire poèmes et pièces de théâtres, à l’exception d’</a:t>
            </a:r>
            <a:r>
              <a:rPr lang="fr-FR" sz="2000" u="sng" smtClean="0">
                <a:solidFill>
                  <a:srgbClr val="6C5033"/>
                </a:solidFill>
                <a:latin typeface="Monotype Corsiva" pitchFamily="66" charset="0"/>
              </a:rPr>
              <a:t>Idylle sur la Paix</a:t>
            </a: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, </a:t>
            </a:r>
            <a:r>
              <a:rPr lang="fr-FR" sz="2000" u="sng" smtClean="0">
                <a:solidFill>
                  <a:srgbClr val="6C5033"/>
                </a:solidFill>
                <a:latin typeface="Monotype Corsiva" pitchFamily="66" charset="0"/>
              </a:rPr>
              <a:t>Esther</a:t>
            </a: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, </a:t>
            </a:r>
            <a:r>
              <a:rPr lang="fr-FR" sz="2000" u="sng" smtClean="0">
                <a:solidFill>
                  <a:srgbClr val="6C5033"/>
                </a:solidFill>
                <a:latin typeface="Monotype Corsiva" pitchFamily="66" charset="0"/>
              </a:rPr>
              <a:t>Athalie</a:t>
            </a: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 et </a:t>
            </a:r>
            <a:r>
              <a:rPr lang="fr-FR" sz="2000" u="sng" smtClean="0">
                <a:solidFill>
                  <a:srgbClr val="6C5033"/>
                </a:solidFill>
                <a:latin typeface="Monotype Corsiva" pitchFamily="66" charset="0"/>
              </a:rPr>
              <a:t>Cantique Spirituel</a:t>
            </a: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 qui lui furent demandés par Madame de Maintenon.</a:t>
            </a:r>
          </a:p>
          <a:p>
            <a:pPr>
              <a:buClr>
                <a:srgbClr val="B58C64"/>
              </a:buClr>
              <a:buFont typeface="Wingdings" pitchFamily="2" charset="2"/>
              <a:buChar char="v"/>
            </a:pP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Lorsqu’il mourut en 1699 d’un abcès ou d’une tumeur au foie, Louis XIV lui accorda le privilège d’être inhumé (à Port-Royal).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135902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4400" dirty="0" smtClean="0">
                <a:latin typeface="Monotype Corsiva" pitchFamily="66" charset="0"/>
              </a:rPr>
              <a:t>IV. Ses œuvres et sa renommée</a:t>
            </a:r>
            <a:endParaRPr lang="fr-FR" sz="4400" dirty="0">
              <a:latin typeface="Monotype Corsiva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773238"/>
            <a:ext cx="7497762" cy="4826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En 1664 la première pièce de Racine, </a:t>
            </a:r>
            <a:r>
              <a:rPr lang="fr-FR" sz="2000" u="sng" smtClean="0">
                <a:solidFill>
                  <a:srgbClr val="6C5033"/>
                </a:solidFill>
                <a:latin typeface="Monotype Corsiva" pitchFamily="66" charset="0"/>
              </a:rPr>
              <a:t>La Thébaïde</a:t>
            </a: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, est jouée au Palais-Royal.</a:t>
            </a:r>
          </a:p>
          <a:p>
            <a:pPr>
              <a:buFont typeface="Wingdings" pitchFamily="2" charset="2"/>
              <a:buChar char="v"/>
            </a:pP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L’année suivante le même théâtre donne </a:t>
            </a:r>
            <a:r>
              <a:rPr lang="fr-FR" sz="2000" u="sng" smtClean="0">
                <a:solidFill>
                  <a:srgbClr val="6C5033"/>
                </a:solidFill>
                <a:latin typeface="Monotype Corsiva" pitchFamily="66" charset="0"/>
              </a:rPr>
              <a:t>Alexandre le Grand </a:t>
            </a: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mais Racine est mécontent des acteurs de Molière. Il porte sa pièce à l’Hôtel de Bourgogne qui la jouera en concurrence avec le Palais-Royal.</a:t>
            </a:r>
          </a:p>
          <a:p>
            <a:pPr>
              <a:buFont typeface="Wingdings" pitchFamily="2" charset="2"/>
              <a:buChar char="v"/>
            </a:pP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Dans cette pièce il dépeint le Roi sous les traits d’Alexandre, mais son véritable succès arrive deux ans plus tard avec </a:t>
            </a:r>
            <a:r>
              <a:rPr lang="fr-FR" sz="2000" u="sng" smtClean="0">
                <a:solidFill>
                  <a:srgbClr val="6C5033"/>
                </a:solidFill>
                <a:latin typeface="Monotype Corsiva" pitchFamily="66" charset="0"/>
              </a:rPr>
              <a:t>Andromaque </a:t>
            </a: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(1667), puis </a:t>
            </a:r>
            <a:r>
              <a:rPr lang="fr-FR" sz="2000" u="sng" smtClean="0">
                <a:solidFill>
                  <a:srgbClr val="6C5033"/>
                </a:solidFill>
                <a:latin typeface="Monotype Corsiva" pitchFamily="66" charset="0"/>
              </a:rPr>
              <a:t>Bérénice</a:t>
            </a: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 (1670), </a:t>
            </a:r>
            <a:r>
              <a:rPr lang="fr-FR" sz="2000" u="sng" smtClean="0">
                <a:solidFill>
                  <a:srgbClr val="6C5033"/>
                </a:solidFill>
                <a:latin typeface="Monotype Corsiva" pitchFamily="66" charset="0"/>
              </a:rPr>
              <a:t>Mithridate</a:t>
            </a: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 (1673) et </a:t>
            </a:r>
            <a:r>
              <a:rPr lang="fr-FR" sz="2000" u="sng" smtClean="0">
                <a:solidFill>
                  <a:srgbClr val="6C5033"/>
                </a:solidFill>
                <a:latin typeface="Monotype Corsiva" pitchFamily="66" charset="0"/>
              </a:rPr>
              <a:t>Iphigénie</a:t>
            </a: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 (1674)</a:t>
            </a:r>
          </a:p>
          <a:p>
            <a:pPr>
              <a:buFont typeface="Wingdings" pitchFamily="2" charset="2"/>
              <a:buChar char="v"/>
            </a:pP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Lorsqu’il joue </a:t>
            </a:r>
            <a:r>
              <a:rPr lang="fr-FR" sz="2000" u="sng" smtClean="0">
                <a:solidFill>
                  <a:srgbClr val="6C5033"/>
                </a:solidFill>
                <a:latin typeface="Monotype Corsiva" pitchFamily="66" charset="0"/>
              </a:rPr>
              <a:t>Phèdre</a:t>
            </a: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, une violente cabale est montée par la Duchesse de Nevers et la Princesse de Bouillon qui veulent le succès de la </a:t>
            </a:r>
            <a:r>
              <a:rPr lang="fr-FR" sz="2000" u="sng" smtClean="0">
                <a:solidFill>
                  <a:srgbClr val="6C5033"/>
                </a:solidFill>
                <a:latin typeface="Monotype Corsiva" pitchFamily="66" charset="0"/>
              </a:rPr>
              <a:t>Phèdre</a:t>
            </a: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 de Pradon.</a:t>
            </a:r>
          </a:p>
          <a:p>
            <a:pPr>
              <a:buClr>
                <a:srgbClr val="C6A686"/>
              </a:buClr>
              <a:buFont typeface="Wingdings" pitchFamily="2" charset="2"/>
              <a:buChar char="v"/>
            </a:pP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C’est donc avec cette pièce qu’il arrête ses activités de dramaturge (1677) pour se consacrer à son rôle d’historiographe du Roi, épaulé par la maîtresse du souverain Madame de Montespan</a:t>
            </a:r>
          </a:p>
          <a:p>
            <a:pPr>
              <a:buClr>
                <a:srgbClr val="B58C64"/>
              </a:buClr>
              <a:buFont typeface="Wingdings" pitchFamily="2" charset="2"/>
              <a:buChar char="v"/>
            </a:pP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Il exercera son rôle pendant près de quinze ans et écrira </a:t>
            </a:r>
            <a:r>
              <a:rPr lang="fr-FR" sz="2000" u="sng" smtClean="0">
                <a:solidFill>
                  <a:srgbClr val="6C5033"/>
                </a:solidFill>
                <a:latin typeface="Monotype Corsiva" pitchFamily="66" charset="0"/>
              </a:rPr>
              <a:t>Idylle sur la Paix</a:t>
            </a: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, </a:t>
            </a:r>
            <a:r>
              <a:rPr lang="fr-FR" sz="2000" u="sng" smtClean="0">
                <a:solidFill>
                  <a:srgbClr val="6C5033"/>
                </a:solidFill>
                <a:latin typeface="Monotype Corsiva" pitchFamily="66" charset="0"/>
              </a:rPr>
              <a:t>Esther</a:t>
            </a: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, </a:t>
            </a:r>
            <a:r>
              <a:rPr lang="fr-FR" sz="2000" u="sng" smtClean="0">
                <a:solidFill>
                  <a:srgbClr val="6C5033"/>
                </a:solidFill>
                <a:latin typeface="Monotype Corsiva" pitchFamily="66" charset="0"/>
              </a:rPr>
              <a:t>Athalie</a:t>
            </a: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 et </a:t>
            </a:r>
            <a:r>
              <a:rPr lang="fr-FR" sz="2000" u="sng" smtClean="0">
                <a:solidFill>
                  <a:srgbClr val="6C5033"/>
                </a:solidFill>
                <a:latin typeface="Monotype Corsiva" pitchFamily="66" charset="0"/>
              </a:rPr>
              <a:t>Cantique Spirituel</a:t>
            </a:r>
            <a:r>
              <a:rPr lang="fr-FR" sz="2000" smtClean="0">
                <a:solidFill>
                  <a:srgbClr val="6C5033"/>
                </a:solidFill>
                <a:latin typeface="Monotype Corsiva" pitchFamily="66" charset="0"/>
              </a:rPr>
              <a:t> avant sa mort.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933825"/>
            <a:ext cx="8172450" cy="2232025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sz="5400" dirty="0" smtClean="0">
                <a:latin typeface="Monotype Corsiva" pitchFamily="66" charset="0"/>
              </a:rPr>
              <a:t>En conclusion…</a:t>
            </a:r>
            <a:endParaRPr lang="fr-FR" sz="5400" dirty="0">
              <a:latin typeface="Monotype Corsiva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916113"/>
            <a:ext cx="7239000" cy="14605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fr-FR" dirty="0" smtClean="0">
                <a:solidFill>
                  <a:schemeClr val="bg2">
                    <a:lumMod val="75000"/>
                  </a:schemeClr>
                </a:solidFill>
                <a:latin typeface="Monotype Corsiva" pitchFamily="66" charset="0"/>
              </a:rPr>
              <a:t>		Il est aujourd’hui considéré comme l’un des plus grands auteurs français de tragédie classique et a atteint son objectif d’égaler Corneille, auquel il fut comparé.</a:t>
            </a:r>
          </a:p>
        </p:txBody>
      </p:sp>
      <p:pic>
        <p:nvPicPr>
          <p:cNvPr id="19460" name="Image 3" descr="théâtre 2.jpg"/>
          <p:cNvPicPr>
            <a:picLocks noChangeAspect="1"/>
          </p:cNvPicPr>
          <p:nvPr/>
        </p:nvPicPr>
        <p:blipFill>
          <a:blip r:embed="rId2"/>
          <a:srcRect t="3629"/>
          <a:stretch>
            <a:fillRect/>
          </a:stretch>
        </p:blipFill>
        <p:spPr bwMode="auto">
          <a:xfrm>
            <a:off x="0" y="4076700"/>
            <a:ext cx="2555875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Image 4" descr="théâtre 3.jpg"/>
          <p:cNvPicPr>
            <a:picLocks noChangeAspect="1"/>
          </p:cNvPicPr>
          <p:nvPr/>
        </p:nvPicPr>
        <p:blipFill>
          <a:blip r:embed="rId3"/>
          <a:srcRect t="3690"/>
          <a:stretch>
            <a:fillRect/>
          </a:stretch>
        </p:blipFill>
        <p:spPr bwMode="auto">
          <a:xfrm>
            <a:off x="2555875" y="4076700"/>
            <a:ext cx="2663825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Image 5" descr="théâtre.jpg"/>
          <p:cNvPicPr>
            <a:picLocks noChangeAspect="1"/>
          </p:cNvPicPr>
          <p:nvPr/>
        </p:nvPicPr>
        <p:blipFill>
          <a:blip r:embed="rId4"/>
          <a:srcRect r="2448"/>
          <a:stretch>
            <a:fillRect/>
          </a:stretch>
        </p:blipFill>
        <p:spPr bwMode="auto">
          <a:xfrm>
            <a:off x="5219700" y="4076700"/>
            <a:ext cx="29527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Personnalisé 1">
      <a:dk1>
        <a:srgbClr val="FFFFFF"/>
      </a:dk1>
      <a:lt1>
        <a:srgbClr val="FFFFFF"/>
      </a:lt1>
      <a:dk2>
        <a:srgbClr val="D3BBA3"/>
      </a:dk2>
      <a:lt2>
        <a:srgbClr val="906A44"/>
      </a:lt2>
      <a:accent1>
        <a:srgbClr val="FFF1C1"/>
      </a:accent1>
      <a:accent2>
        <a:srgbClr val="AC66BB"/>
      </a:accent2>
      <a:accent3>
        <a:srgbClr val="DE6C36"/>
      </a:accent3>
      <a:accent4>
        <a:srgbClr val="F9B639"/>
      </a:accent4>
      <a:accent5>
        <a:srgbClr val="FFFFFF"/>
      </a:accent5>
      <a:accent6>
        <a:srgbClr val="FA8D3D"/>
      </a:accent6>
      <a:hlink>
        <a:srgbClr val="FF0000"/>
      </a:hlink>
      <a:folHlink>
        <a:srgbClr val="EE852E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ersonnalisé 1">
    <a:dk1>
      <a:srgbClr val="FFFFFF"/>
    </a:dk1>
    <a:lt1>
      <a:srgbClr val="FFFFFF"/>
    </a:lt1>
    <a:dk2>
      <a:srgbClr val="D3BBA3"/>
    </a:dk2>
    <a:lt2>
      <a:srgbClr val="906A44"/>
    </a:lt2>
    <a:accent1>
      <a:srgbClr val="FFF1C1"/>
    </a:accent1>
    <a:accent2>
      <a:srgbClr val="AC66BB"/>
    </a:accent2>
    <a:accent3>
      <a:srgbClr val="DE6C36"/>
    </a:accent3>
    <a:accent4>
      <a:srgbClr val="F9B639"/>
    </a:accent4>
    <a:accent5>
      <a:srgbClr val="FFFFFF"/>
    </a:accent5>
    <a:accent6>
      <a:srgbClr val="FA8D3D"/>
    </a:accent6>
    <a:hlink>
      <a:srgbClr val="FF0000"/>
    </a:hlink>
    <a:folHlink>
      <a:srgbClr val="EE852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279</TotalTime>
  <Words>625</Words>
  <Application>Microsoft Office PowerPoint</Application>
  <PresentationFormat>Affichage à l'écran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Modèle de conception</vt:lpstr>
      </vt:variant>
      <vt:variant>
        <vt:i4>5</vt:i4>
      </vt:variant>
      <vt:variant>
        <vt:lpstr>Titres des diapositives</vt:lpstr>
      </vt:variant>
      <vt:variant>
        <vt:i4>7</vt:i4>
      </vt:variant>
    </vt:vector>
  </HeadingPairs>
  <TitlesOfParts>
    <vt:vector size="18" baseType="lpstr">
      <vt:lpstr>Trebuchet MS</vt:lpstr>
      <vt:lpstr>Arial</vt:lpstr>
      <vt:lpstr>Wingdings 2</vt:lpstr>
      <vt:lpstr>Wingdings</vt:lpstr>
      <vt:lpstr>Calibri</vt:lpstr>
      <vt:lpstr>Monotype Corsiva</vt:lpstr>
      <vt:lpstr>Opulent</vt:lpstr>
      <vt:lpstr>Opulent</vt:lpstr>
      <vt:lpstr>Opulent</vt:lpstr>
      <vt:lpstr>Opulent</vt:lpstr>
      <vt:lpstr>Opulent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Jean Racine</dc:title>
  <dc:creator>Sara</dc:creator>
  <cp:lastModifiedBy>Ordinateur Bureau</cp:lastModifiedBy>
  <cp:revision>25</cp:revision>
  <dcterms:created xsi:type="dcterms:W3CDTF">2016-11-05T17:15:01Z</dcterms:created>
  <dcterms:modified xsi:type="dcterms:W3CDTF">2016-11-18T18:03:50Z</dcterms:modified>
</cp:coreProperties>
</file>