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Oswald"/>
      <p:regular r:id="rId14"/>
      <p:bold r:id="rId15"/>
    </p:embeddedFont>
    <p:embeddedFont>
      <p:font typeface="Averag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‹N°›</a:t>
            </a:fld>
            <a:endParaRPr lang="f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‹N°›</a:t>
            </a:fld>
            <a:endParaRPr lang="f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‹N°›</a:t>
            </a:fld>
            <a:endParaRPr lang="fr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6000"/>
              <a:t>Louis Aragon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fr" sz="2400">
                <a:solidFill>
                  <a:srgbClr val="FFFFFF"/>
                </a:solidFill>
              </a:rPr>
              <a:t>Par Esteban, Manon, Lauryn et Raynald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2286000" lvl="0" indent="457200">
              <a:spcBef>
                <a:spcPts val="0"/>
              </a:spcBef>
              <a:buNone/>
            </a:pPr>
            <a:r>
              <a:rPr lang="fr"/>
              <a:t>Autres oeuvres connues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93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0" indent="-32385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fr" sz="1500" b="1" u="sng" dirty="0">
                <a:solidFill>
                  <a:srgbClr val="FFFFFF"/>
                </a:solidFill>
              </a:rPr>
              <a:t> Le crève coeur 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fr" dirty="0">
                <a:solidFill>
                  <a:srgbClr val="FFFFFF"/>
                </a:solidFill>
              </a:rPr>
              <a:t>Recueil de poésie 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fr" dirty="0">
                <a:solidFill>
                  <a:srgbClr val="FFFFFF"/>
                </a:solidFill>
              </a:rPr>
              <a:t>Écrit entre 1939 et 1940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fr" dirty="0">
                <a:solidFill>
                  <a:srgbClr val="FFFFFF"/>
                </a:solidFill>
              </a:rPr>
              <a:t>22 poèmes et un essai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  <a:p>
            <a:pPr marL="1371600" lvl="0" indent="-32385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fr" sz="1500" b="1" u="sng" dirty="0">
                <a:solidFill>
                  <a:srgbClr val="FFFFFF"/>
                </a:solidFill>
              </a:rPr>
              <a:t> Les yeux d’Elsa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fr" dirty="0">
                <a:solidFill>
                  <a:srgbClr val="FFFFFF"/>
                </a:solidFill>
              </a:rPr>
              <a:t>Recueil de 21 poèmes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fr" dirty="0">
                <a:solidFill>
                  <a:srgbClr val="FFFFFF"/>
                </a:solidFill>
              </a:rPr>
              <a:t>Pen 1942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fr" dirty="0">
                <a:solidFill>
                  <a:srgbClr val="FFFFFF"/>
                </a:solidFill>
              </a:rPr>
              <a:t>Publiés dans l’ordre da</a:t>
            </a:r>
            <a:r>
              <a:rPr lang="fr-FR" dirty="0">
                <a:solidFill>
                  <a:srgbClr val="FFFFFF"/>
                </a:solidFill>
              </a:rPr>
              <a:t>ns</a:t>
            </a:r>
            <a:r>
              <a:rPr lang="fr" dirty="0">
                <a:solidFill>
                  <a:srgbClr val="FFFFFF"/>
                </a:solidFill>
              </a:rPr>
              <a:t> lequel ils ont été écrits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fr" dirty="0">
                <a:solidFill>
                  <a:srgbClr val="FFFFFF"/>
                </a:solidFill>
              </a:rPr>
              <a:t>Long cycle consacré à sa compagne 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fr" dirty="0">
                <a:solidFill>
                  <a:srgbClr val="FFFFFF"/>
                </a:solidFill>
              </a:rPr>
              <a:t>Forme un couple “mythique” 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fr" dirty="0">
                <a:solidFill>
                  <a:srgbClr val="FFFFFF"/>
                </a:solidFill>
              </a:rPr>
              <a:t>Les yeux d’Elsa est le premier poème de son recueille</a:t>
            </a:r>
          </a:p>
          <a:p>
            <a:pPr lvl="0" rtl="0">
              <a:spcBef>
                <a:spcPts val="0"/>
              </a:spcBef>
              <a:buNone/>
            </a:pPr>
            <a:endParaRPr sz="6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1748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371600" lvl="0" indent="-2286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fr" sz="1500" b="1" u="sng" dirty="0">
                <a:solidFill>
                  <a:srgbClr val="FFFFFF"/>
                </a:solidFill>
              </a:rPr>
              <a:t> La Mise à mort</a:t>
            </a:r>
            <a:r>
              <a:rPr lang="fr" dirty="0">
                <a:solidFill>
                  <a:srgbClr val="FFFFFF"/>
                </a:solidFill>
              </a:rPr>
              <a:t> 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fr" dirty="0">
                <a:solidFill>
                  <a:srgbClr val="FFFFFF"/>
                </a:solidFill>
              </a:rPr>
              <a:t>Publié en 1965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fr" dirty="0">
                <a:solidFill>
                  <a:srgbClr val="FFFFFF"/>
                </a:solidFill>
              </a:rPr>
              <a:t>Roman expérimental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fr" dirty="0">
                <a:solidFill>
                  <a:srgbClr val="FFFFFF"/>
                </a:solidFill>
              </a:rPr>
              <a:t>Roman à 11 parties + une postface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fr" dirty="0">
                <a:solidFill>
                  <a:srgbClr val="FFFFFF"/>
                </a:solidFill>
              </a:rPr>
              <a:t>Intrigue général autour d’Alfred 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3899" y="3025425"/>
            <a:ext cx="3372350" cy="1972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209775"/>
            <a:ext cx="4947600" cy="1053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fr" sz="6000" u="sng"/>
              <a:t>Conclusion : 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214430"/>
            <a:ext cx="4736825" cy="471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209775"/>
            <a:ext cx="4947600" cy="1053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fr" sz="6000" u="sng"/>
              <a:t>Sommaire : 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225675"/>
            <a:ext cx="4947600" cy="37950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600"/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fr" sz="2200">
                <a:solidFill>
                  <a:srgbClr val="FFFFFF"/>
                </a:solidFill>
              </a:rPr>
              <a:t>Introduction. 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fr" sz="2200">
                <a:solidFill>
                  <a:srgbClr val="FFFFFF"/>
                </a:solidFill>
              </a:rPr>
              <a:t>La naissance d’un poète. 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fr" sz="2200">
                <a:solidFill>
                  <a:srgbClr val="FFFFFF"/>
                </a:solidFill>
              </a:rPr>
              <a:t>Ses muses.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fr" sz="2200">
                <a:solidFill>
                  <a:srgbClr val="FFFFFF"/>
                </a:solidFill>
              </a:rPr>
              <a:t>Aragon et la politique. 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fr" sz="2200">
                <a:solidFill>
                  <a:srgbClr val="FFFFFF"/>
                </a:solidFill>
              </a:rPr>
              <a:t>La maison du couple.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fr" sz="2200">
                <a:solidFill>
                  <a:srgbClr val="FFFFFF"/>
                </a:solidFill>
              </a:rPr>
              <a:t>Fin de sa vie.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fr" sz="2200">
                <a:solidFill>
                  <a:srgbClr val="FFFFFF"/>
                </a:solidFill>
              </a:rPr>
              <a:t>Présentation d’un poème et son analyse.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fr" sz="2200">
                <a:solidFill>
                  <a:srgbClr val="FFFFFF"/>
                </a:solidFill>
              </a:rPr>
              <a:t>Autres oeuvres connues. 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fr" sz="2200">
                <a:solidFill>
                  <a:srgbClr val="FFFFFF"/>
                </a:solidFill>
              </a:rPr>
              <a:t>Conclusion.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250" y="334799"/>
            <a:ext cx="3108048" cy="44703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/>
              <a:t>Introduction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425" y="1900662"/>
            <a:ext cx="3946900" cy="2454375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49775"/>
            <a:ext cx="4668900" cy="38646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>
                <a:solidFill>
                  <a:srgbClr val="FFFFFF"/>
                </a:solidFill>
              </a:rPr>
              <a:t> Né le 1 septembre 1897, mort le 24 décembre 1982.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>
                <a:solidFill>
                  <a:srgbClr val="FFFFFF"/>
                </a:solidFill>
              </a:rPr>
              <a:t>Poète, romancier, journaliste et essayiste du 20e siècle ( définition ).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>
                <a:solidFill>
                  <a:srgbClr val="FFFFFF"/>
                </a:solidFill>
              </a:rPr>
              <a:t>Poèmes mis en en musique par Ferré et Ferrat.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>
                <a:solidFill>
                  <a:srgbClr val="FFFFFF"/>
                </a:solidFill>
              </a:rPr>
              <a:t>Couple emblématique de la littérature avec Elsa Triolet .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/>
              <a:t>La naissance d’un poète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252762"/>
            <a:ext cx="4699500" cy="37728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600" dirty="0"/>
          </a:p>
          <a:p>
            <a:pPr marL="457200" lvl="0" indent="-3556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 dirty="0">
                <a:solidFill>
                  <a:srgbClr val="FFFFFF"/>
                </a:solidFill>
              </a:rPr>
              <a:t>Louis Aragon est un poète français né en 1897 et mort en 1982.</a:t>
            </a:r>
          </a:p>
          <a:p>
            <a:pPr marL="457200" lvl="0" indent="-3556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 dirty="0">
                <a:solidFill>
                  <a:srgbClr val="FFFFFF"/>
                </a:solidFill>
              </a:rPr>
              <a:t>Etude de médecine (rencontre avec André Breton).</a:t>
            </a:r>
          </a:p>
          <a:p>
            <a:pPr marL="457200" lvl="0" indent="-3556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 dirty="0">
                <a:solidFill>
                  <a:srgbClr val="FFFFFF"/>
                </a:solidFill>
              </a:rPr>
              <a:t>Homme sur le front.</a:t>
            </a:r>
          </a:p>
          <a:p>
            <a:pPr marL="457200" lvl="0" indent="-3556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 dirty="0">
                <a:solidFill>
                  <a:srgbClr val="FFFFFF"/>
                </a:solidFill>
              </a:rPr>
              <a:t>Début de </a:t>
            </a:r>
            <a:r>
              <a:rPr lang="fr-FR" sz="2000" dirty="0">
                <a:solidFill>
                  <a:srgbClr val="FFFFFF"/>
                </a:solidFill>
              </a:rPr>
              <a:t>s</a:t>
            </a:r>
            <a:r>
              <a:rPr lang="fr" sz="2000" dirty="0">
                <a:solidFill>
                  <a:srgbClr val="FFFFFF"/>
                </a:solidFill>
              </a:rPr>
              <a:t>es poèmes en 1818.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 dirty="0">
                <a:solidFill>
                  <a:srgbClr val="FFFFFF"/>
                </a:solidFill>
              </a:rPr>
              <a:t>Participation au mouvement “dadaïste” et “surréaliste” avec André Breton.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000" y="1252737"/>
            <a:ext cx="3040375" cy="3772825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/>
              <a:t>Ses Muses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098100"/>
            <a:ext cx="4699500" cy="39987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600" dirty="0"/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 dirty="0">
                <a:solidFill>
                  <a:srgbClr val="FFFFFF"/>
                </a:solidFill>
              </a:rPr>
              <a:t>1928 rencontre d’Elsa Triolet.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 dirty="0">
                <a:solidFill>
                  <a:srgbClr val="FFFFFF"/>
                </a:solidFill>
              </a:rPr>
              <a:t>Poussé à oeuvrer dans la Révolution.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 dirty="0">
                <a:solidFill>
                  <a:srgbClr val="FFFFFF"/>
                </a:solidFill>
              </a:rPr>
              <a:t>Se marien</a:t>
            </a:r>
            <a:r>
              <a:rPr lang="fr-FR" sz="2000" dirty="0">
                <a:solidFill>
                  <a:srgbClr val="FFFFFF"/>
                </a:solidFill>
              </a:rPr>
              <a:t>t</a:t>
            </a:r>
            <a:r>
              <a:rPr lang="fr" sz="2000" dirty="0">
                <a:solidFill>
                  <a:srgbClr val="FFFFFF"/>
                </a:solidFill>
              </a:rPr>
              <a:t> en 1939.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 dirty="0">
                <a:solidFill>
                  <a:srgbClr val="FFFFFF"/>
                </a:solidFill>
              </a:rPr>
              <a:t>Elle conserve le nom de son premier mari.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 dirty="0">
                <a:solidFill>
                  <a:srgbClr val="FFFFFF"/>
                </a:solidFill>
              </a:rPr>
              <a:t>Figure</a:t>
            </a:r>
            <a:r>
              <a:rPr lang="fr-FR" sz="2000" dirty="0">
                <a:solidFill>
                  <a:srgbClr val="FFFFFF"/>
                </a:solidFill>
              </a:rPr>
              <a:t>s emblématiques</a:t>
            </a:r>
            <a:r>
              <a:rPr lang="fr" sz="2000" dirty="0">
                <a:solidFill>
                  <a:srgbClr val="FFFFFF"/>
                </a:solidFill>
              </a:rPr>
              <a:t> du courant communiste français.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 dirty="0">
                <a:solidFill>
                  <a:srgbClr val="FFFFFF"/>
                </a:solidFill>
              </a:rPr>
              <a:t>1951 achètent le Moulin de Villeneuve.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 dirty="0">
                <a:solidFill>
                  <a:srgbClr val="FFFFFF"/>
                </a:solidFill>
              </a:rPr>
              <a:t>Elsa meurt en 1970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 dirty="0">
                <a:solidFill>
                  <a:srgbClr val="FFFFFF"/>
                </a:solidFill>
              </a:rPr>
              <a:t>Louis meurt 12 ans après.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7950" y="1252775"/>
            <a:ext cx="2613194" cy="3772799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/>
              <a:t>Aragon et la politique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428" y="1252775"/>
            <a:ext cx="3269875" cy="1743075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425" y="3149150"/>
            <a:ext cx="3269875" cy="1876425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252762"/>
            <a:ext cx="4699500" cy="37728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600">
              <a:solidFill>
                <a:srgbClr val="FFFFFF"/>
              </a:solidFill>
            </a:endParaRP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>
                <a:solidFill>
                  <a:srgbClr val="FFFFFF"/>
                </a:solidFill>
              </a:rPr>
              <a:t>Adhère au Parti Communiste Français en 1927.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>
                <a:solidFill>
                  <a:srgbClr val="FFFFFF"/>
                </a:solidFill>
              </a:rPr>
              <a:t>A rejoint le mouvement surréaliste afin d’exprimer son mécontentement envers les injustices de la société.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>
                <a:solidFill>
                  <a:srgbClr val="FFFFFF"/>
                </a:solidFill>
              </a:rPr>
              <a:t>Est nommé “intellectuel communiste“ et “défenseur d’une ligne politique” à la Libération.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>
                <a:solidFill>
                  <a:srgbClr val="FFFFFF"/>
                </a:solidFill>
              </a:rPr>
              <a:t>Créé le Comité National des Écrivains avec Elsa Triolet pour la Résistance.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/>
              <a:t>Fin de sa vie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252762"/>
            <a:ext cx="4699500" cy="37728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600"/>
          </a:p>
          <a:p>
            <a:pPr marL="457200" lvl="0" indent="-3556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fr" sz="2000">
                <a:solidFill>
                  <a:srgbClr val="F3F3F3"/>
                </a:solidFill>
              </a:rPr>
              <a:t>Décès d’Elsa Triolet en 1970.</a:t>
            </a:r>
          </a:p>
          <a:p>
            <a:pPr marL="457200" lvl="0" indent="-3556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fr" sz="2000">
                <a:solidFill>
                  <a:srgbClr val="F3F3F3"/>
                </a:solidFill>
              </a:rPr>
              <a:t>Affiche son attirance sexuelle pour les hommes.</a:t>
            </a:r>
          </a:p>
          <a:p>
            <a:pPr marL="457200" lvl="0" indent="-3556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fr" sz="2000">
                <a:solidFill>
                  <a:srgbClr val="F3F3F3"/>
                </a:solidFill>
              </a:rPr>
              <a:t>Meurt auprès de son ami Jean Ristat, ami du couple.</a:t>
            </a:r>
          </a:p>
          <a:p>
            <a:pPr marL="457200" lvl="0" indent="-3556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fr" sz="2000">
                <a:solidFill>
                  <a:srgbClr val="F3F3F3"/>
                </a:solidFill>
              </a:rPr>
              <a:t>L’écriture est une quête de soi.</a:t>
            </a:r>
          </a:p>
          <a:p>
            <a:pPr marL="457200" lvl="0" indent="-3556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fr" sz="2000">
                <a:solidFill>
                  <a:srgbClr val="F3F3F3"/>
                </a:solidFill>
              </a:rPr>
              <a:t>Grands courants littéraires du XXe siècle (roman surréaliste, roman réaliste, nouveau roman).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1449" y="1099512"/>
            <a:ext cx="2789574" cy="3926074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36050"/>
            <a:ext cx="8520600" cy="5727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/>
              <a:t>La Maison du couple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875" y="1583200"/>
            <a:ext cx="4209424" cy="315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311700" y="1241225"/>
            <a:ext cx="4131600" cy="3831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000" dirty="0">
              <a:solidFill>
                <a:schemeClr val="accent3"/>
              </a:solidFill>
            </a:endParaRPr>
          </a:p>
          <a:p>
            <a:pPr marL="457200" lvl="0" indent="-35560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●"/>
            </a:pPr>
            <a:r>
              <a:rPr lang="fr" sz="20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Ancien moulin du XIIème siècle</a:t>
            </a:r>
          </a:p>
          <a:p>
            <a:pPr lvl="0">
              <a:spcBef>
                <a:spcPts val="0"/>
              </a:spcBef>
              <a:buNone/>
            </a:pPr>
            <a:endParaRPr sz="200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●"/>
            </a:pPr>
            <a:r>
              <a:rPr lang="fr" sz="20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Un lieu d’inspiration</a:t>
            </a:r>
          </a:p>
          <a:p>
            <a:pPr lvl="0">
              <a:spcBef>
                <a:spcPts val="0"/>
              </a:spcBef>
              <a:buNone/>
            </a:pPr>
            <a:endParaRPr sz="200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●"/>
            </a:pPr>
            <a:r>
              <a:rPr lang="fr" sz="20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Maison à multiple vocation pour le public du XXIème siècle</a:t>
            </a:r>
          </a:p>
          <a:p>
            <a:pPr lvl="0">
              <a:spcBef>
                <a:spcPts val="0"/>
              </a:spcBef>
              <a:buNone/>
            </a:pPr>
            <a:endParaRPr sz="200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●"/>
            </a:pPr>
            <a:r>
              <a:rPr lang="fr" sz="20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lieu devenu un musée dédié aux artistes et au public</a:t>
            </a:r>
          </a:p>
          <a:p>
            <a:pPr lvl="0">
              <a:spcBef>
                <a:spcPts val="0"/>
              </a:spcBef>
              <a:buNone/>
            </a:pPr>
            <a:endParaRPr sz="2000" dirty="0">
              <a:solidFill>
                <a:schemeClr val="accent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/>
              <a:t>Présentation d’un poème et son analyse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252775"/>
            <a:ext cx="4699500" cy="37734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600">
              <a:solidFill>
                <a:srgbClr val="FFFFFF"/>
              </a:solidFill>
            </a:endParaRP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>
                <a:solidFill>
                  <a:srgbClr val="FFFFFF"/>
                </a:solidFill>
              </a:rPr>
              <a:t>Introduction et mise en place de l’oeuvre 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>
                <a:solidFill>
                  <a:srgbClr val="FFFFFF"/>
                </a:solidFill>
              </a:rPr>
              <a:t>Le récit d’un épisode de la résistance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>
                <a:solidFill>
                  <a:srgbClr val="FFFFFF"/>
                </a:solidFill>
              </a:rPr>
              <a:t>Première étape ( vers 1 à 27 )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>
                <a:solidFill>
                  <a:srgbClr val="FFFFFF"/>
                </a:solidFill>
              </a:rPr>
              <a:t>Deuxième étape ( vers 28 à 50 )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fr" sz="2000">
                <a:solidFill>
                  <a:srgbClr val="FFFFFF"/>
                </a:solidFill>
              </a:rPr>
              <a:t>Troisième étape ( vers 51 à la fin )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800" y="1390925"/>
            <a:ext cx="3628500" cy="2723574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Affichage à l'écran (16:9)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Oswald</vt:lpstr>
      <vt:lpstr>Arial</vt:lpstr>
      <vt:lpstr>Average</vt:lpstr>
      <vt:lpstr>slate</vt:lpstr>
      <vt:lpstr>Louis Aragon</vt:lpstr>
      <vt:lpstr>Sommaire : </vt:lpstr>
      <vt:lpstr>Introduction</vt:lpstr>
      <vt:lpstr>La naissance d’un poète</vt:lpstr>
      <vt:lpstr>Ses Muses</vt:lpstr>
      <vt:lpstr>Aragon et la politique</vt:lpstr>
      <vt:lpstr>Fin de sa vie</vt:lpstr>
      <vt:lpstr>La Maison du couple</vt:lpstr>
      <vt:lpstr>Présentation d’un poème et son analyse</vt:lpstr>
      <vt:lpstr>Autres oeuvres connues</vt:lpstr>
      <vt:lpstr>Conclusion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 Aragon</dc:title>
  <cp:lastModifiedBy>Celine de Reynal</cp:lastModifiedBy>
  <cp:revision>1</cp:revision>
  <dcterms:modified xsi:type="dcterms:W3CDTF">2017-03-16T10:01:04Z</dcterms:modified>
</cp:coreProperties>
</file>