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82" y="-18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51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5362" name="Shape 5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56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7410" name="Shape 57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62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9458" name="Shape 6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79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1506" name="Shape 80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90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3554" name="Shape 91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05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5602" name="Shape 10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27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8674" name="Shape 12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41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0722" name="Shape 142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47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2770" name="Shape 148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4" name="Shape 12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36219A5-4821-499F-A735-1DAD60B29E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7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54E8201-8A81-4481-AA2F-C508F66040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3640414-9830-42B4-968F-3033C9A0B1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="ctr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3" name="Shape 15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0E7BA7F-B963-4BE1-BFB6-187C3C1B18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19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27CDE11-F230-4555-AEE7-6A7EAFEC95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5" name="Shape 24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84F7AEB-528B-40B1-BE42-FD2471A3B7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27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2838FC7-2391-41A1-B6EC-C542642977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="b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" name="Shape 31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0DD828C-E26A-45B1-AC32-3B7A3CF566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="ctr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" name="Shape 34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B7D153A-409C-4688-94F0-766A72CCD2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6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defRPr/>
            </a:pPr>
            <a:endParaRPr lang="fr-FR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="b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="ctr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40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8E55ABB-E026-4666-9C44-0C9988FBB4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="ctr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3" name="Shape 43"/>
          <p:cNvSpPr txBox="1">
            <a:spLocks noGrp="1"/>
          </p:cNvSpPr>
          <p:nvPr>
            <p:ph type="sldNum" idx="10"/>
          </p:nvPr>
        </p:nvSpPr>
        <p:spPr/>
        <p:txBody>
          <a:bodyPr/>
          <a:lstStyle>
            <a:lvl1pPr algn="l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1CDAF3E-3A47-443B-AF9A-1B27E15A13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>
              <a:sym typeface="Arial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>
            <p:ph type="sldNum" idx="12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95959"/>
                </a:solidFill>
              </a:defRPr>
            </a:lvl1pPr>
          </a:lstStyle>
          <a:p>
            <a:pPr>
              <a:defRPr/>
            </a:pPr>
            <a:fld id="{8103758D-DAC0-4A93-91EE-20489E5778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hape 54"/>
          <p:cNvSpPr txBox="1">
            <a:spLocks noGrp="1"/>
          </p:cNvSpPr>
          <p:nvPr>
            <p:ph type="ctrTitle"/>
          </p:nvPr>
        </p:nvSpPr>
        <p:spPr>
          <a:xfrm>
            <a:off x="0" y="0"/>
            <a:ext cx="9144000" cy="259556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r-FR" u="sng" smtClean="0">
                <a:latin typeface="Arial" charset="0"/>
                <a:cs typeface="Arial" charset="0"/>
              </a:rPr>
              <a:t>Le Baroque</a:t>
            </a:r>
            <a:br>
              <a:rPr lang="fr-FR" u="sng" smtClean="0">
                <a:latin typeface="Arial" charset="0"/>
                <a:cs typeface="Arial" charset="0"/>
              </a:rPr>
            </a:br>
            <a:r>
              <a:rPr lang="fr-FR" sz="2000" smtClean="0">
                <a:latin typeface="Arial" charset="0"/>
                <a:cs typeface="Arial" charset="0"/>
              </a:rPr>
              <a:t>de la</a:t>
            </a:r>
            <a:r>
              <a:rPr lang="fr-FR" smtClean="0">
                <a:latin typeface="Arial" charset="0"/>
                <a:cs typeface="Arial" charset="0"/>
              </a:rPr>
              <a:t> </a:t>
            </a:r>
            <a:r>
              <a:rPr lang="fr-FR" sz="2000" smtClean="0">
                <a:latin typeface="Arial" charset="0"/>
                <a:cs typeface="Arial" charset="0"/>
              </a:rPr>
              <a:t>fin du  XVIème siècle à la moitié du XVIIème siècle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50"/>
          <p:cNvSpPr txBox="1">
            <a:spLocks noChangeArrowheads="1"/>
          </p:cNvSpPr>
          <p:nvPr/>
        </p:nvSpPr>
        <p:spPr bwMode="auto">
          <a:xfrm>
            <a:off x="-23813" y="0"/>
            <a:ext cx="9144001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/>
            <a:r>
              <a:rPr lang="fr-FR" sz="2500" u="sng"/>
              <a:t>CONCLUSION</a:t>
            </a:r>
          </a:p>
          <a:p>
            <a:endParaRPr lang="fr-FR" sz="2500"/>
          </a:p>
        </p:txBody>
      </p:sp>
      <p:cxnSp>
        <p:nvCxnSpPr>
          <p:cNvPr id="151" name="Shape 151"/>
          <p:cNvCxnSpPr>
            <a:cxnSpLocks noChangeShapeType="1"/>
          </p:cNvCxnSpPr>
          <p:nvPr/>
        </p:nvCxnSpPr>
        <p:spPr bwMode="auto">
          <a:xfrm rot="10800000">
            <a:off x="4545013" y="1724025"/>
            <a:ext cx="6350" cy="40322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52" name="Shape 152"/>
          <p:cNvSpPr txBox="1">
            <a:spLocks noChangeArrowheads="1"/>
          </p:cNvSpPr>
          <p:nvPr/>
        </p:nvSpPr>
        <p:spPr bwMode="auto">
          <a:xfrm>
            <a:off x="3863975" y="1306513"/>
            <a:ext cx="176371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Exagération </a:t>
            </a:r>
          </a:p>
        </p:txBody>
      </p:sp>
      <p:cxnSp>
        <p:nvCxnSpPr>
          <p:cNvPr id="153" name="Shape 153"/>
          <p:cNvCxnSpPr>
            <a:cxnSpLocks noChangeShapeType="1"/>
          </p:cNvCxnSpPr>
          <p:nvPr/>
        </p:nvCxnSpPr>
        <p:spPr bwMode="auto">
          <a:xfrm>
            <a:off x="4564063" y="2665413"/>
            <a:ext cx="0" cy="417512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54" name="Shape 154"/>
          <p:cNvSpPr txBox="1">
            <a:spLocks noChangeArrowheads="1"/>
          </p:cNvSpPr>
          <p:nvPr/>
        </p:nvSpPr>
        <p:spPr bwMode="auto">
          <a:xfrm>
            <a:off x="4013200" y="3130550"/>
            <a:ext cx="1190625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Théâtre</a:t>
            </a:r>
          </a:p>
        </p:txBody>
      </p:sp>
      <p:cxnSp>
        <p:nvCxnSpPr>
          <p:cNvPr id="155" name="Shape 155"/>
          <p:cNvCxnSpPr>
            <a:cxnSpLocks noChangeShapeType="1"/>
          </p:cNvCxnSpPr>
          <p:nvPr/>
        </p:nvCxnSpPr>
        <p:spPr bwMode="auto">
          <a:xfrm>
            <a:off x="4578350" y="3554413"/>
            <a:ext cx="0" cy="344487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56" name="Shape 156"/>
          <p:cNvSpPr txBox="1">
            <a:spLocks noChangeArrowheads="1"/>
          </p:cNvSpPr>
          <p:nvPr/>
        </p:nvSpPr>
        <p:spPr bwMode="auto">
          <a:xfrm>
            <a:off x="4016375" y="3978275"/>
            <a:ext cx="112395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illusion</a:t>
            </a:r>
          </a:p>
        </p:txBody>
      </p:sp>
      <p:cxnSp>
        <p:nvCxnSpPr>
          <p:cNvPr id="157" name="Shape 157"/>
          <p:cNvCxnSpPr>
            <a:cxnSpLocks noChangeShapeType="1"/>
          </p:cNvCxnSpPr>
          <p:nvPr/>
        </p:nvCxnSpPr>
        <p:spPr bwMode="auto">
          <a:xfrm>
            <a:off x="5715000" y="2430463"/>
            <a:ext cx="65405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58" name="Shape 158"/>
          <p:cNvSpPr txBox="1">
            <a:spLocks noChangeArrowheads="1"/>
          </p:cNvSpPr>
          <p:nvPr/>
        </p:nvSpPr>
        <p:spPr bwMode="auto">
          <a:xfrm>
            <a:off x="6415088" y="2205038"/>
            <a:ext cx="11922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Peinture</a:t>
            </a:r>
          </a:p>
        </p:txBody>
      </p:sp>
      <p:cxnSp>
        <p:nvCxnSpPr>
          <p:cNvPr id="159" name="Shape 159"/>
          <p:cNvCxnSpPr>
            <a:cxnSpLocks noChangeShapeType="1"/>
            <a:stCxn id="158" idx="2"/>
          </p:cNvCxnSpPr>
          <p:nvPr/>
        </p:nvCxnSpPr>
        <p:spPr bwMode="auto">
          <a:xfrm>
            <a:off x="7011988" y="2547938"/>
            <a:ext cx="588962" cy="414337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cxnSp>
        <p:nvCxnSpPr>
          <p:cNvPr id="160" name="Shape 160"/>
          <p:cNvCxnSpPr>
            <a:cxnSpLocks noChangeShapeType="1"/>
          </p:cNvCxnSpPr>
          <p:nvPr/>
        </p:nvCxnSpPr>
        <p:spPr bwMode="auto">
          <a:xfrm flipH="1">
            <a:off x="6415088" y="2547938"/>
            <a:ext cx="609600" cy="477837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61" name="Shape 161"/>
          <p:cNvSpPr txBox="1">
            <a:spLocks noChangeArrowheads="1"/>
          </p:cNvSpPr>
          <p:nvPr/>
        </p:nvSpPr>
        <p:spPr bwMode="auto">
          <a:xfrm>
            <a:off x="7600950" y="2908300"/>
            <a:ext cx="14065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Jeu de couleurs</a:t>
            </a:r>
          </a:p>
        </p:txBody>
      </p:sp>
      <p:sp>
        <p:nvSpPr>
          <p:cNvPr id="162" name="Shape 162"/>
          <p:cNvSpPr txBox="1">
            <a:spLocks noChangeArrowheads="1"/>
          </p:cNvSpPr>
          <p:nvPr/>
        </p:nvSpPr>
        <p:spPr bwMode="auto">
          <a:xfrm>
            <a:off x="5575300" y="3025775"/>
            <a:ext cx="1654175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Jeu avec les personnages</a:t>
            </a:r>
          </a:p>
        </p:txBody>
      </p:sp>
      <p:cxnSp>
        <p:nvCxnSpPr>
          <p:cNvPr id="163" name="Shape 163"/>
          <p:cNvCxnSpPr>
            <a:cxnSpLocks noChangeShapeType="1"/>
          </p:cNvCxnSpPr>
          <p:nvPr/>
        </p:nvCxnSpPr>
        <p:spPr bwMode="auto">
          <a:xfrm rot="10800000">
            <a:off x="2470150" y="2416175"/>
            <a:ext cx="868363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64" name="Shape 164"/>
          <p:cNvSpPr txBox="1">
            <a:spLocks noChangeArrowheads="1"/>
          </p:cNvSpPr>
          <p:nvPr/>
        </p:nvSpPr>
        <p:spPr bwMode="auto">
          <a:xfrm>
            <a:off x="1501775" y="2163763"/>
            <a:ext cx="11906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Poésie</a:t>
            </a:r>
          </a:p>
        </p:txBody>
      </p:sp>
      <p:cxnSp>
        <p:nvCxnSpPr>
          <p:cNvPr id="165" name="Shape 165"/>
          <p:cNvCxnSpPr>
            <a:cxnSpLocks noChangeShapeType="1"/>
          </p:cNvCxnSpPr>
          <p:nvPr/>
        </p:nvCxnSpPr>
        <p:spPr bwMode="auto">
          <a:xfrm>
            <a:off x="2052638" y="2565400"/>
            <a:ext cx="0" cy="3302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66" name="Shape 166"/>
          <p:cNvSpPr txBox="1">
            <a:spLocks noChangeArrowheads="1"/>
          </p:cNvSpPr>
          <p:nvPr/>
        </p:nvSpPr>
        <p:spPr bwMode="auto">
          <a:xfrm>
            <a:off x="1303338" y="2908300"/>
            <a:ext cx="1500187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Sentiments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59"/>
          <p:cNvSpPr txBox="1">
            <a:spLocks noChangeArrowheads="1"/>
          </p:cNvSpPr>
          <p:nvPr/>
        </p:nvSpPr>
        <p:spPr bwMode="auto">
          <a:xfrm>
            <a:off x="0" y="0"/>
            <a:ext cx="9144000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ctr"/>
            <a:r>
              <a:rPr lang="fr-FR" sz="2000"/>
              <a:t>Sommaire</a:t>
            </a:r>
          </a:p>
        </p:txBody>
      </p:sp>
      <p:sp>
        <p:nvSpPr>
          <p:cNvPr id="16386" name="Shape 60"/>
          <p:cNvSpPr txBox="1">
            <a:spLocks noChangeArrowheads="1"/>
          </p:cNvSpPr>
          <p:nvPr/>
        </p:nvSpPr>
        <p:spPr bwMode="auto">
          <a:xfrm>
            <a:off x="0" y="1373188"/>
            <a:ext cx="9144000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/>
              <a:t>Introduction : Alexis</a:t>
            </a:r>
          </a:p>
          <a:p>
            <a:endParaRPr lang="fr-FR"/>
          </a:p>
          <a:p>
            <a:r>
              <a:rPr lang="fr-FR"/>
              <a:t>Littérature : Alexis</a:t>
            </a:r>
          </a:p>
          <a:p>
            <a:endParaRPr lang="fr-FR"/>
          </a:p>
          <a:p>
            <a:r>
              <a:rPr lang="fr-FR"/>
              <a:t>Théâtre : Grégory</a:t>
            </a:r>
          </a:p>
          <a:p>
            <a:endParaRPr lang="fr-FR"/>
          </a:p>
          <a:p>
            <a:r>
              <a:rPr lang="fr-FR"/>
              <a:t>Peinture : Arthur</a:t>
            </a:r>
          </a:p>
          <a:p>
            <a:endParaRPr lang="fr-FR"/>
          </a:p>
          <a:p>
            <a:r>
              <a:rPr lang="fr-FR"/>
              <a:t>Poésie : Julien</a:t>
            </a:r>
          </a:p>
          <a:p>
            <a:endParaRPr lang="fr-FR"/>
          </a:p>
          <a:p>
            <a:r>
              <a:rPr lang="fr-FR"/>
              <a:t>Auteurs importants : Grégory, Arthur, Julien</a:t>
            </a:r>
          </a:p>
          <a:p>
            <a:endParaRPr lang="fr-FR"/>
          </a:p>
          <a:p>
            <a:r>
              <a:rPr lang="fr-FR"/>
              <a:t>Conclusion : Alexis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65"/>
          <p:cNvSpPr txBox="1">
            <a:spLocks noChangeArrowheads="1"/>
          </p:cNvSpPr>
          <p:nvPr/>
        </p:nvSpPr>
        <p:spPr bwMode="auto">
          <a:xfrm>
            <a:off x="-60325" y="2019300"/>
            <a:ext cx="11747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Baroque</a:t>
            </a:r>
          </a:p>
        </p:txBody>
      </p:sp>
      <p:sp>
        <p:nvSpPr>
          <p:cNvPr id="66" name="Shape 66"/>
          <p:cNvSpPr txBox="1">
            <a:spLocks noChangeArrowheads="1"/>
          </p:cNvSpPr>
          <p:nvPr/>
        </p:nvSpPr>
        <p:spPr bwMode="auto">
          <a:xfrm rot="-2948280">
            <a:off x="778669" y="1061244"/>
            <a:ext cx="100806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C’est quoi ?</a:t>
            </a:r>
          </a:p>
        </p:txBody>
      </p:sp>
      <p:sp>
        <p:nvSpPr>
          <p:cNvPr id="67" name="Shape 67"/>
          <p:cNvSpPr txBox="1">
            <a:spLocks noChangeArrowheads="1"/>
          </p:cNvSpPr>
          <p:nvPr/>
        </p:nvSpPr>
        <p:spPr bwMode="auto">
          <a:xfrm>
            <a:off x="2200275" y="776288"/>
            <a:ext cx="287655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Mouvement artistique</a:t>
            </a:r>
          </a:p>
        </p:txBody>
      </p:sp>
      <p:cxnSp>
        <p:nvCxnSpPr>
          <p:cNvPr id="68" name="Shape 68"/>
          <p:cNvCxnSpPr>
            <a:cxnSpLocks noChangeShapeType="1"/>
            <a:stCxn id="18433" idx="3"/>
            <a:endCxn id="67" idx="1"/>
          </p:cNvCxnSpPr>
          <p:nvPr/>
        </p:nvCxnSpPr>
        <p:spPr bwMode="auto">
          <a:xfrm rot="10800000" flipH="1">
            <a:off x="1114425" y="1019175"/>
            <a:ext cx="1085850" cy="12446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cxnSp>
        <p:nvCxnSpPr>
          <p:cNvPr id="69" name="Shape 69"/>
          <p:cNvCxnSpPr>
            <a:cxnSpLocks noChangeShapeType="1"/>
            <a:stCxn id="18433" idx="3"/>
          </p:cNvCxnSpPr>
          <p:nvPr/>
        </p:nvCxnSpPr>
        <p:spPr bwMode="auto">
          <a:xfrm rot="10800000" flipH="1">
            <a:off x="1114425" y="2254250"/>
            <a:ext cx="2055813" cy="952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70" name="Shape 70"/>
          <p:cNvSpPr txBox="1">
            <a:spLocks noChangeArrowheads="1"/>
          </p:cNvSpPr>
          <p:nvPr/>
        </p:nvSpPr>
        <p:spPr bwMode="auto">
          <a:xfrm>
            <a:off x="1427163" y="1900238"/>
            <a:ext cx="143192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Qui vient</a:t>
            </a:r>
          </a:p>
        </p:txBody>
      </p:sp>
      <p:sp>
        <p:nvSpPr>
          <p:cNvPr id="71" name="Shape 71"/>
          <p:cNvSpPr txBox="1">
            <a:spLocks noChangeArrowheads="1"/>
          </p:cNvSpPr>
          <p:nvPr/>
        </p:nvSpPr>
        <p:spPr bwMode="auto">
          <a:xfrm>
            <a:off x="3109913" y="1982788"/>
            <a:ext cx="20462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D’Italie, du XVI au XVIII</a:t>
            </a:r>
          </a:p>
        </p:txBody>
      </p:sp>
      <p:cxnSp>
        <p:nvCxnSpPr>
          <p:cNvPr id="72" name="Shape 72"/>
          <p:cNvCxnSpPr>
            <a:cxnSpLocks noChangeShapeType="1"/>
            <a:stCxn id="18433" idx="3"/>
          </p:cNvCxnSpPr>
          <p:nvPr/>
        </p:nvCxnSpPr>
        <p:spPr bwMode="auto">
          <a:xfrm>
            <a:off x="1114425" y="2263775"/>
            <a:ext cx="1085850" cy="122078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73" name="Shape 73"/>
          <p:cNvSpPr txBox="1">
            <a:spLocks noChangeArrowheads="1"/>
          </p:cNvSpPr>
          <p:nvPr/>
        </p:nvSpPr>
        <p:spPr bwMode="auto">
          <a:xfrm rot="2911792">
            <a:off x="879476" y="2865437"/>
            <a:ext cx="13525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Domaines </a:t>
            </a:r>
          </a:p>
        </p:txBody>
      </p:sp>
      <p:sp>
        <p:nvSpPr>
          <p:cNvPr id="18442" name="Shape 74"/>
          <p:cNvSpPr txBox="1">
            <a:spLocks noChangeArrowheads="1"/>
          </p:cNvSpPr>
          <p:nvPr/>
        </p:nvSpPr>
        <p:spPr bwMode="auto">
          <a:xfrm>
            <a:off x="1852613" y="3022600"/>
            <a:ext cx="2828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fr-FR"/>
          </a:p>
        </p:txBody>
      </p:sp>
      <p:sp>
        <p:nvSpPr>
          <p:cNvPr id="75" name="Shape 75"/>
          <p:cNvSpPr txBox="1">
            <a:spLocks noChangeArrowheads="1"/>
          </p:cNvSpPr>
          <p:nvPr/>
        </p:nvSpPr>
        <p:spPr bwMode="auto">
          <a:xfrm>
            <a:off x="2159000" y="2903538"/>
            <a:ext cx="280193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Sculpture, Littérature, Peinture, Architecture, Théâtre et Musique</a:t>
            </a:r>
          </a:p>
        </p:txBody>
      </p:sp>
      <p:cxnSp>
        <p:nvCxnSpPr>
          <p:cNvPr id="76" name="Shape 76"/>
          <p:cNvCxnSpPr>
            <a:cxnSpLocks noChangeShapeType="1"/>
          </p:cNvCxnSpPr>
          <p:nvPr/>
        </p:nvCxnSpPr>
        <p:spPr bwMode="auto">
          <a:xfrm rot="10800000" flipH="1">
            <a:off x="4816475" y="1023938"/>
            <a:ext cx="762000" cy="635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77" name="Shape 77"/>
          <p:cNvSpPr txBox="1">
            <a:spLocks noChangeArrowheads="1"/>
          </p:cNvSpPr>
          <p:nvPr/>
        </p:nvSpPr>
        <p:spPr bwMode="auto">
          <a:xfrm>
            <a:off x="5551488" y="682625"/>
            <a:ext cx="2127250" cy="67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Exagération du mouvement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1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82"/>
          <p:cNvSpPr txBox="1">
            <a:spLocks noChangeArrowheads="1"/>
          </p:cNvSpPr>
          <p:nvPr/>
        </p:nvSpPr>
        <p:spPr bwMode="auto">
          <a:xfrm>
            <a:off x="-6350" y="-6350"/>
            <a:ext cx="91440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fr-FR" sz="2000" u="sng"/>
          </a:p>
          <a:p>
            <a:r>
              <a:rPr lang="fr-FR" sz="2000" u="sng"/>
              <a:t>La littérature baroque :</a:t>
            </a:r>
          </a:p>
        </p:txBody>
      </p:sp>
      <p:sp>
        <p:nvSpPr>
          <p:cNvPr id="20482" name="Shape 83"/>
          <p:cNvSpPr txBox="1">
            <a:spLocks noChangeArrowheads="1"/>
          </p:cNvSpPr>
          <p:nvPr/>
        </p:nvSpPr>
        <p:spPr bwMode="auto">
          <a:xfrm>
            <a:off x="762000" y="1109663"/>
            <a:ext cx="158591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Utilisation :</a:t>
            </a:r>
          </a:p>
        </p:txBody>
      </p:sp>
      <p:sp>
        <p:nvSpPr>
          <p:cNvPr id="84" name="Shape 84"/>
          <p:cNvSpPr txBox="1">
            <a:spLocks noChangeArrowheads="1"/>
          </p:cNvSpPr>
          <p:nvPr/>
        </p:nvSpPr>
        <p:spPr bwMode="auto">
          <a:xfrm>
            <a:off x="2347913" y="1109663"/>
            <a:ext cx="50831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300"/>
              <a:t>Métaphores	&amp;	Allégories</a:t>
            </a:r>
          </a:p>
        </p:txBody>
      </p:sp>
      <p:sp>
        <p:nvSpPr>
          <p:cNvPr id="20484" name="Shape 85"/>
          <p:cNvSpPr txBox="1">
            <a:spLocks noChangeArrowheads="1"/>
          </p:cNvSpPr>
          <p:nvPr/>
        </p:nvSpPr>
        <p:spPr bwMode="auto">
          <a:xfrm>
            <a:off x="762000" y="1831975"/>
            <a:ext cx="125888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Sujet :</a:t>
            </a:r>
          </a:p>
        </p:txBody>
      </p:sp>
      <p:sp>
        <p:nvSpPr>
          <p:cNvPr id="86" name="Shape 86"/>
          <p:cNvSpPr txBox="1">
            <a:spLocks noChangeArrowheads="1"/>
          </p:cNvSpPr>
          <p:nvPr/>
        </p:nvSpPr>
        <p:spPr bwMode="auto">
          <a:xfrm>
            <a:off x="2020888" y="1873250"/>
            <a:ext cx="4446587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Religion (la vie et la mort), métamorphoses, mouvements, déguisements …</a:t>
            </a:r>
          </a:p>
        </p:txBody>
      </p:sp>
      <p:sp>
        <p:nvSpPr>
          <p:cNvPr id="87" name="Shape 87"/>
          <p:cNvSpPr txBox="1">
            <a:spLocks noChangeArrowheads="1"/>
          </p:cNvSpPr>
          <p:nvPr/>
        </p:nvSpPr>
        <p:spPr bwMode="auto">
          <a:xfrm>
            <a:off x="561975" y="2562225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fr-FR" sz="2000"/>
          </a:p>
        </p:txBody>
      </p:sp>
      <p:sp>
        <p:nvSpPr>
          <p:cNvPr id="88" name="Shape 88"/>
          <p:cNvSpPr txBox="1">
            <a:spLocks noChangeArrowheads="1"/>
          </p:cNvSpPr>
          <p:nvPr/>
        </p:nvSpPr>
        <p:spPr bwMode="auto">
          <a:xfrm>
            <a:off x="2079625" y="2628900"/>
            <a:ext cx="2830513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endParaRPr lang="fr-FR" sz="2000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84213" y="3148013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/>
              <a:t>Roman :    Intrigues complexes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93"/>
          <p:cNvSpPr txBox="1">
            <a:spLocks noChangeArrowheads="1"/>
          </p:cNvSpPr>
          <p:nvPr/>
        </p:nvSpPr>
        <p:spPr bwMode="auto">
          <a:xfrm>
            <a:off x="4014788" y="2236788"/>
            <a:ext cx="1117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Théâtre</a:t>
            </a:r>
          </a:p>
          <a:p>
            <a:r>
              <a:rPr lang="fr-FR" sz="2000"/>
              <a:t>baroque</a:t>
            </a:r>
          </a:p>
        </p:txBody>
      </p:sp>
      <p:cxnSp>
        <p:nvCxnSpPr>
          <p:cNvPr id="94" name="Shape 94"/>
          <p:cNvCxnSpPr>
            <a:cxnSpLocks noChangeShapeType="1"/>
            <a:stCxn id="22529" idx="1"/>
          </p:cNvCxnSpPr>
          <p:nvPr/>
        </p:nvCxnSpPr>
        <p:spPr bwMode="auto">
          <a:xfrm flipH="1">
            <a:off x="3278188" y="2511425"/>
            <a:ext cx="736600" cy="347663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95" name="Shape 95"/>
          <p:cNvSpPr txBox="1">
            <a:spLocks noChangeArrowheads="1"/>
          </p:cNvSpPr>
          <p:nvPr/>
        </p:nvSpPr>
        <p:spPr bwMode="auto">
          <a:xfrm>
            <a:off x="1585913" y="2605088"/>
            <a:ext cx="172561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Lieu d’illusion</a:t>
            </a:r>
          </a:p>
        </p:txBody>
      </p:sp>
      <p:cxnSp>
        <p:nvCxnSpPr>
          <p:cNvPr id="96" name="Shape 96"/>
          <p:cNvCxnSpPr>
            <a:cxnSpLocks noChangeShapeType="1"/>
            <a:stCxn id="22529" idx="0"/>
          </p:cNvCxnSpPr>
          <p:nvPr/>
        </p:nvCxnSpPr>
        <p:spPr bwMode="auto">
          <a:xfrm rot="10800000">
            <a:off x="4573588" y="1614488"/>
            <a:ext cx="0" cy="6223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97" name="Shape 97"/>
          <p:cNvSpPr txBox="1">
            <a:spLocks noChangeArrowheads="1"/>
          </p:cNvSpPr>
          <p:nvPr/>
        </p:nvSpPr>
        <p:spPr bwMode="auto">
          <a:xfrm>
            <a:off x="3659188" y="755650"/>
            <a:ext cx="182562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Changements d’intrigues</a:t>
            </a:r>
          </a:p>
        </p:txBody>
      </p:sp>
      <p:cxnSp>
        <p:nvCxnSpPr>
          <p:cNvPr id="98" name="Shape 98"/>
          <p:cNvCxnSpPr>
            <a:cxnSpLocks noChangeShapeType="1"/>
            <a:stCxn id="22529" idx="2"/>
          </p:cNvCxnSpPr>
          <p:nvPr/>
        </p:nvCxnSpPr>
        <p:spPr bwMode="auto">
          <a:xfrm>
            <a:off x="4573588" y="2786063"/>
            <a:ext cx="3175" cy="52070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99" name="Shape 99"/>
          <p:cNvSpPr txBox="1">
            <a:spLocks noChangeArrowheads="1"/>
          </p:cNvSpPr>
          <p:nvPr/>
        </p:nvSpPr>
        <p:spPr bwMode="auto">
          <a:xfrm>
            <a:off x="3308350" y="3267075"/>
            <a:ext cx="25273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Fondé sur l’émotion, la perception</a:t>
            </a:r>
          </a:p>
        </p:txBody>
      </p:sp>
      <p:cxnSp>
        <p:nvCxnSpPr>
          <p:cNvPr id="100" name="Shape 100"/>
          <p:cNvCxnSpPr>
            <a:cxnSpLocks noChangeShapeType="1"/>
            <a:stCxn id="22529" idx="1"/>
          </p:cNvCxnSpPr>
          <p:nvPr/>
        </p:nvCxnSpPr>
        <p:spPr bwMode="auto">
          <a:xfrm rot="10800000">
            <a:off x="3205163" y="2176463"/>
            <a:ext cx="809625" cy="334962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01" name="Shape 101"/>
          <p:cNvSpPr txBox="1">
            <a:spLocks noChangeArrowheads="1"/>
          </p:cNvSpPr>
          <p:nvPr/>
        </p:nvSpPr>
        <p:spPr bwMode="auto">
          <a:xfrm>
            <a:off x="1355725" y="1444625"/>
            <a:ext cx="1952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Jeu entre l’idéal &amp; réalité</a:t>
            </a:r>
          </a:p>
        </p:txBody>
      </p:sp>
      <p:cxnSp>
        <p:nvCxnSpPr>
          <p:cNvPr id="102" name="Shape 102"/>
          <p:cNvCxnSpPr>
            <a:cxnSpLocks noChangeShapeType="1"/>
            <a:stCxn id="22529" idx="3"/>
          </p:cNvCxnSpPr>
          <p:nvPr/>
        </p:nvCxnSpPr>
        <p:spPr bwMode="auto">
          <a:xfrm rot="10800000" flipH="1">
            <a:off x="5132388" y="2505075"/>
            <a:ext cx="547687" cy="635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03" name="Shape 103"/>
          <p:cNvSpPr txBox="1">
            <a:spLocks noChangeArrowheads="1"/>
          </p:cNvSpPr>
          <p:nvPr/>
        </p:nvSpPr>
        <p:spPr bwMode="auto">
          <a:xfrm>
            <a:off x="5678488" y="2057400"/>
            <a:ext cx="27765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Bcp de mises en scène différentes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08"/>
          <p:cNvSpPr txBox="1">
            <a:spLocks noChangeArrowheads="1"/>
          </p:cNvSpPr>
          <p:nvPr/>
        </p:nvSpPr>
        <p:spPr bwMode="auto">
          <a:xfrm>
            <a:off x="3965575" y="2333625"/>
            <a:ext cx="12128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Peinture</a:t>
            </a:r>
          </a:p>
        </p:txBody>
      </p:sp>
      <p:cxnSp>
        <p:nvCxnSpPr>
          <p:cNvPr id="109" name="Shape 109"/>
          <p:cNvCxnSpPr>
            <a:cxnSpLocks noChangeShapeType="1"/>
            <a:stCxn id="24577" idx="1"/>
          </p:cNvCxnSpPr>
          <p:nvPr/>
        </p:nvCxnSpPr>
        <p:spPr bwMode="auto">
          <a:xfrm rot="10800000">
            <a:off x="3444875" y="2293938"/>
            <a:ext cx="520700" cy="277812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10" name="Shape 110"/>
          <p:cNvSpPr txBox="1">
            <a:spLocks noChangeArrowheads="1"/>
          </p:cNvSpPr>
          <p:nvPr/>
        </p:nvSpPr>
        <p:spPr bwMode="auto">
          <a:xfrm>
            <a:off x="2160588" y="1779588"/>
            <a:ext cx="1490662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1600"/>
              <a:t>Contrastes</a:t>
            </a:r>
          </a:p>
          <a:p>
            <a:r>
              <a:rPr lang="fr-FR"/>
              <a:t>(jeux ombre et</a:t>
            </a:r>
            <a:r>
              <a:rPr lang="fr-FR" sz="2000"/>
              <a:t> </a:t>
            </a:r>
            <a:r>
              <a:rPr lang="fr-FR"/>
              <a:t>lumière)</a:t>
            </a:r>
          </a:p>
        </p:txBody>
      </p:sp>
      <p:cxnSp>
        <p:nvCxnSpPr>
          <p:cNvPr id="111" name="Shape 111"/>
          <p:cNvCxnSpPr>
            <a:cxnSpLocks noChangeShapeType="1"/>
            <a:stCxn id="24577" idx="1"/>
          </p:cNvCxnSpPr>
          <p:nvPr/>
        </p:nvCxnSpPr>
        <p:spPr bwMode="auto">
          <a:xfrm flipH="1">
            <a:off x="3478213" y="2571750"/>
            <a:ext cx="487362" cy="404813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12" name="Shape 112"/>
          <p:cNvSpPr txBox="1">
            <a:spLocks noChangeArrowheads="1"/>
          </p:cNvSpPr>
          <p:nvPr/>
        </p:nvSpPr>
        <p:spPr bwMode="auto">
          <a:xfrm>
            <a:off x="1250950" y="2746375"/>
            <a:ext cx="24003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Couleurs chaudes</a:t>
            </a:r>
          </a:p>
        </p:txBody>
      </p:sp>
      <p:cxnSp>
        <p:nvCxnSpPr>
          <p:cNvPr id="113" name="Shape 113"/>
          <p:cNvCxnSpPr>
            <a:cxnSpLocks noChangeShapeType="1"/>
            <a:stCxn id="24577" idx="2"/>
            <a:endCxn id="114" idx="0"/>
          </p:cNvCxnSpPr>
          <p:nvPr/>
        </p:nvCxnSpPr>
        <p:spPr bwMode="auto">
          <a:xfrm>
            <a:off x="4572000" y="2809875"/>
            <a:ext cx="0" cy="43338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14" name="Shape 114"/>
          <p:cNvSpPr txBox="1">
            <a:spLocks noChangeArrowheads="1"/>
          </p:cNvSpPr>
          <p:nvPr/>
        </p:nvSpPr>
        <p:spPr bwMode="auto">
          <a:xfrm>
            <a:off x="3511550" y="3243263"/>
            <a:ext cx="21209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Lignes de forces en diagonale</a:t>
            </a:r>
          </a:p>
        </p:txBody>
      </p:sp>
      <p:cxnSp>
        <p:nvCxnSpPr>
          <p:cNvPr id="115" name="Shape 115"/>
          <p:cNvCxnSpPr>
            <a:cxnSpLocks noChangeShapeType="1"/>
            <a:stCxn id="24577" idx="0"/>
          </p:cNvCxnSpPr>
          <p:nvPr/>
        </p:nvCxnSpPr>
        <p:spPr bwMode="auto">
          <a:xfrm rot="10800000">
            <a:off x="4067175" y="1779588"/>
            <a:ext cx="504825" cy="554037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16" name="Shape 116"/>
          <p:cNvSpPr txBox="1">
            <a:spLocks noChangeArrowheads="1"/>
          </p:cNvSpPr>
          <p:nvPr/>
        </p:nvSpPr>
        <p:spPr bwMode="auto">
          <a:xfrm>
            <a:off x="3921125" y="441325"/>
            <a:ext cx="17732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Personnages</a:t>
            </a:r>
          </a:p>
        </p:txBody>
      </p:sp>
      <p:sp>
        <p:nvSpPr>
          <p:cNvPr id="117" name="Shape 117"/>
          <p:cNvSpPr txBox="1">
            <a:spLocks noChangeArrowheads="1"/>
          </p:cNvSpPr>
          <p:nvPr/>
        </p:nvSpPr>
        <p:spPr bwMode="auto">
          <a:xfrm>
            <a:off x="3154363" y="1331913"/>
            <a:ext cx="1417637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expressifs</a:t>
            </a:r>
          </a:p>
        </p:txBody>
      </p:sp>
      <p:cxnSp>
        <p:nvCxnSpPr>
          <p:cNvPr id="118" name="Shape 118"/>
          <p:cNvCxnSpPr>
            <a:cxnSpLocks noChangeShapeType="1"/>
            <a:stCxn id="116" idx="2"/>
            <a:endCxn id="117" idx="0"/>
          </p:cNvCxnSpPr>
          <p:nvPr/>
        </p:nvCxnSpPr>
        <p:spPr bwMode="auto">
          <a:xfrm rot="5400000">
            <a:off x="4072731" y="599282"/>
            <a:ext cx="523875" cy="944562"/>
          </a:xfrm>
          <a:prstGeom prst="curvedConnector3">
            <a:avLst>
              <a:gd name="adj1" fmla="val 49986"/>
            </a:avLst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119" name="Shape 119"/>
          <p:cNvCxnSpPr>
            <a:cxnSpLocks noChangeShapeType="1"/>
            <a:stCxn id="24577" idx="0"/>
          </p:cNvCxnSpPr>
          <p:nvPr/>
        </p:nvCxnSpPr>
        <p:spPr bwMode="auto">
          <a:xfrm rot="10800000" flipH="1">
            <a:off x="4572000" y="1758950"/>
            <a:ext cx="471488" cy="5746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20" name="Shape 120"/>
          <p:cNvSpPr txBox="1">
            <a:spLocks noChangeArrowheads="1"/>
          </p:cNvSpPr>
          <p:nvPr/>
        </p:nvSpPr>
        <p:spPr bwMode="auto">
          <a:xfrm>
            <a:off x="4968875" y="1104900"/>
            <a:ext cx="240188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Qui communiquent par le regard</a:t>
            </a:r>
          </a:p>
        </p:txBody>
      </p:sp>
      <p:cxnSp>
        <p:nvCxnSpPr>
          <p:cNvPr id="121" name="Shape 121"/>
          <p:cNvCxnSpPr>
            <a:cxnSpLocks noChangeShapeType="1"/>
            <a:stCxn id="116" idx="2"/>
            <a:endCxn id="120" idx="0"/>
          </p:cNvCxnSpPr>
          <p:nvPr/>
        </p:nvCxnSpPr>
        <p:spPr bwMode="auto">
          <a:xfrm rot="16200000" flipH="1">
            <a:off x="5341144" y="275431"/>
            <a:ext cx="295275" cy="1363663"/>
          </a:xfrm>
          <a:prstGeom prst="curvedConnector3">
            <a:avLst>
              <a:gd name="adj1" fmla="val 49977"/>
            </a:avLst>
          </a:prstGeom>
          <a:noFill/>
          <a:ln w="9525">
            <a:solidFill>
              <a:schemeClr val="bg2"/>
            </a:solidFill>
            <a:round/>
            <a:headEnd type="none" w="lg" len="lg"/>
            <a:tailEnd type="none" w="lg" len="lg"/>
          </a:ln>
        </p:spPr>
      </p:cxnSp>
      <p:cxnSp>
        <p:nvCxnSpPr>
          <p:cNvPr id="122" name="Shape 122"/>
          <p:cNvCxnSpPr>
            <a:cxnSpLocks noChangeShapeType="1"/>
            <a:stCxn id="24577" idx="3"/>
          </p:cNvCxnSpPr>
          <p:nvPr/>
        </p:nvCxnSpPr>
        <p:spPr bwMode="auto">
          <a:xfrm>
            <a:off x="5178425" y="2571750"/>
            <a:ext cx="692150" cy="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23" name="Shape 123"/>
          <p:cNvSpPr txBox="1">
            <a:spLocks noChangeArrowheads="1"/>
          </p:cNvSpPr>
          <p:nvPr/>
        </p:nvSpPr>
        <p:spPr bwMode="auto">
          <a:xfrm>
            <a:off x="5962650" y="2233613"/>
            <a:ext cx="121443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1600"/>
              <a:t>Sujet : religion, histoire, mythologie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3203575" y="411163"/>
            <a:ext cx="53292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i="1"/>
              <a:t>                      L’érection de la croix      </a:t>
            </a:r>
          </a:p>
          <a:p>
            <a:pPr algn="ctr"/>
            <a:r>
              <a:rPr lang="fr-FR" sz="1600" i="1"/>
              <a:t>                         </a:t>
            </a:r>
            <a:r>
              <a:rPr lang="fr-FR" sz="1600"/>
              <a:t>de</a:t>
            </a:r>
            <a:r>
              <a:rPr lang="fr-FR" i="1"/>
              <a:t> </a:t>
            </a:r>
            <a:r>
              <a:rPr lang="fr-FR"/>
              <a:t>Rubens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276350"/>
            <a:ext cx="4302125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ZoneTexte 7"/>
          <p:cNvSpPr txBox="1">
            <a:spLocks noChangeArrowheads="1"/>
          </p:cNvSpPr>
          <p:nvPr/>
        </p:nvSpPr>
        <p:spPr bwMode="auto">
          <a:xfrm>
            <a:off x="468313" y="4516438"/>
            <a:ext cx="80645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000" i="1"/>
              <a:t>SOURCES : Wikipédia / louvre.fr</a:t>
            </a:r>
          </a:p>
        </p:txBody>
      </p:sp>
      <p:pic>
        <p:nvPicPr>
          <p:cNvPr id="26631" name="Picture 7" descr="la-chasse-de-meleagre-et-d-atalante_rube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276350"/>
            <a:ext cx="4429125" cy="2952750"/>
          </a:xfrm>
          <a:prstGeom prst="rect">
            <a:avLst/>
          </a:prstGeom>
          <a:noFill/>
        </p:spPr>
      </p:pic>
      <p:sp>
        <p:nvSpPr>
          <p:cNvPr id="26632" name="Text Box 8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1200" i="1" smtClean="0">
                <a:latin typeface="Arial" charset="0"/>
                <a:cs typeface="Arial" charset="0"/>
              </a:rPr>
              <a:t>La chasse de Méléagre et d'Atalante</a:t>
            </a:r>
            <a:r>
              <a:rPr lang="fr-FR" sz="1200" smtClean="0">
                <a:latin typeface="Arial" charset="0"/>
                <a:cs typeface="Arial" charset="0"/>
              </a:rPr>
              <a:t> </a:t>
            </a:r>
            <a:br>
              <a:rPr lang="fr-FR" sz="1200" smtClean="0">
                <a:latin typeface="Arial" charset="0"/>
                <a:cs typeface="Arial" charset="0"/>
              </a:rPr>
            </a:br>
            <a:r>
              <a:rPr lang="fr-FR" sz="1200" smtClean="0">
                <a:latin typeface="Arial" charset="0"/>
                <a:cs typeface="Arial" charset="0"/>
              </a:rPr>
              <a:t>                   de Rubens</a:t>
            </a:r>
          </a:p>
        </p:txBody>
      </p:sp>
      <p:sp>
        <p:nvSpPr>
          <p:cNvPr id="26633" name="Rectangle 9"/>
          <p:cNvSpPr txBox="1">
            <a:spLocks noGrp="1"/>
          </p:cNvSpPr>
          <p:nvPr>
            <p:ph type="body" sz="half" idx="4294967295"/>
          </p:nvPr>
        </p:nvSpPr>
        <p:spPr>
          <a:xfrm>
            <a:off x="311150" y="1152525"/>
            <a:ext cx="4184650" cy="3416300"/>
          </a:xfrm>
        </p:spPr>
        <p:txBody>
          <a:bodyPr/>
          <a:lstStyle/>
          <a:p>
            <a:endParaRPr lang="fr-FR" sz="1200" smtClean="0">
              <a:latin typeface="Arial" charset="0"/>
              <a:cs typeface="Arial" charset="0"/>
            </a:endParaRPr>
          </a:p>
        </p:txBody>
      </p:sp>
      <p:sp>
        <p:nvSpPr>
          <p:cNvPr id="26634" name="Rectangle 10"/>
          <p:cNvSpPr txBox="1">
            <a:spLocks noGrp="1"/>
          </p:cNvSpPr>
          <p:nvPr>
            <p:ph type="body" sz="half" idx="4294967295"/>
          </p:nvPr>
        </p:nvSpPr>
        <p:spPr>
          <a:xfrm>
            <a:off x="4648200" y="1152525"/>
            <a:ext cx="4184650" cy="3416300"/>
          </a:xfrm>
        </p:spPr>
        <p:txBody>
          <a:bodyPr/>
          <a:lstStyle/>
          <a:p>
            <a:endParaRPr lang="fr-FR" sz="1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30"/>
          <p:cNvSpPr txBox="1">
            <a:spLocks noChangeArrowheads="1"/>
          </p:cNvSpPr>
          <p:nvPr/>
        </p:nvSpPr>
        <p:spPr bwMode="auto">
          <a:xfrm>
            <a:off x="4067175" y="2355850"/>
            <a:ext cx="122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1800"/>
              <a:t>Poésie baroque</a:t>
            </a:r>
          </a:p>
        </p:txBody>
      </p:sp>
      <p:cxnSp>
        <p:nvCxnSpPr>
          <p:cNvPr id="131" name="Shape 131"/>
          <p:cNvCxnSpPr>
            <a:cxnSpLocks noChangeShapeType="1"/>
            <a:stCxn id="27649" idx="2"/>
          </p:cNvCxnSpPr>
          <p:nvPr/>
        </p:nvCxnSpPr>
        <p:spPr bwMode="auto">
          <a:xfrm>
            <a:off x="4679950" y="2813050"/>
            <a:ext cx="6350" cy="350838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32" name="Shape 132"/>
          <p:cNvSpPr txBox="1">
            <a:spLocks noChangeArrowheads="1"/>
          </p:cNvSpPr>
          <p:nvPr/>
        </p:nvSpPr>
        <p:spPr bwMode="auto">
          <a:xfrm>
            <a:off x="3348038" y="3219450"/>
            <a:ext cx="2935287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Sentiments (amour,nature,mort, fuite du temps…)</a:t>
            </a:r>
          </a:p>
        </p:txBody>
      </p:sp>
      <p:cxnSp>
        <p:nvCxnSpPr>
          <p:cNvPr id="133" name="Shape 133"/>
          <p:cNvCxnSpPr>
            <a:cxnSpLocks noChangeShapeType="1"/>
            <a:stCxn id="27649" idx="0"/>
          </p:cNvCxnSpPr>
          <p:nvPr/>
        </p:nvCxnSpPr>
        <p:spPr bwMode="auto">
          <a:xfrm rot="10800000">
            <a:off x="4200525" y="1951038"/>
            <a:ext cx="479425" cy="404812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cxnSp>
        <p:nvCxnSpPr>
          <p:cNvPr id="134" name="Shape 134"/>
          <p:cNvCxnSpPr>
            <a:cxnSpLocks noChangeShapeType="1"/>
            <a:stCxn id="27649" idx="0"/>
          </p:cNvCxnSpPr>
          <p:nvPr/>
        </p:nvCxnSpPr>
        <p:spPr bwMode="auto">
          <a:xfrm rot="10800000" flipH="1">
            <a:off x="4679950" y="1958975"/>
            <a:ext cx="376238" cy="396875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35" name="Shape 135"/>
          <p:cNvSpPr txBox="1">
            <a:spLocks noChangeArrowheads="1"/>
          </p:cNvSpPr>
          <p:nvPr/>
        </p:nvSpPr>
        <p:spPr bwMode="auto">
          <a:xfrm>
            <a:off x="2436813" y="1454150"/>
            <a:ext cx="1958975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Poésie lyrique</a:t>
            </a:r>
          </a:p>
        </p:txBody>
      </p:sp>
      <p:sp>
        <p:nvSpPr>
          <p:cNvPr id="136" name="Shape 136"/>
          <p:cNvSpPr txBox="1">
            <a:spLocks noChangeArrowheads="1"/>
          </p:cNvSpPr>
          <p:nvPr/>
        </p:nvSpPr>
        <p:spPr bwMode="auto">
          <a:xfrm>
            <a:off x="4900613" y="1427163"/>
            <a:ext cx="16970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Sonnet, ode</a:t>
            </a:r>
          </a:p>
        </p:txBody>
      </p:sp>
      <p:cxnSp>
        <p:nvCxnSpPr>
          <p:cNvPr id="137" name="Shape 137"/>
          <p:cNvCxnSpPr>
            <a:cxnSpLocks noChangeShapeType="1"/>
            <a:stCxn id="27649" idx="1"/>
          </p:cNvCxnSpPr>
          <p:nvPr/>
        </p:nvCxnSpPr>
        <p:spPr bwMode="auto">
          <a:xfrm flipH="1">
            <a:off x="3262313" y="2584450"/>
            <a:ext cx="804862" cy="6350"/>
          </a:xfrm>
          <a:prstGeom prst="straightConnector1">
            <a:avLst/>
          </a:prstGeom>
          <a:noFill/>
          <a:ln w="9525">
            <a:solidFill>
              <a:schemeClr val="bg2"/>
            </a:solidFill>
            <a:round/>
            <a:headEnd type="none" w="lg" len="lg"/>
            <a:tailEnd type="triangle" w="lg" len="lg"/>
          </a:ln>
        </p:spPr>
      </p:cxnSp>
      <p:sp>
        <p:nvSpPr>
          <p:cNvPr id="138" name="Shape 138"/>
          <p:cNvSpPr txBox="1">
            <a:spLocks noChangeArrowheads="1"/>
          </p:cNvSpPr>
          <p:nvPr/>
        </p:nvSpPr>
        <p:spPr bwMode="auto">
          <a:xfrm>
            <a:off x="1493838" y="2305050"/>
            <a:ext cx="16970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Poésie religieuse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6926800" y="1864875"/>
            <a:ext cx="2174400" cy="1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/>
          <a:lstStyle/>
          <a:p>
            <a:pPr fontAlgn="auto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ct val="100000"/>
              <a:buFont typeface="Arial"/>
              <a:buNone/>
              <a:defRPr/>
            </a:pPr>
            <a:r>
              <a:rPr lang="fr" sz="1050" kern="0">
                <a:solidFill>
                  <a:srgbClr val="25252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«  </a:t>
            </a:r>
            <a:r>
              <a:rPr lang="fr" sz="1050" i="1" kern="0">
                <a:solidFill>
                  <a:srgbClr val="25252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Il faudrait inventer quelque nouveau langage</a:t>
            </a:r>
          </a:p>
          <a:p>
            <a:pPr fontAlgn="auto">
              <a:lnSpc>
                <a:spcPct val="115000"/>
              </a:lnSpc>
              <a:spcBef>
                <a:spcPts val="500"/>
              </a:spcBef>
              <a:spcAft>
                <a:spcPts val="500"/>
              </a:spcAft>
              <a:buClr>
                <a:schemeClr val="dk1"/>
              </a:buClr>
              <a:buSzPct val="100000"/>
              <a:buFont typeface="Arial"/>
              <a:buNone/>
              <a:defRPr/>
            </a:pPr>
            <a:r>
              <a:rPr lang="fr" sz="1050" i="1" kern="0">
                <a:solidFill>
                  <a:srgbClr val="25252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Prendre un esprit nouveau, penser et dire mieux…</a:t>
            </a:r>
            <a:r>
              <a:rPr lang="fr" sz="1050" kern="0">
                <a:solidFill>
                  <a:srgbClr val="25252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»</a:t>
            </a:r>
          </a:p>
          <a:p>
            <a:pPr marL="838200" indent="-69850" fontAlgn="auto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ct val="100000"/>
              <a:buFont typeface="Arial"/>
              <a:buNone/>
              <a:defRPr/>
            </a:pPr>
            <a:r>
              <a:rPr lang="fr" sz="1050" kern="0">
                <a:solidFill>
                  <a:srgbClr val="252525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— L’Hécatombe à Diane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4932363" y="257175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27660" name="Text Box 14"/>
          <p:cNvSpPr txBox="1">
            <a:spLocks noChangeArrowheads="1"/>
          </p:cNvSpPr>
          <p:nvPr/>
        </p:nvSpPr>
        <p:spPr bwMode="auto">
          <a:xfrm>
            <a:off x="5559425" y="2354263"/>
            <a:ext cx="11684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Métaphores,</a:t>
            </a:r>
          </a:p>
          <a:p>
            <a:r>
              <a:rPr lang="fr-FR"/>
              <a:t>oxymores,</a:t>
            </a:r>
          </a:p>
          <a:p>
            <a:r>
              <a:rPr lang="fr-FR"/>
              <a:t>hyperboles.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44"/>
          <p:cNvSpPr txBox="1">
            <a:spLocks noChangeArrowheads="1"/>
          </p:cNvSpPr>
          <p:nvPr/>
        </p:nvSpPr>
        <p:spPr bwMode="auto">
          <a:xfrm>
            <a:off x="2955925" y="303213"/>
            <a:ext cx="3232150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Auteurs importants</a:t>
            </a:r>
          </a:p>
        </p:txBody>
      </p:sp>
      <p:sp>
        <p:nvSpPr>
          <p:cNvPr id="29698" name="Shape 145"/>
          <p:cNvSpPr txBox="1">
            <a:spLocks noChangeArrowheads="1"/>
          </p:cNvSpPr>
          <p:nvPr/>
        </p:nvSpPr>
        <p:spPr bwMode="auto">
          <a:xfrm>
            <a:off x="255588" y="1050925"/>
            <a:ext cx="736600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r>
              <a:rPr lang="fr-FR" sz="2000"/>
              <a:t>Théatre :  Corneille, Molière, Skakespeare</a:t>
            </a:r>
          </a:p>
          <a:p>
            <a:endParaRPr lang="fr-FR" sz="2000"/>
          </a:p>
          <a:p>
            <a:r>
              <a:rPr lang="fr-FR" sz="2000"/>
              <a:t>Peinture :  Pierre Paul Rubens</a:t>
            </a:r>
          </a:p>
          <a:p>
            <a:endParaRPr lang="fr-FR" sz="2000"/>
          </a:p>
          <a:p>
            <a:r>
              <a:rPr lang="fr-FR" sz="2000"/>
              <a:t>Poésie :  François l’Hermite, Marc Antoine Girard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182</Words>
  <Application>Microsoft Office PowerPoint</Application>
  <PresentationFormat>Affichage à l'écran (16:9)</PresentationFormat>
  <Paragraphs>73</Paragraphs>
  <Slides>10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Modèle de conception</vt:lpstr>
      </vt:variant>
      <vt:variant>
        <vt:i4>12</vt:i4>
      </vt:variant>
      <vt:variant>
        <vt:lpstr>Titres des diapositives</vt:lpstr>
      </vt:variant>
      <vt:variant>
        <vt:i4>10</vt:i4>
      </vt:variant>
    </vt:vector>
  </HeadingPairs>
  <TitlesOfParts>
    <vt:vector size="23" baseType="lpstr">
      <vt:lpstr>Arial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simple-light-2</vt:lpstr>
      <vt:lpstr>Le Baroque de la fin du  XVIème siècle à la moitié du XVIIème siècle</vt:lpstr>
      <vt:lpstr>Diapositive 2</vt:lpstr>
      <vt:lpstr>Diapositive 3</vt:lpstr>
      <vt:lpstr>Diapositive 4</vt:lpstr>
      <vt:lpstr>Diapositive 5</vt:lpstr>
      <vt:lpstr>Diapositive 6</vt:lpstr>
      <vt:lpstr>La chasse de Méléagre et d'Atalante                     de Rubens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Baroque</dc:title>
  <cp:lastModifiedBy>Ordinateur Bureau</cp:lastModifiedBy>
  <cp:revision>19</cp:revision>
  <dcterms:modified xsi:type="dcterms:W3CDTF">2016-10-04T20:44:22Z</dcterms:modified>
</cp:coreProperties>
</file>