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62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69" autoAdjust="0"/>
  </p:normalViewPr>
  <p:slideViewPr>
    <p:cSldViewPr>
      <p:cViewPr>
        <p:scale>
          <a:sx n="70" d="100"/>
          <a:sy n="70" d="100"/>
        </p:scale>
        <p:origin x="-1315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60C316-7374-471B-87A5-E8B5A7E32F65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E8D335E-C9F9-4717-9C3C-607E21A645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49A7F-4FF9-4B63-82C5-90CFE6BD9EE9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8AEB-A4E4-4BE2-B3E3-5BF99EF200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952A5-EB16-4AD1-BBC1-82596AA595CE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4D98-3613-4C9D-AE2F-F4247906FE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4DFB-5A39-40FA-A342-316D14247453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D179C-0EF8-440A-B334-38CDE03FC5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CBC894-9CBD-4D15-9EB9-8BEEB794494E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A5D525-51E4-43C3-B4BA-572E1B6B86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798EA9-1685-48EB-B101-12B32EF31794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E76640-8491-400D-8408-EF78AAE1EC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811D1-0C1B-466F-AD8E-6C19E734D105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4C1218-E91A-435E-AD5B-01BAFAD708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623055-9892-409B-AA0B-73EF982B142F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F14FEF-FB4D-4064-AB99-31791FC33E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C25B6-E7A8-41F3-A229-E19533DB94DD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E133-6447-4B17-9DB3-E78882C78A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B2611-0377-4663-9BBB-DD195A2F7FAD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6D4CB-A9BA-4621-BA9F-3F6EBBCE06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C697211-C5C5-407B-8393-2118832CDB3C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697873A-0698-4B64-BB80-F76DF11BB5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3C2E4BB-5943-492D-BFCD-8006EFD995A8}" type="datetimeFigureOut">
              <a:rPr lang="fr-FR"/>
              <a:pPr>
                <a:defRPr/>
              </a:pPr>
              <a:t>22/09/2016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1FC3C44-EAB5-48CF-A627-4C6BDB777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8" r:id="rId2"/>
    <p:sldLayoutId id="2147483793" r:id="rId3"/>
    <p:sldLayoutId id="2147483794" r:id="rId4"/>
    <p:sldLayoutId id="2147483795" r:id="rId5"/>
    <p:sldLayoutId id="2147483796" r:id="rId6"/>
    <p:sldLayoutId id="2147483789" r:id="rId7"/>
    <p:sldLayoutId id="2147483797" r:id="rId8"/>
    <p:sldLayoutId id="2147483798" r:id="rId9"/>
    <p:sldLayoutId id="2147483790" r:id="rId10"/>
    <p:sldLayoutId id="21474837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201622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8800" dirty="0" smtClean="0">
                <a:solidFill>
                  <a:schemeClr val="accent2"/>
                </a:solidFill>
                <a:latin typeface="Bell MT" pitchFamily="18" charset="0"/>
              </a:rPr>
              <a:t>CORNEILLE</a:t>
            </a:r>
            <a:r>
              <a:rPr lang="fr-FR" sz="8800" dirty="0" smtClean="0">
                <a:solidFill>
                  <a:schemeClr val="tx1"/>
                </a:solidFill>
                <a:latin typeface="Bell MT" pitchFamily="18" charset="0"/>
              </a:rPr>
              <a:t/>
            </a:r>
            <a:br>
              <a:rPr lang="fr-FR" sz="8800" dirty="0" smtClean="0">
                <a:solidFill>
                  <a:schemeClr val="tx1"/>
                </a:solidFill>
                <a:latin typeface="Bell MT" pitchFamily="18" charset="0"/>
              </a:rPr>
            </a:br>
            <a:r>
              <a:rPr lang="fr-FR" sz="8800" dirty="0" smtClean="0">
                <a:solidFill>
                  <a:srgbClr val="0070C0"/>
                </a:solidFill>
                <a:latin typeface="Bell MT" pitchFamily="18" charset="0"/>
              </a:rPr>
              <a:t>(1606 – 1684)</a:t>
            </a:r>
            <a:endParaRPr lang="fr-FR" dirty="0">
              <a:solidFill>
                <a:srgbClr val="0070C0"/>
              </a:solidFill>
              <a:latin typeface="Bell MT" pitchFamily="18" charset="0"/>
            </a:endParaRPr>
          </a:p>
        </p:txBody>
      </p:sp>
      <p:sp>
        <p:nvSpPr>
          <p:cNvPr id="13314" name="ZoneTexte 3"/>
          <p:cNvSpPr txBox="1">
            <a:spLocks noChangeArrowheads="1"/>
          </p:cNvSpPr>
          <p:nvPr/>
        </p:nvSpPr>
        <p:spPr bwMode="auto">
          <a:xfrm>
            <a:off x="107950" y="6138863"/>
            <a:ext cx="8856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2000">
                <a:latin typeface="Lucida Sans Unicode" pitchFamily="34" charset="0"/>
              </a:rPr>
              <a:t>Emmy Lesoeur, Chloé Laisé et Margaux Fouache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950" y="115888"/>
            <a:ext cx="892810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Sa renommée à notre époque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Plusieurs 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hommages</a:t>
            </a: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 sont rendus à Corneille depuis sa mort :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Un timbre-poste pour le tricentenaire du « </a:t>
            </a:r>
            <a:r>
              <a:rPr lang="fr-FR" sz="2800" i="1" u="sng" dirty="0">
                <a:solidFill>
                  <a:schemeClr val="tx2"/>
                </a:solidFill>
                <a:latin typeface="+mn-lt"/>
                <a:cs typeface="+mn-cs"/>
              </a:rPr>
              <a:t>Cid</a:t>
            </a: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 » créé en 1937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Un billet de cent francs avec le portrait de Corneille mis en circulation en 1964</a:t>
            </a:r>
            <a:endParaRPr lang="fr-FR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Et on continue à étudier ses pièces théâtrales 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        Il reste une 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figure emblématique </a:t>
            </a:r>
            <a:r>
              <a:rPr lang="fr-FR" sz="2800" dirty="0">
                <a:solidFill>
                  <a:schemeClr val="tx2"/>
                </a:solidFill>
                <a:latin typeface="+mn-lt"/>
                <a:cs typeface="+mn-cs"/>
              </a:rPr>
              <a:t>du théâtre        	du XVII° siècle.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395288" y="4797425"/>
            <a:ext cx="504825" cy="287338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6863" y="612775"/>
            <a:ext cx="8569325" cy="5578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endParaRPr lang="fr-FR" sz="40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r>
              <a:rPr lang="fr-FR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    </a:t>
            </a:r>
            <a:r>
              <a:rPr lang="fr-FR" sz="400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Merci pour votre attention</a:t>
            </a: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9788" y="1628775"/>
            <a:ext cx="2609850" cy="3287713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86409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2"/>
                </a:solidFill>
              </a:rPr>
              <a:t>SOMMAIRE :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713787" cy="3671887"/>
          </a:xfrm>
        </p:spPr>
        <p:txBody>
          <a:bodyPr>
            <a:normAutofit/>
          </a:bodyPr>
          <a:lstStyle/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Le contexte historique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Le dramaturge au XVII° siècle 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Pierre Corneille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Sa vie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Sa carrière 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Ses œuvres principales 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i="1" smtClean="0"/>
              <a:t>Le Cid</a:t>
            </a:r>
            <a:r>
              <a:rPr lang="fr-FR" smtClean="0"/>
              <a:t> </a:t>
            </a:r>
          </a:p>
          <a:p>
            <a:pPr marL="514350" marR="0" indent="-514350" algn="l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fr-FR" smtClean="0"/>
              <a:t>Sa renommée à notre époque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130299" y="135682"/>
            <a:ext cx="8784977" cy="6624736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fr-FR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contexte historique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fr-FR" sz="2900" dirty="0" smtClean="0">
                <a:solidFill>
                  <a:srgbClr val="0070C0"/>
                </a:solidFill>
              </a:rPr>
              <a:t>Le XVII° siècle…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900" dirty="0" smtClean="0">
                <a:solidFill>
                  <a:schemeClr val="tx2"/>
                </a:solidFill>
              </a:rPr>
              <a:t>Naissance de la science moderne avec Galilée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900" dirty="0" smtClean="0">
                <a:solidFill>
                  <a:schemeClr val="tx2"/>
                </a:solidFill>
              </a:rPr>
              <a:t>La Guerre de trente ans 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900" dirty="0" smtClean="0">
                <a:solidFill>
                  <a:schemeClr val="tx2"/>
                </a:solidFill>
              </a:rPr>
              <a:t>Poursuite de la colonisation européenne de l’Amérique</a:t>
            </a:r>
          </a:p>
          <a:p>
            <a:pPr marL="457200" indent="-457200" algn="l" fontAlgn="auto">
              <a:spcAft>
                <a:spcPts val="0"/>
              </a:spcAft>
              <a:defRPr/>
            </a:pPr>
            <a:endParaRPr lang="fr-FR" sz="2900" dirty="0">
              <a:solidFill>
                <a:schemeClr val="tx2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fr-FR" sz="2900" dirty="0" smtClean="0">
                <a:solidFill>
                  <a:srgbClr val="0070C0"/>
                </a:solidFill>
              </a:rPr>
              <a:t>… et le théâtre :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900" dirty="0" smtClean="0">
                <a:solidFill>
                  <a:schemeClr val="tx2"/>
                </a:solidFill>
              </a:rPr>
              <a:t>Chaos total entre tous les genres et les inspirations diverses et variées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fr-FR" sz="2900" dirty="0" smtClean="0">
                <a:solidFill>
                  <a:srgbClr val="0070C0"/>
                </a:solidFill>
              </a:rPr>
              <a:t>     </a:t>
            </a:r>
            <a:r>
              <a:rPr lang="fr-FR" sz="2900" dirty="0" smtClean="0">
                <a:solidFill>
                  <a:schemeClr val="tx2"/>
                </a:solidFill>
              </a:rPr>
              <a:t> Licence extrême des poètes et dramaturges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263525" y="5365750"/>
            <a:ext cx="504825" cy="287338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79388" y="260350"/>
            <a:ext cx="8785225" cy="64817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Le dramaturge au XVII° siècle</a:t>
            </a: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r>
              <a:rPr lang="fr-FR" sz="2800" b="1">
                <a:solidFill>
                  <a:srgbClr val="0070C0"/>
                </a:solidFill>
                <a:latin typeface="Lucida Sans Unicode" pitchFamily="34" charset="0"/>
              </a:rPr>
              <a:t>Dramaturge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 </a:t>
            </a:r>
            <a:r>
              <a:rPr lang="fr-FR" sz="2800" b="1">
                <a:solidFill>
                  <a:srgbClr val="0070C0"/>
                </a:solidFill>
                <a:latin typeface="Lucida Sans Unicode" pitchFamily="34" charset="0"/>
              </a:rPr>
              <a:t>: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auteur de pièces, écrivain spécialisé	             dans l’écriture et la mise en scène 		     d’œuvres théâtrales. </a:t>
            </a:r>
          </a:p>
          <a:p>
            <a:endParaRPr lang="fr-FR" sz="2800">
              <a:solidFill>
                <a:schemeClr val="tx2"/>
              </a:solidFill>
              <a:latin typeface="Lucida Sans Unicode" pitchFamily="34" charset="0"/>
            </a:endParaRPr>
          </a:p>
          <a:p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        Obligation de respecter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les règles du		 théâtre classique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 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L’Art poétique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  de 	  	 Boileau, 1674) : 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Les trois unités (temps, lieu et action)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La vraisemblance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La bienséance</a:t>
            </a:r>
          </a:p>
        </p:txBody>
      </p:sp>
      <p:sp>
        <p:nvSpPr>
          <p:cNvPr id="3" name="Triangle isocèle 2"/>
          <p:cNvSpPr/>
          <p:nvPr/>
        </p:nvSpPr>
        <p:spPr>
          <a:xfrm>
            <a:off x="250825" y="2781300"/>
            <a:ext cx="792163" cy="1008063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noFill/>
            </a:endParaRPr>
          </a:p>
        </p:txBody>
      </p:sp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468313" y="3213100"/>
            <a:ext cx="358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b="1">
                <a:solidFill>
                  <a:srgbClr val="0070C0"/>
                </a:solidFill>
                <a:latin typeface="Lucida Sans Unicode" pitchFamily="34" charset="0"/>
              </a:rPr>
              <a:t>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79388" y="115888"/>
            <a:ext cx="8785225" cy="64087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fr-FR" sz="4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Pierre Corneille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4400" b="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4400" b="0" dirty="0" smtClean="0">
                <a:effectLst/>
              </a:rPr>
              <a:t> </a:t>
            </a:r>
            <a:endParaRPr lang="fr-FR" sz="4400" b="0" dirty="0">
              <a:effectLst/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628775"/>
            <a:ext cx="3505200" cy="4397375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chemeClr val="tx2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sp>
        <p:nvSpPr>
          <p:cNvPr id="2" name="ZoneTexte 1"/>
          <p:cNvSpPr txBox="1"/>
          <p:nvPr/>
        </p:nvSpPr>
        <p:spPr>
          <a:xfrm>
            <a:off x="179388" y="1628775"/>
            <a:ext cx="4176712" cy="3816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latin typeface="+mn-lt"/>
                <a:cs typeface="+mn-cs"/>
              </a:rPr>
              <a:t>Naissance à Rouen le 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6 juin 1606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latin typeface="+mn-lt"/>
                <a:cs typeface="+mn-cs"/>
              </a:rPr>
              <a:t>Mort à Paris le 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1</a:t>
            </a:r>
            <a:r>
              <a:rPr lang="fr-FR" sz="2800" baseline="30000" dirty="0">
                <a:solidFill>
                  <a:srgbClr val="0070C0"/>
                </a:solidFill>
                <a:latin typeface="+mn-lt"/>
                <a:cs typeface="+mn-cs"/>
              </a:rPr>
              <a:t>er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 octobre 1684</a:t>
            </a:r>
            <a:r>
              <a:rPr lang="fr-FR" sz="2800" dirty="0">
                <a:latin typeface="+mn-lt"/>
                <a:cs typeface="+mn-cs"/>
              </a:rPr>
              <a:t> (78 ans)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>
                <a:latin typeface="+mn-lt"/>
                <a:cs typeface="+mn-cs"/>
              </a:rPr>
              <a:t>Dramaturge et poète français du </a:t>
            </a:r>
            <a:r>
              <a:rPr lang="fr-FR" sz="2800" dirty="0">
                <a:solidFill>
                  <a:srgbClr val="0070C0"/>
                </a:solidFill>
                <a:latin typeface="+mn-lt"/>
                <a:cs typeface="+mn-cs"/>
              </a:rPr>
              <a:t>XVII° siècle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7950" y="188913"/>
            <a:ext cx="8928100" cy="3690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Sa vie</a:t>
            </a:r>
          </a:p>
          <a:p>
            <a:pPr algn="ctr"/>
            <a:endParaRPr lang="fr-FR" sz="2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 algn="ctr"/>
            <a:endParaRPr lang="fr-FR" sz="28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Naissance dans une famille bourgeoise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Mariage avec une jeune aristocrate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Huit enfants</a:t>
            </a:r>
            <a:r>
              <a:rPr lang="fr-FR" sz="2800">
                <a:solidFill>
                  <a:schemeClr val="accent1"/>
                </a:solidFill>
                <a:latin typeface="Lucida Sans Unicode" pitchFamily="34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Déception sentimentale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avant son mariage qui le mène sur la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voie de l’écriture </a:t>
            </a:r>
          </a:p>
        </p:txBody>
      </p:sp>
      <p:pic>
        <p:nvPicPr>
          <p:cNvPr id="18434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4149725"/>
            <a:ext cx="5295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0825" y="260350"/>
            <a:ext cx="8713788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Sa carrière </a:t>
            </a:r>
          </a:p>
          <a:p>
            <a:pPr algn="ctr"/>
            <a:endParaRPr lang="fr-FR" sz="24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Études de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droit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(avocat)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En parallèle, attrait pour la littérature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Premier de sa génération à faire des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comédies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( 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La place Royale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 )  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1630 : création de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tragi-comédies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(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Le Cid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1640 : création de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tragédies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historiques ( 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Horace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 ) 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1652 : mise en parenthèses de sa carrière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1656 : retour à l’écriture théâtrale ( 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La Conquête</a:t>
            </a:r>
            <a:r>
              <a:rPr lang="fr-FR" sz="2800" i="1" u="sng">
                <a:solidFill>
                  <a:schemeClr val="tx2"/>
                </a:solidFill>
                <a:latin typeface="Lucida Sans Unicode" pitchFamily="34" charset="0"/>
              </a:rPr>
              <a:t> </a:t>
            </a:r>
            <a:r>
              <a:rPr lang="fr-FR" sz="2800" i="1">
                <a:solidFill>
                  <a:schemeClr val="tx2"/>
                </a:solidFill>
                <a:latin typeface="Lucida Sans Unicode" pitchFamily="34" charset="0"/>
              </a:rPr>
              <a:t>de la toison d’or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 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1674 :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arrêt définitif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après un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échec</a:t>
            </a:r>
          </a:p>
          <a:p>
            <a:pPr>
              <a:buFont typeface="Arial" charset="0"/>
              <a:buChar char="•"/>
            </a:pPr>
            <a:endParaRPr lang="fr-FR" sz="2800">
              <a:solidFill>
                <a:schemeClr val="tx2"/>
              </a:solidFill>
              <a:latin typeface="Lucida Sans Unicode" pitchFamily="34" charset="0"/>
            </a:endParaRPr>
          </a:p>
          <a:p>
            <a:pPr algn="ctr">
              <a:buFont typeface="Arial" charset="0"/>
              <a:buChar char="•"/>
            </a:pPr>
            <a:endParaRPr lang="fr-FR" sz="36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950" y="147638"/>
            <a:ext cx="8856663" cy="4727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Ses œuvres principales</a:t>
            </a: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 </a:t>
            </a:r>
            <a:r>
              <a:rPr lang="fr-FR" sz="2800" i="1">
                <a:solidFill>
                  <a:srgbClr val="0070C0"/>
                </a:solidFill>
                <a:latin typeface="Lucida Sans Unicode" pitchFamily="34" charset="0"/>
              </a:rPr>
              <a:t>L’Illusion comique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 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(comédie) : histoire d’un père qui retrouve son fils et cherche à rattraper le temps perdu à l’aide d’un magicien 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 </a:t>
            </a:r>
            <a:r>
              <a:rPr lang="fr-FR" sz="2800" i="1">
                <a:solidFill>
                  <a:srgbClr val="0070C0"/>
                </a:solidFill>
                <a:latin typeface="Lucida Sans Unicode" pitchFamily="34" charset="0"/>
              </a:rPr>
              <a:t>Le Menteur 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(comédie) : récit des aventures d’un jeune homme menteur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 </a:t>
            </a:r>
            <a:r>
              <a:rPr lang="fr-FR" sz="2800" i="1">
                <a:solidFill>
                  <a:srgbClr val="0070C0"/>
                </a:solidFill>
                <a:latin typeface="Lucida Sans Unicode" pitchFamily="34" charset="0"/>
              </a:rPr>
              <a:t>Cinna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  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(tragédie) :  histoire qui se passe dans la Rome antique où il est question de vengeance, d’histoires d’amour, de conflits, de morts…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8275" y="147638"/>
            <a:ext cx="8856663" cy="6435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 </a:t>
            </a:r>
            <a:r>
              <a:rPr lang="fr-FR" sz="40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Le Cid</a:t>
            </a:r>
            <a:r>
              <a:rPr lang="fr-F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 </a:t>
            </a:r>
          </a:p>
          <a:p>
            <a:pPr algn="ctr"/>
            <a:endParaRPr lang="fr-FR" sz="400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  <a:p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Présentation :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Tragi-comédie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Plus grand succès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de Corneille (car pièce non-conforme aux règles de Boileau)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Cinq actes en vers (alexandrins)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Première représentation le 7 janvier </a:t>
            </a:r>
            <a:r>
              <a:rPr lang="fr-FR" sz="2800">
                <a:solidFill>
                  <a:srgbClr val="0070C0"/>
                </a:solidFill>
                <a:latin typeface="Lucida Sans Unicode" pitchFamily="34" charset="0"/>
              </a:rPr>
              <a:t>1637</a:t>
            </a: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 au théâtre du Marais (Paris)</a:t>
            </a:r>
          </a:p>
          <a:p>
            <a:pPr>
              <a:buFont typeface="Arial" charset="0"/>
              <a:buChar char="•"/>
            </a:pPr>
            <a:endParaRPr lang="fr-FR" sz="2800">
              <a:solidFill>
                <a:schemeClr val="tx2"/>
              </a:solidFill>
              <a:latin typeface="Lucida Sans Unicode" pitchFamily="34" charset="0"/>
            </a:endParaRPr>
          </a:p>
          <a:p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Résumé :</a:t>
            </a:r>
          </a:p>
          <a:p>
            <a:pPr>
              <a:buFont typeface="Arial" charset="0"/>
              <a:buChar char="•"/>
            </a:pPr>
            <a:r>
              <a:rPr lang="fr-FR" sz="2800">
                <a:solidFill>
                  <a:schemeClr val="tx2"/>
                </a:solidFill>
                <a:latin typeface="Lucida Sans Unicode" pitchFamily="34" charset="0"/>
              </a:rPr>
              <a:t>Histoire d’amour, d’honneur bafoué, de vengeance et de jalousie</a:t>
            </a:r>
          </a:p>
          <a:p>
            <a:pPr>
              <a:buFont typeface="Arial" charset="0"/>
              <a:buChar char="•"/>
            </a:pPr>
            <a:endParaRPr lang="fr-FR" sz="2800">
              <a:solidFill>
                <a:schemeClr val="tx2"/>
              </a:solidFill>
              <a:latin typeface="Lucida Sans Unicode" pitchFamily="34" charset="0"/>
            </a:endParaRPr>
          </a:p>
        </p:txBody>
      </p:sp>
      <p:pic>
        <p:nvPicPr>
          <p:cNvPr id="21506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 b="4836"/>
          <a:stretch>
            <a:fillRect/>
          </a:stretch>
        </p:blipFill>
        <p:spPr bwMode="auto">
          <a:xfrm>
            <a:off x="7308850" y="188913"/>
            <a:ext cx="1439863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517</TotalTime>
  <Words>345</Words>
  <Application>Microsoft Office PowerPoint</Application>
  <PresentationFormat>Affichage à l'écran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8</vt:i4>
      </vt:variant>
      <vt:variant>
        <vt:lpstr>Titres des diapositives</vt:lpstr>
      </vt:variant>
      <vt:variant>
        <vt:i4>11</vt:i4>
      </vt:variant>
    </vt:vector>
  </HeadingPairs>
  <TitlesOfParts>
    <vt:vector size="25" baseType="lpstr">
      <vt:lpstr>Lucida Sans Unicode</vt:lpstr>
      <vt:lpstr>Arial</vt:lpstr>
      <vt:lpstr>Wingdings 3</vt:lpstr>
      <vt:lpstr>Verdana</vt:lpstr>
      <vt:lpstr>Wingdings 2</vt:lpstr>
      <vt:lpstr>Calibri</vt:lpstr>
      <vt:lpstr>Rotonde</vt:lpstr>
      <vt:lpstr>Rotonde</vt:lpstr>
      <vt:lpstr>Rotonde</vt:lpstr>
      <vt:lpstr>Rotonde</vt:lpstr>
      <vt:lpstr>Rotonde</vt:lpstr>
      <vt:lpstr>Rotonde</vt:lpstr>
      <vt:lpstr>Rotonde</vt:lpstr>
      <vt:lpstr>Rotonde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CORNEILLE</dc:title>
  <dc:creator>MARGAUX</dc:creator>
  <cp:lastModifiedBy>Ordinateur Bureau</cp:lastModifiedBy>
  <cp:revision>59</cp:revision>
  <dcterms:created xsi:type="dcterms:W3CDTF">2016-09-08T16:27:06Z</dcterms:created>
  <dcterms:modified xsi:type="dcterms:W3CDTF">2016-09-22T17:42:06Z</dcterms:modified>
</cp:coreProperties>
</file>