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oboto" charset="0"/>
      <p:regular r:id="rId13"/>
      <p:bold r:id="rId14"/>
      <p:italic r:id="rId15"/>
      <p:boldItalic r:id="rId16"/>
    </p:embeddedFont>
  </p:embeddedFontLst>
  <p:defaultTextStyle>
    <a:defPPr>
      <a:defRPr lang="fr-FR"/>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6300" autoAdjust="0"/>
  </p:normalViewPr>
  <p:slideViewPr>
    <p:cSldViewPr snapToGrid="0">
      <p:cViewPr varScale="1">
        <p:scale>
          <a:sx n="38" d="100"/>
          <a:sy n="38" d="100"/>
        </p:scale>
        <p:origin x="-2227" y="-6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Shape 3"/>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Shape 65"/>
          <p:cNvSpPr>
            <a:spLocks noGrp="1" noRot="1" noChangeAspect="1"/>
          </p:cNvSpPr>
          <p:nvPr>
            <p:ph type="sldImg" idx="2"/>
          </p:nvPr>
        </p:nvSpPr>
        <p:spPr>
          <a:noFill/>
          <a:ln>
            <a:headEnd/>
            <a:tailEnd/>
          </a:ln>
        </p:spPr>
      </p:sp>
      <p:sp>
        <p:nvSpPr>
          <p:cNvPr id="15362" name="Shape 66"/>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127"/>
          <p:cNvSpPr>
            <a:spLocks noGrp="1" noRot="1" noChangeAspect="1"/>
          </p:cNvSpPr>
          <p:nvPr>
            <p:ph type="sldImg" idx="2"/>
          </p:nvPr>
        </p:nvSpPr>
        <p:spPr>
          <a:noFill/>
          <a:ln>
            <a:headEnd/>
            <a:tailEnd/>
          </a:ln>
        </p:spPr>
      </p:sp>
      <p:sp>
        <p:nvSpPr>
          <p:cNvPr id="33794" name="Shape 128"/>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Shape 72"/>
          <p:cNvSpPr>
            <a:spLocks noGrp="1" noRot="1" noChangeAspect="1"/>
          </p:cNvSpPr>
          <p:nvPr>
            <p:ph type="sldImg" idx="2"/>
          </p:nvPr>
        </p:nvSpPr>
        <p:spPr>
          <a:noFill/>
          <a:ln>
            <a:headEnd/>
            <a:tailEnd/>
          </a:ln>
        </p:spPr>
      </p:sp>
      <p:sp>
        <p:nvSpPr>
          <p:cNvPr id="17410" name="Shape 7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Shape 79"/>
          <p:cNvSpPr>
            <a:spLocks noGrp="1" noRot="1" noChangeAspect="1"/>
          </p:cNvSpPr>
          <p:nvPr>
            <p:ph type="sldImg" idx="2"/>
          </p:nvPr>
        </p:nvSpPr>
        <p:spPr>
          <a:noFill/>
          <a:ln>
            <a:headEnd/>
            <a:tailEnd/>
          </a:ln>
        </p:spPr>
      </p:sp>
      <p:sp>
        <p:nvSpPr>
          <p:cNvPr id="19458" name="Shape 80"/>
          <p:cNvSpPr txBox="1">
            <a:spLocks noGrp="1"/>
          </p:cNvSpPr>
          <p:nvPr>
            <p:ph type="body" idx="1"/>
          </p:nvPr>
        </p:nvSpPr>
        <p:spPr bwMode="auto">
          <a:noFill/>
        </p:spPr>
        <p:txBody>
          <a:bodyPr vert="horz" wrap="square" numCol="1" compatLnSpc="1">
            <a:prstTxWarp prst="textNoShape">
              <a:avLst/>
            </a:prstTxWarp>
          </a:bodyPr>
          <a:lstStyle/>
          <a:p>
            <a:pPr algn="just">
              <a:spcBef>
                <a:spcPct val="0"/>
              </a:spcBef>
            </a:pPr>
            <a:r>
              <a:rPr lang="fr-FR" smtClean="0"/>
              <a:t>Pierre corneille, également appelé ‘Le grand Corneille » ou « Corneille l’aîné » est un dramaturge et poète français. Il naquit à Rouen le 6 juin 1606 dans une noble famille et décéda plusieurs décennies plus tard le 1</a:t>
            </a:r>
            <a:r>
              <a:rPr lang="fr-FR" baseline="30000" smtClean="0"/>
              <a:t>er</a:t>
            </a:r>
            <a:r>
              <a:rPr lang="fr-FR" smtClean="0"/>
              <a:t> octobre 1684.</a:t>
            </a:r>
          </a:p>
          <a:p>
            <a:pPr algn="just">
              <a:spcBef>
                <a:spcPct val="0"/>
              </a:spcBef>
            </a:pPr>
            <a:r>
              <a:rPr lang="fr-FR" smtClean="0"/>
              <a:t>Les mouvements littéraires (baroque et classicisme) traversent son oeuvre. C’est également un dramaturge alliant plusieurs genres, il écrit à la fois tragédies et comédies. Il est célèbre pour plusieurs pièces comme le </a:t>
            </a:r>
            <a:r>
              <a:rPr lang="fr-FR" i="1" smtClean="0"/>
              <a:t>Cid </a:t>
            </a:r>
            <a:r>
              <a:rPr lang="fr-FR" smtClean="0"/>
              <a:t>ou encore </a:t>
            </a:r>
            <a:r>
              <a:rPr lang="fr-FR" i="1" smtClean="0"/>
              <a:t>Médée</a:t>
            </a:r>
            <a:r>
              <a:rPr lang="fr-FR" smtClean="0"/>
              <a:t>. Il faut également savoir qu'il traduisait des oeuvres en latin.</a:t>
            </a:r>
          </a:p>
          <a:p>
            <a:pPr algn="just">
              <a:spcBef>
                <a:spcPct val="0"/>
              </a:spcBef>
            </a:pPr>
            <a:endParaRPr lang="fr-FR"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86"/>
          <p:cNvSpPr>
            <a:spLocks noGrp="1" noRot="1" noChangeAspect="1"/>
          </p:cNvSpPr>
          <p:nvPr>
            <p:ph type="sldImg" idx="2"/>
          </p:nvPr>
        </p:nvSpPr>
        <p:spPr>
          <a:noFill/>
          <a:ln>
            <a:headEnd/>
            <a:tailEnd/>
          </a:ln>
        </p:spPr>
      </p:sp>
      <p:sp>
        <p:nvSpPr>
          <p:cNvPr id="87" name="Shape 87"/>
          <p:cNvSpPr txBox="1">
            <a:spLocks noGrp="1"/>
          </p:cNvSpPr>
          <p:nvPr>
            <p:ph type="body" idx="1"/>
          </p:nvPr>
        </p:nvSpPr>
        <p:spPr/>
        <p:txBody>
          <a:bodyPr vert="horz" wrap="square" numCol="1" compatLnSpc="1">
            <a:prstTxWarp prst="textNoShape">
              <a:avLst/>
            </a:prstTxWarp>
            <a:noAutofit/>
          </a:bodyPr>
          <a:lstStyle/>
          <a:p>
            <a:pPr>
              <a:spcBef>
                <a:spcPct val="0"/>
              </a:spcBef>
            </a:pPr>
            <a:r>
              <a:rPr lang="fr-FR" smtClean="0"/>
              <a:t>Corneille est l’aîné de cinq frères et sœurs. Son père Pierre Corneille est maître des Eaux et Forêts du Vicomte de Rouen ainsi qu’avocat du Roi. Sa mère, Marthe Le Pesant de Boisguilbert est issue d’une famille noble dont le père est avocat.</a:t>
            </a:r>
          </a:p>
          <a:p>
            <a:pPr>
              <a:spcBef>
                <a:spcPct val="0"/>
              </a:spcBef>
            </a:pPr>
            <a:r>
              <a:rPr lang="fr-FR" smtClean="0"/>
              <a:t>Pierre Corneille fut élevé chez les Jésuites de Rouen (collège Bourbon). Il y découvre la rhétorique latine, les héros de l'Antiquité et le théâtre. Enfin, pour ne pas déplaire à son père il devint avocat. </a:t>
            </a:r>
            <a:r>
              <a:rPr lang="fr-FR" smtClean="0">
                <a:solidFill>
                  <a:srgbClr val="252525"/>
                </a:solidFill>
              </a:rPr>
              <a:t> Il prête serment comme avocat le 18 juin 1624 au Parlement de Rouen</a:t>
            </a:r>
          </a:p>
          <a:p>
            <a:pPr>
              <a:spcBef>
                <a:spcPct val="0"/>
              </a:spcBef>
            </a:pPr>
            <a:endParaRPr lang="fr-FR" smtClean="0"/>
          </a:p>
          <a:p>
            <a:pPr>
              <a:spcBef>
                <a:spcPct val="0"/>
              </a:spcBef>
            </a:pPr>
            <a:r>
              <a:rPr lang="fr-FR" smtClean="0"/>
              <a:t>Il faut également savoir que Corneille fut secrètement amoureux d’une grande dame de Rouen : Madame du Pont. Ils se connaissent depuis l’enfance, et la passion de Corneille pour elle lui fait écrire ses premiers vers et même une première pièce  </a:t>
            </a:r>
            <a:r>
              <a:rPr lang="fr-FR" i="1" smtClean="0"/>
              <a:t>Mélite</a:t>
            </a:r>
            <a:r>
              <a:rPr lang="fr-FR" smtClean="0"/>
              <a:t> .</a:t>
            </a:r>
          </a:p>
          <a:p>
            <a:pPr>
              <a:spcBef>
                <a:spcPct val="0"/>
              </a:spcBef>
            </a:pPr>
            <a:endParaRPr lang="fr-FR" smtClean="0"/>
          </a:p>
          <a:p>
            <a:pPr>
              <a:spcBef>
                <a:spcPct val="0"/>
              </a:spcBef>
            </a:pPr>
            <a:r>
              <a:rPr lang="fr-FR" smtClean="0"/>
              <a:t> </a:t>
            </a:r>
            <a:r>
              <a:rPr lang="fr-FR" i="1" smtClean="0"/>
              <a:t>Mélite </a:t>
            </a:r>
            <a:r>
              <a:rPr lang="fr-FR" smtClean="0"/>
              <a:t> est une comédie, elle est jouée par une troupe d’acteurs itinérants qui créeront plus tard le Théâtre du Marais (à Paris, détruit par un incendie). Cette troupe présente la pièce à Paris, qui fut un succès. Elle permit de le faire changer de voie professionnelle, ainsi celui-ci entreprend une carrière théâtrale à partir de 1629. </a:t>
            </a:r>
          </a:p>
          <a:p>
            <a:pPr>
              <a:spcBef>
                <a:spcPct val="0"/>
              </a:spcBef>
            </a:pPr>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93"/>
          <p:cNvSpPr>
            <a:spLocks noGrp="1" noRot="1" noChangeAspect="1"/>
          </p:cNvSpPr>
          <p:nvPr>
            <p:ph type="sldImg" idx="2"/>
          </p:nvPr>
        </p:nvSpPr>
        <p:spPr>
          <a:noFill/>
          <a:ln>
            <a:headEnd/>
            <a:tailEnd/>
          </a:ln>
        </p:spPr>
      </p:sp>
      <p:sp>
        <p:nvSpPr>
          <p:cNvPr id="94" name="Shape 94"/>
          <p:cNvSpPr txBox="1">
            <a:spLocks noGrp="1"/>
          </p:cNvSpPr>
          <p:nvPr>
            <p:ph type="body" idx="1"/>
          </p:nvPr>
        </p:nvSpPr>
        <p:spPr/>
        <p:txBody>
          <a:bodyPr vert="horz" wrap="square" numCol="1" compatLnSpc="1">
            <a:prstTxWarp prst="textNoShape">
              <a:avLst/>
            </a:prstTxWarp>
            <a:noAutofit/>
          </a:bodyPr>
          <a:lstStyle/>
          <a:p>
            <a:pPr algn="just">
              <a:spcBef>
                <a:spcPct val="0"/>
              </a:spcBef>
            </a:pPr>
            <a:r>
              <a:rPr lang="fr-FR" smtClean="0"/>
              <a:t>Après le succès de </a:t>
            </a:r>
            <a:r>
              <a:rPr lang="fr-FR" i="1" smtClean="0"/>
              <a:t>Mélite,</a:t>
            </a:r>
            <a:r>
              <a:rPr lang="fr-FR" smtClean="0"/>
              <a:t> Corneille continue à écrire. Entre 1630 et 1636, il écrit donc six nouvelles comédies. Il redonne une bonne image au genre comique souvent jugé secondaire par ses outrances ou encore sa vulgarité. Corneille préfère la subtilité des caractères des personnages au grotesque.</a:t>
            </a:r>
          </a:p>
          <a:p>
            <a:pPr algn="just">
              <a:spcBef>
                <a:spcPct val="0"/>
              </a:spcBef>
            </a:pPr>
            <a:endParaRPr lang="fr-FR" smtClean="0"/>
          </a:p>
          <a:p>
            <a:pPr algn="just">
              <a:spcBef>
                <a:spcPct val="0"/>
              </a:spcBef>
            </a:pPr>
            <a:r>
              <a:rPr lang="fr-FR" smtClean="0"/>
              <a:t>En 1635, il écrit sa première tragédie : </a:t>
            </a:r>
            <a:r>
              <a:rPr lang="fr-FR" i="1" smtClean="0"/>
              <a:t>Médée</a:t>
            </a:r>
            <a:r>
              <a:rPr lang="fr-FR" smtClean="0"/>
              <a:t>. Le succès qu’il connaît lui permet de rejoindre une troupe fondée par le cardinal Richelieu qui lui verse une rente de 1500 livres. Corneille rejoint la société dite "des Cinq Auteurs" constituée de François Le Métel de Boisrobert, de Claude de L'Estoile, de Jean Rotrou et de Guillaume Colletet. Leur première pièce s'appelle “La Comédie des Tuileries”. La légende raconte que Corneille, peu satisfait  aurait rapidement quitté ce groupe. Les relations entre  Richelieu et lui se seraient refroidies. </a:t>
            </a:r>
          </a:p>
          <a:p>
            <a:pPr algn="just">
              <a:spcBef>
                <a:spcPct val="0"/>
              </a:spcBef>
            </a:pPr>
            <a:endParaRPr lang="fr-FR" smtClean="0"/>
          </a:p>
          <a:p>
            <a:pPr algn="just">
              <a:spcBef>
                <a:spcPct val="0"/>
              </a:spcBef>
            </a:pPr>
            <a:r>
              <a:rPr lang="fr-FR" smtClean="0"/>
              <a:t>En janvier 1637, Corneille est de retour avec une tragi-comédie le </a:t>
            </a:r>
            <a:r>
              <a:rPr lang="fr-FR" i="1" smtClean="0"/>
              <a:t>Cid</a:t>
            </a:r>
            <a:r>
              <a:rPr lang="fr-FR" smtClean="0"/>
              <a:t> qui est un immense succès à Paris. Tout le monde parle du dilemme de Don Rodrigue dans la capitale. Corneille doit également affronter la jalousie de ses rivaux. Ceux-ci déclenchent une polémique que l'on appellera "la Querelle du Cid". Ils lui reprochent tour à tour d'avoir copié abusivement Guillen de Castro, un auteur espagnol et de n'avoir pas respecté les règles d'or du théâtre classique, notamment les règles de la vraisemblance et de la bienséance, ainsi que celle des trois unités ( temps, lieu et action). La querelle durera près d’un an. Richelieu soutient les adversaires de Corneille en convainquant l’Académie Française de publier un livre sur cette tragi-comédie. Richelieu contribuera donc à apaiser la querelle. Mais Corneille restera absent de la scène durant  3 ans.  </a:t>
            </a:r>
            <a:endParaRPr lang="fr-FR" smtClean="0">
              <a:solidFill>
                <a:srgbClr val="000000"/>
              </a:solidFill>
            </a:endParaRPr>
          </a:p>
          <a:p>
            <a:pPr algn="just">
              <a:spcBef>
                <a:spcPct val="0"/>
              </a:spcBef>
            </a:pPr>
            <a:endParaRPr lang="fr-FR" smtClean="0"/>
          </a:p>
          <a:p>
            <a:pPr algn="just">
              <a:spcBef>
                <a:spcPct val="0"/>
              </a:spcBef>
            </a:pPr>
            <a:r>
              <a:rPr lang="fr-FR" sz="1000" smtClean="0"/>
              <a:t>En mai 1640, nouveau succès avec </a:t>
            </a:r>
            <a:r>
              <a:rPr lang="fr-FR" sz="1000" i="1" smtClean="0"/>
              <a:t>Horace</a:t>
            </a:r>
            <a:r>
              <a:rPr lang="fr-FR" sz="1000" smtClean="0"/>
              <a:t>, une tragédie romaine.  Il écrira en tout 17 tragédies .</a:t>
            </a:r>
          </a:p>
          <a:p>
            <a:pPr algn="just">
              <a:spcBef>
                <a:spcPct val="0"/>
              </a:spcBef>
            </a:pPr>
            <a:endParaRPr lang="fr-FR" sz="1000" smtClean="0"/>
          </a:p>
          <a:p>
            <a:pPr algn="just">
              <a:spcBef>
                <a:spcPct val="0"/>
              </a:spcBef>
            </a:pPr>
            <a:r>
              <a:rPr lang="fr-FR" sz="1000" smtClean="0"/>
              <a:t>En 1641, il épouse Marie de Lampière qui est la fille d’un lieutenant. Ils auront six enfants.</a:t>
            </a:r>
          </a:p>
          <a:p>
            <a:pPr algn="just">
              <a:spcBef>
                <a:spcPct val="0"/>
              </a:spcBef>
            </a:pPr>
            <a:endParaRPr lang="fr-FR" sz="1000" smtClean="0"/>
          </a:p>
          <a:p>
            <a:pPr algn="just">
              <a:spcBef>
                <a:spcPct val="0"/>
              </a:spcBef>
            </a:pPr>
            <a:r>
              <a:rPr lang="fr-FR" sz="1000" smtClean="0"/>
              <a:t>En 1642 la tragédie </a:t>
            </a:r>
            <a:r>
              <a:rPr lang="fr-FR" sz="1000" u="sng" smtClean="0"/>
              <a:t>Cinna </a:t>
            </a:r>
            <a:r>
              <a:rPr lang="fr-FR" sz="1000" smtClean="0"/>
              <a:t>lui permet encore d’augmenter sa popularité, il est adoré par le peuple et financé par le pouvoir.</a:t>
            </a:r>
          </a:p>
          <a:p>
            <a:pPr algn="just">
              <a:spcBef>
                <a:spcPct val="0"/>
              </a:spcBef>
            </a:pPr>
            <a:endParaRPr lang="fr-FR" sz="1000" smtClean="0"/>
          </a:p>
          <a:p>
            <a:pPr algn="just">
              <a:spcBef>
                <a:spcPct val="0"/>
              </a:spcBef>
            </a:pPr>
            <a:r>
              <a:rPr lang="fr-FR" sz="1000" smtClean="0"/>
              <a:t>En 1646 il rejoint l’Académie Française. </a:t>
            </a:r>
          </a:p>
          <a:p>
            <a:pPr algn="just">
              <a:spcBef>
                <a:spcPct val="0"/>
              </a:spcBef>
            </a:pPr>
            <a:r>
              <a:rPr lang="fr-FR" b="1" u="sng" smtClean="0"/>
              <a:t>Définition :</a:t>
            </a:r>
            <a:r>
              <a:rPr lang="fr-FR" smtClean="0"/>
              <a:t> L'Académie Française est une assemblée de gens méritants (grands écrivains, poètes...) français qui vont améliorer la langue française. </a:t>
            </a:r>
          </a:p>
          <a:p>
            <a:pPr algn="just">
              <a:spcBef>
                <a:spcPct val="0"/>
              </a:spcBef>
            </a:pPr>
            <a:endParaRPr lang="fr-FR" smtClean="0"/>
          </a:p>
          <a:p>
            <a:pPr algn="just">
              <a:spcBef>
                <a:spcPct val="0"/>
              </a:spcBef>
            </a:pPr>
            <a:r>
              <a:rPr lang="fr-FR" smtClean="0"/>
              <a:t>En 1648, c’est la Fronde qui dure cinq ans : une période de troubles intenses qui frappent le Royaume de France déjà en guerre avec l’Espagne.</a:t>
            </a:r>
          </a:p>
          <a:p>
            <a:pPr algn="just">
              <a:spcBef>
                <a:spcPct val="0"/>
              </a:spcBef>
            </a:pPr>
            <a:endParaRPr lang="fr-FR" smtClean="0"/>
          </a:p>
          <a:p>
            <a:pPr algn="just">
              <a:spcBef>
                <a:spcPct val="0"/>
              </a:spcBef>
            </a:pPr>
            <a:r>
              <a:rPr lang="fr-FR" smtClean="0"/>
              <a:t>Il connaît ses premiers échecs à partir de 1651 avec la tragédie </a:t>
            </a:r>
            <a:r>
              <a:rPr lang="fr-FR" i="1" smtClean="0"/>
              <a:t>Pertharite</a:t>
            </a:r>
            <a:r>
              <a:rPr lang="fr-FR" smtClean="0"/>
              <a:t>. Il se détache du théâtre et se consacre à la traduction de </a:t>
            </a:r>
            <a:r>
              <a:rPr lang="fr-FR" i="1" smtClean="0"/>
              <a:t>L’Imitation de Jésus-Christ</a:t>
            </a:r>
            <a:r>
              <a:rPr lang="fr-FR" smtClean="0"/>
              <a:t> jusqu’en 1656. </a:t>
            </a:r>
          </a:p>
          <a:p>
            <a:pPr algn="just">
              <a:spcBef>
                <a:spcPct val="0"/>
              </a:spcBef>
            </a:pPr>
            <a:endParaRPr lang="fr-FR" smtClean="0"/>
          </a:p>
          <a:p>
            <a:pPr algn="just">
              <a:spcBef>
                <a:spcPct val="0"/>
              </a:spcBef>
            </a:pPr>
            <a:r>
              <a:rPr lang="fr-FR" smtClean="0"/>
              <a:t>Corneille reprend le théâtre en 1659 avec la tragédie </a:t>
            </a:r>
            <a:r>
              <a:rPr lang="fr-FR" i="1" smtClean="0"/>
              <a:t>Oedipe</a:t>
            </a:r>
            <a:r>
              <a:rPr lang="fr-FR" smtClean="0"/>
              <a:t>. Il publie également deux ans plus tard la </a:t>
            </a:r>
            <a:r>
              <a:rPr lang="fr-FR" i="1" smtClean="0"/>
              <a:t>Conquête de la Toison d’Or . </a:t>
            </a:r>
          </a:p>
          <a:p>
            <a:pPr algn="just">
              <a:spcBef>
                <a:spcPct val="0"/>
              </a:spcBef>
            </a:pPr>
            <a:endParaRPr lang="fr-FR" i="1" smtClean="0"/>
          </a:p>
          <a:p>
            <a:pPr algn="just">
              <a:spcBef>
                <a:spcPct val="0"/>
              </a:spcBef>
            </a:pPr>
            <a:r>
              <a:rPr lang="fr-FR" smtClean="0"/>
              <a:t>Malgré tout, Corneille voit apparaître un concurrent : Racine. En 1667, Racine connaît avec </a:t>
            </a:r>
            <a:r>
              <a:rPr lang="fr-FR" i="1" smtClean="0"/>
              <a:t>Andromaque</a:t>
            </a:r>
            <a:r>
              <a:rPr lang="fr-FR" smtClean="0"/>
              <a:t> un triomphe semblable à celui du </a:t>
            </a:r>
            <a:r>
              <a:rPr lang="fr-FR" i="1" smtClean="0"/>
              <a:t>Cid.</a:t>
            </a:r>
            <a:r>
              <a:rPr lang="fr-FR" smtClean="0"/>
              <a:t> En 1670 les deux auteurs se trouvent en concurrence, ils sortent chacun une pièce ayant le même thème. Succès pour Racine avec </a:t>
            </a:r>
            <a:r>
              <a:rPr lang="fr-FR" i="1" smtClean="0"/>
              <a:t>Bérénice</a:t>
            </a:r>
            <a:r>
              <a:rPr lang="fr-FR" smtClean="0"/>
              <a:t>, flop pour Corneille avec </a:t>
            </a:r>
            <a:r>
              <a:rPr lang="fr-FR" i="1" smtClean="0"/>
              <a:t>Tite et Bénérice</a:t>
            </a:r>
            <a:r>
              <a:rPr lang="fr-FR" smtClean="0"/>
              <a:t>. S’en suit une série d’echecs pour Corneille, il arrête son activité d’auteur dramatique en 1674. Malgré tout, ses pièces les plus célèbres sont rejouées régulièrement à Versailles devant le roi Louis XIV. </a:t>
            </a:r>
          </a:p>
          <a:p>
            <a:pPr>
              <a:spcBef>
                <a:spcPct val="0"/>
              </a:spcBef>
            </a:pPr>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100"/>
          <p:cNvSpPr>
            <a:spLocks noGrp="1" noRot="1" noChangeAspect="1"/>
          </p:cNvSpPr>
          <p:nvPr>
            <p:ph type="sldImg" idx="2"/>
          </p:nvPr>
        </p:nvSpPr>
        <p:spPr>
          <a:noFill/>
          <a:ln>
            <a:headEnd/>
            <a:tailEnd/>
          </a:ln>
        </p:spPr>
      </p:sp>
      <p:sp>
        <p:nvSpPr>
          <p:cNvPr id="25602" name="Shape 101"/>
          <p:cNvSpPr txBox="1">
            <a:spLocks noGrp="1"/>
          </p:cNvSpPr>
          <p:nvPr>
            <p:ph type="body" idx="1"/>
          </p:nvPr>
        </p:nvSpPr>
        <p:spPr bwMode="auto">
          <a:noFill/>
        </p:spPr>
        <p:txBody>
          <a:bodyPr vert="horz" wrap="square" numCol="1" compatLnSpc="1">
            <a:prstTxWarp prst="textNoShape">
              <a:avLst/>
            </a:prstTxWarp>
          </a:bodyPr>
          <a:lstStyle/>
          <a:p>
            <a:pPr>
              <a:spcBef>
                <a:spcPct val="0"/>
              </a:spcBef>
            </a:pPr>
            <a:r>
              <a:rPr lang="fr-FR" smtClean="0"/>
              <a:t>Corneille  meurt le 1er octobre 1684 à Paris.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107"/>
          <p:cNvSpPr>
            <a:spLocks noGrp="1" noRot="1" noChangeAspect="1"/>
          </p:cNvSpPr>
          <p:nvPr>
            <p:ph type="sldImg" idx="2"/>
          </p:nvPr>
        </p:nvSpPr>
        <p:spPr>
          <a:noFill/>
          <a:ln>
            <a:headEnd/>
            <a:tailEnd/>
          </a:ln>
        </p:spPr>
      </p:sp>
      <p:sp>
        <p:nvSpPr>
          <p:cNvPr id="108" name="Shape 108"/>
          <p:cNvSpPr txBox="1">
            <a:spLocks noGrp="1"/>
          </p:cNvSpPr>
          <p:nvPr>
            <p:ph type="body" idx="1"/>
          </p:nvPr>
        </p:nvSpPr>
        <p:spPr/>
        <p:txBody>
          <a:bodyPr>
            <a:noAutofit/>
          </a:bodyPr>
          <a:lstStyle/>
          <a:p>
            <a:pPr fontAlgn="auto">
              <a:spcAft>
                <a:spcPts val="0"/>
              </a:spcAft>
              <a:defRPr/>
            </a:pPr>
            <a:endParaRPr lang="fr" dirty="0">
              <a:highlight>
                <a:srgbClr val="FF00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114"/>
          <p:cNvSpPr>
            <a:spLocks noGrp="1" noRot="1" noChangeAspect="1"/>
          </p:cNvSpPr>
          <p:nvPr>
            <p:ph type="sldImg" idx="2"/>
          </p:nvPr>
        </p:nvSpPr>
        <p:spPr>
          <a:noFill/>
          <a:ln>
            <a:headEnd/>
            <a:tailEnd/>
          </a:ln>
        </p:spPr>
      </p:sp>
      <p:sp>
        <p:nvSpPr>
          <p:cNvPr id="29698" name="Shape 115"/>
          <p:cNvSpPr txBox="1">
            <a:spLocks noGrp="1"/>
          </p:cNvSpPr>
          <p:nvPr>
            <p:ph type="body" idx="1"/>
          </p:nvPr>
        </p:nvSpPr>
        <p:spPr bwMode="auto">
          <a:noFill/>
        </p:spPr>
        <p:txBody>
          <a:bodyPr vert="horz" wrap="square" numCol="1" compatLnSpc="1">
            <a:prstTxWarp prst="textNoShape">
              <a:avLst/>
            </a:prstTxWarp>
          </a:bodyPr>
          <a:lstStyle/>
          <a:p>
            <a:pPr marL="457200" indent="-228600">
              <a:spcBef>
                <a:spcPct val="0"/>
              </a:spcBef>
              <a:buFontTx/>
              <a:buChar char="-"/>
            </a:pPr>
            <a:r>
              <a:rPr lang="fr-FR" smtClean="0"/>
              <a:t>alexandrins</a:t>
            </a:r>
          </a:p>
          <a:p>
            <a:pPr marL="457200" indent="-228600">
              <a:spcBef>
                <a:spcPct val="0"/>
              </a:spcBef>
              <a:buFontTx/>
              <a:buChar char="-"/>
            </a:pPr>
            <a:r>
              <a:rPr lang="fr-FR" smtClean="0"/>
              <a:t>stances</a:t>
            </a:r>
          </a:p>
          <a:p>
            <a:pPr marL="457200" indent="-228600">
              <a:spcBef>
                <a:spcPct val="0"/>
              </a:spcBef>
              <a:buFontTx/>
              <a:buChar char="-"/>
            </a:pPr>
            <a:r>
              <a:rPr lang="fr-FR" smtClean="0"/>
              <a:t>registre lyrique</a:t>
            </a:r>
          </a:p>
          <a:p>
            <a:pPr marL="457200" indent="-228600">
              <a:spcBef>
                <a:spcPct val="0"/>
              </a:spcBef>
              <a:buFontTx/>
              <a:buChar char="-"/>
            </a:pPr>
            <a:r>
              <a:rPr lang="fr-FR" smtClean="0"/>
              <a:t>premiere personne </a:t>
            </a:r>
          </a:p>
          <a:p>
            <a:pPr marL="457200" indent="-228600">
              <a:spcBef>
                <a:spcPct val="0"/>
              </a:spcBef>
              <a:buFontTx/>
              <a:buChar char="-"/>
            </a:pPr>
            <a:r>
              <a:rPr lang="fr-FR" smtClean="0"/>
              <a:t>exaltation du sentiment amoureux + chp lexical “mon coeur, amour, maitresse” </a:t>
            </a:r>
          </a:p>
          <a:p>
            <a:pPr marL="457200" indent="-228600">
              <a:spcBef>
                <a:spcPct val="0"/>
              </a:spcBef>
              <a:buFontTx/>
              <a:buChar char="-"/>
            </a:pPr>
            <a:r>
              <a:rPr lang="fr-FR" smtClean="0"/>
              <a:t>tristesse et chp lexical souffrance “malheureux, triste, mal, miséralbe, peine”</a:t>
            </a:r>
          </a:p>
          <a:p>
            <a:pPr marL="457200" indent="-228600">
              <a:spcBef>
                <a:spcPct val="0"/>
              </a:spcBef>
              <a:buFontTx/>
              <a:buChar char="-"/>
            </a:pPr>
            <a:r>
              <a:rPr lang="fr-FR" smtClean="0"/>
              <a:t>figure style : hyperbole : “coup qui me tue” “mon mal est infini”.</a:t>
            </a:r>
          </a:p>
          <a:p>
            <a:pPr marL="457200" indent="-228600">
              <a:spcBef>
                <a:spcPct val="0"/>
              </a:spcBef>
              <a:buFontTx/>
              <a:buChar char="-"/>
            </a:pPr>
            <a:r>
              <a:rPr lang="fr-FR" smtClean="0"/>
              <a:t>dilemme cornélien : deux devoirs ( « amour » / « honneur »).</a:t>
            </a:r>
          </a:p>
          <a:p>
            <a:pPr marL="457200" indent="-228600">
              <a:spcBef>
                <a:spcPct val="0"/>
              </a:spcBef>
              <a:buFontTx/>
              <a:buChar char="-"/>
            </a:pPr>
            <a:r>
              <a:rPr lang="fr-FR" smtClean="0"/>
              <a:t>antithèse : « honneur »/ « amour » ou « cœur » / « bras ».</a:t>
            </a:r>
          </a:p>
          <a:p>
            <a:pPr marL="457200" indent="-228600">
              <a:spcBef>
                <a:spcPct val="0"/>
              </a:spcBef>
              <a:buFontTx/>
              <a:buChar char="-"/>
            </a:pPr>
            <a:r>
              <a:rPr lang="fr-FR" smtClean="0"/>
              <a:t>anaphore</a:t>
            </a:r>
          </a:p>
          <a:p>
            <a:pPr marL="457200" indent="-228600">
              <a:spcBef>
                <a:spcPct val="0"/>
              </a:spcBef>
              <a:buFontTx/>
              <a:buChar char="-"/>
            </a:pPr>
            <a:r>
              <a:rPr lang="fr-FR" smtClean="0"/>
              <a:t>oxymore : « noble contrainte » / cher et cruel espoir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120"/>
          <p:cNvSpPr>
            <a:spLocks noGrp="1" noRot="1" noChangeAspect="1"/>
          </p:cNvSpPr>
          <p:nvPr>
            <p:ph type="sldImg" idx="2"/>
          </p:nvPr>
        </p:nvSpPr>
        <p:spPr>
          <a:noFill/>
          <a:ln>
            <a:headEnd/>
            <a:tailEnd/>
          </a:ln>
        </p:spPr>
      </p:sp>
      <p:sp>
        <p:nvSpPr>
          <p:cNvPr id="31746" name="Shape 121"/>
          <p:cNvSpPr txBox="1">
            <a:spLocks noGrp="1"/>
          </p:cNvSpPr>
          <p:nvPr>
            <p:ph type="body" idx="1"/>
          </p:nvPr>
        </p:nvSpPr>
        <p:spPr bwMode="auto">
          <a:noFill/>
        </p:spPr>
        <p:txBody>
          <a:bodyPr vert="horz" wrap="square" numCol="1" compatLnSpc="1">
            <a:prstTxWarp prst="textNoShape">
              <a:avLst/>
            </a:prstTxWarp>
          </a:bodyPr>
          <a:lstStyle/>
          <a:p>
            <a:pPr>
              <a:spcBef>
                <a:spcPct val="0"/>
              </a:spcBef>
            </a:pPr>
            <a:r>
              <a:rPr lang="fr-FR" smtClean="0"/>
              <a:t>Corneille est un virtuose de l’écriture, il a écrit comédie, tragédie et tragi comédie. Il redonnera du sens à des genres classés comme vulgaire tel la comédie. Il marque l’histoire du théâtre à tout jamais notamment grâce au Cid ou Médée par exemple. Il fait également polémique.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9"/>
        <p:cNvGrpSpPr/>
        <p:nvPr/>
      </p:nvGrpSpPr>
      <p:grpSpPr>
        <a:xfrm>
          <a:off x="0" y="0"/>
          <a:ext cx="0" cy="0"/>
          <a:chOff x="0" y="0"/>
          <a:chExt cx="0" cy="0"/>
        </a:xfrm>
      </p:grpSpPr>
      <p:sp>
        <p:nvSpPr>
          <p:cNvPr id="4" name="Shape 10"/>
          <p:cNvSpPr>
            <a:spLocks noChangeArrowheads="1"/>
          </p:cNvSpPr>
          <p:nvPr/>
        </p:nvSpPr>
        <p:spPr bwMode="auto">
          <a:xfrm flipH="1">
            <a:off x="8247063" y="4246563"/>
            <a:ext cx="896937" cy="896937"/>
          </a:xfrm>
          <a:prstGeom prst="rtTriangle">
            <a:avLst/>
          </a:prstGeom>
          <a:solidFill>
            <a:schemeClr val="bg1"/>
          </a:solidFill>
          <a:ln w="9525">
            <a:noFill/>
            <a:miter lim="800000"/>
            <a:headEnd/>
            <a:tailEnd/>
          </a:ln>
        </p:spPr>
        <p:txBody>
          <a:bodyPr lIns="91425" tIns="91425" rIns="91425" bIns="91425" anchor="ctr"/>
          <a:lstStyle/>
          <a:p>
            <a:endParaRPr lang="fr-FR"/>
          </a:p>
        </p:txBody>
      </p:sp>
      <p:sp>
        <p:nvSpPr>
          <p:cNvPr id="5" name="Shape 11"/>
          <p:cNvSpPr/>
          <p:nvPr/>
        </p:nvSpPr>
        <p:spPr>
          <a:xfrm flipH="1">
            <a:off x="8247063" y="4246563"/>
            <a:ext cx="896937" cy="896937"/>
          </a:xfrm>
          <a:prstGeom prst="round1Rect">
            <a:avLst>
              <a:gd name="adj" fmla="val 16667"/>
            </a:avLst>
          </a:prstGeom>
          <a:solidFill>
            <a:schemeClr val="lt1">
              <a:alpha val="68080"/>
            </a:schemeClr>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12" name="Shape 12"/>
          <p:cNvSpPr txBox="1">
            <a:spLocks noGrp="1"/>
          </p:cNvSpPr>
          <p:nvPr>
            <p:ph type="ctrTitle"/>
          </p:nvPr>
        </p:nvSpPr>
        <p:spPr>
          <a:xfrm>
            <a:off x="390525" y="1819275"/>
            <a:ext cx="8222100" cy="933600"/>
          </a:xfrm>
          <a:prstGeom prst="rect">
            <a:avLst/>
          </a:prstGeom>
        </p:spPr>
        <p:txBody>
          <a:bodyPr/>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6" name="Shape 14"/>
          <p:cNvSpPr txBox="1">
            <a:spLocks noGrp="1"/>
          </p:cNvSpPr>
          <p:nvPr>
            <p:ph type="sldNum" idx="10"/>
          </p:nvPr>
        </p:nvSpPr>
        <p:spPr bwMode="auto">
          <a:xfrm>
            <a:off x="8523288" y="4695825"/>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7D57998A-F45E-43C1-9AC9-3BF2B13CF938}"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Big number">
    <p:bg>
      <p:bgPr>
        <a:solidFill>
          <a:schemeClr val="accent4"/>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75500" y="1258525"/>
            <a:ext cx="8222100" cy="1963500"/>
          </a:xfrm>
          <a:prstGeom prst="rect">
            <a:avLst/>
          </a:prstGeom>
        </p:spPr>
        <p:txBody>
          <a:bodyPr/>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60" name="Shape 60"/>
          <p:cNvSpPr txBox="1">
            <a:spLocks noGrp="1"/>
          </p:cNvSpPr>
          <p:nvPr>
            <p:ph type="body" idx="1"/>
          </p:nvPr>
        </p:nvSpPr>
        <p:spPr>
          <a:xfrm>
            <a:off x="475500" y="3304625"/>
            <a:ext cx="8222100" cy="1300800"/>
          </a:xfrm>
          <a:prstGeom prst="rect">
            <a:avLst/>
          </a:prstGeom>
        </p:spPr>
        <p:txBody>
          <a:bodyPr/>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 name="Shape 61"/>
          <p:cNvSpPr txBox="1">
            <a:spLocks noGrp="1"/>
          </p:cNvSpPr>
          <p:nvPr>
            <p:ph type="sldNum" idx="10"/>
          </p:nvPr>
        </p:nvSpPr>
        <p:spPr bwMode="auto">
          <a:xfrm>
            <a:off x="8523288" y="4695825"/>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768DE3E3-2637-4073-92A7-1D1C98745A49}"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bg>
      <p:bgPr>
        <a:solidFill>
          <a:schemeClr val="accent4"/>
        </a:solidFill>
        <a:effectLst/>
      </p:bgPr>
    </p:bg>
    <p:spTree>
      <p:nvGrpSpPr>
        <p:cNvPr id="1" name="Shape 62"/>
        <p:cNvGrpSpPr/>
        <p:nvPr/>
      </p:nvGrpSpPr>
      <p:grpSpPr>
        <a:xfrm>
          <a:off x="0" y="0"/>
          <a:ext cx="0" cy="0"/>
          <a:chOff x="0" y="0"/>
          <a:chExt cx="0" cy="0"/>
        </a:xfrm>
      </p:grpSpPr>
      <p:sp>
        <p:nvSpPr>
          <p:cNvPr id="2" name="Shape 63"/>
          <p:cNvSpPr txBox="1">
            <a:spLocks noGrp="1"/>
          </p:cNvSpPr>
          <p:nvPr>
            <p:ph type="sldNum" idx="10"/>
          </p:nvPr>
        </p:nvSpPr>
        <p:spPr bwMode="auto">
          <a:xfrm>
            <a:off x="8523288" y="4695825"/>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F30B764D-50A4-4E4A-8399-E21C275B2BFC}"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anchor="ctr"/>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3" name="Shape 17"/>
          <p:cNvSpPr txBox="1">
            <a:spLocks noGrp="1"/>
          </p:cNvSpPr>
          <p:nvPr>
            <p:ph type="sldNum" idx="10"/>
          </p:nvPr>
        </p:nvSpPr>
        <p:spPr bwMode="auto">
          <a:xfrm>
            <a:off x="8523288" y="4695825"/>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solidFill>
                  <a:srgbClr val="FFFFFF"/>
                </a:solidFill>
              </a:defRPr>
            </a:lvl1pPr>
          </a:lstStyle>
          <a:p>
            <a:fld id="{627D6087-D57A-4B82-85EA-C4AFAA5AC9AB}"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8"/>
        <p:cNvGrpSpPr/>
        <p:nvPr/>
      </p:nvGrpSpPr>
      <p:grpSpPr>
        <a:xfrm>
          <a:off x="0" y="0"/>
          <a:ext cx="0" cy="0"/>
          <a:chOff x="0" y="0"/>
          <a:chExt cx="0" cy="0"/>
        </a:xfrm>
      </p:grpSpPr>
      <p:sp>
        <p:nvSpPr>
          <p:cNvPr id="4" name="Shape 19"/>
          <p:cNvSpPr/>
          <p:nvPr/>
        </p:nvSpPr>
        <p:spPr>
          <a:xfrm rot="10800000" flipH="1">
            <a:off x="0" y="1685925"/>
            <a:ext cx="9144000" cy="3457575"/>
          </a:xfrm>
          <a:prstGeom prst="rect">
            <a:avLst/>
          </a:prstGeom>
          <a:solidFill>
            <a:schemeClr val="accent4"/>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5" name="Shape 20"/>
          <p:cNvSpPr>
            <a:spLocks noChangeArrowheads="1"/>
          </p:cNvSpPr>
          <p:nvPr/>
        </p:nvSpPr>
        <p:spPr bwMode="auto">
          <a:xfrm>
            <a:off x="0" y="1685925"/>
            <a:ext cx="9144000" cy="107950"/>
          </a:xfrm>
          <a:prstGeom prst="rect">
            <a:avLst/>
          </a:prstGeom>
          <a:gradFill rotWithShape="0">
            <a:gsLst>
              <a:gs pos="0">
                <a:srgbClr val="F9F9F9"/>
              </a:gs>
              <a:gs pos="36000">
                <a:srgbClr val="F9F9F9"/>
              </a:gs>
              <a:gs pos="80000">
                <a:srgbClr val="DEDEDE"/>
              </a:gs>
              <a:gs pos="100000">
                <a:srgbClr val="999999"/>
              </a:gs>
            </a:gsLst>
            <a:lin ang="16200000"/>
          </a:gradFill>
          <a:ln w="9525">
            <a:noFill/>
            <a:miter lim="800000"/>
            <a:headEnd/>
            <a:tailEnd/>
          </a:ln>
        </p:spPr>
        <p:txBody>
          <a:bodyPr lIns="91425" tIns="91425" rIns="91425" bIns="91425" anchor="ctr"/>
          <a:lstStyle/>
          <a:p>
            <a:endParaRPr lang="fr-FR"/>
          </a:p>
        </p:txBody>
      </p:sp>
      <p:sp>
        <p:nvSpPr>
          <p:cNvPr id="21" name="Shape 21"/>
          <p:cNvSpPr txBox="1">
            <a:spLocks noGrp="1"/>
          </p:cNvSpPr>
          <p:nvPr>
            <p:ph type="title"/>
          </p:nvPr>
        </p:nvSpPr>
        <p:spPr>
          <a:xfrm>
            <a:off x="471900" y="738725"/>
            <a:ext cx="8222100" cy="767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 name="Shape 23"/>
          <p:cNvSpPr txBox="1">
            <a:spLocks noGrp="1"/>
          </p:cNvSpPr>
          <p:nvPr>
            <p:ph type="sldNum" idx="10"/>
          </p:nvPr>
        </p:nvSpPr>
        <p:spPr bwMode="auto">
          <a:xfrm>
            <a:off x="8523288" y="4695825"/>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C04D4906-D1A7-47CE-9856-510C48EF9D02}"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ColTx">
  <p:cSld name="Title and two columns">
    <p:spTree>
      <p:nvGrpSpPr>
        <p:cNvPr id="1" name="Shape 24"/>
        <p:cNvGrpSpPr/>
        <p:nvPr/>
      </p:nvGrpSpPr>
      <p:grpSpPr>
        <a:xfrm>
          <a:off x="0" y="0"/>
          <a:ext cx="0" cy="0"/>
          <a:chOff x="0" y="0"/>
          <a:chExt cx="0" cy="0"/>
        </a:xfrm>
      </p:grpSpPr>
      <p:sp>
        <p:nvSpPr>
          <p:cNvPr id="5" name="Shape 25"/>
          <p:cNvSpPr/>
          <p:nvPr/>
        </p:nvSpPr>
        <p:spPr>
          <a:xfrm rot="10800000" flipH="1">
            <a:off x="0" y="1685925"/>
            <a:ext cx="9144000" cy="3457575"/>
          </a:xfrm>
          <a:prstGeom prst="rect">
            <a:avLst/>
          </a:prstGeom>
          <a:solidFill>
            <a:schemeClr val="accent4"/>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6" name="Shape 26"/>
          <p:cNvSpPr>
            <a:spLocks noChangeArrowheads="1"/>
          </p:cNvSpPr>
          <p:nvPr/>
        </p:nvSpPr>
        <p:spPr bwMode="auto">
          <a:xfrm>
            <a:off x="0" y="1685925"/>
            <a:ext cx="9144000" cy="107950"/>
          </a:xfrm>
          <a:prstGeom prst="rect">
            <a:avLst/>
          </a:prstGeom>
          <a:gradFill rotWithShape="0">
            <a:gsLst>
              <a:gs pos="0">
                <a:srgbClr val="F9F9F9"/>
              </a:gs>
              <a:gs pos="36000">
                <a:srgbClr val="F9F9F9"/>
              </a:gs>
              <a:gs pos="80000">
                <a:srgbClr val="DEDEDE"/>
              </a:gs>
              <a:gs pos="100000">
                <a:srgbClr val="999999"/>
              </a:gs>
            </a:gsLst>
            <a:lin ang="16200000"/>
          </a:gradFill>
          <a:ln w="9525">
            <a:noFill/>
            <a:miter lim="800000"/>
            <a:headEnd/>
            <a:tailEnd/>
          </a:ln>
        </p:spPr>
        <p:txBody>
          <a:bodyPr lIns="91425" tIns="91425" rIns="91425" bIns="91425" anchor="ctr"/>
          <a:lstStyle/>
          <a:p>
            <a:endParaRPr lang="fr-FR"/>
          </a:p>
        </p:txBody>
      </p:sp>
      <p:sp>
        <p:nvSpPr>
          <p:cNvPr id="27" name="Shape 27"/>
          <p:cNvSpPr txBox="1">
            <a:spLocks noGrp="1"/>
          </p:cNvSpPr>
          <p:nvPr>
            <p:ph type="title"/>
          </p:nvPr>
        </p:nvSpPr>
        <p:spPr>
          <a:xfrm>
            <a:off x="471900" y="738725"/>
            <a:ext cx="8222100" cy="767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7" name="Shape 30"/>
          <p:cNvSpPr txBox="1">
            <a:spLocks noGrp="1"/>
          </p:cNvSpPr>
          <p:nvPr>
            <p:ph type="sldNum" idx="10"/>
          </p:nvPr>
        </p:nvSpPr>
        <p:spPr bwMode="auto">
          <a:xfrm>
            <a:off x="8523288" y="4695825"/>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43AD5DA5-F92D-46D5-B999-8B6F0D3B37A5}"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31"/>
        <p:cNvGrpSpPr/>
        <p:nvPr/>
      </p:nvGrpSpPr>
      <p:grpSpPr>
        <a:xfrm>
          <a:off x="0" y="0"/>
          <a:ext cx="0" cy="0"/>
          <a:chOff x="0" y="0"/>
          <a:chExt cx="0" cy="0"/>
        </a:xfrm>
      </p:grpSpPr>
      <p:sp>
        <p:nvSpPr>
          <p:cNvPr id="3" name="Shape 32"/>
          <p:cNvSpPr/>
          <p:nvPr/>
        </p:nvSpPr>
        <p:spPr>
          <a:xfrm rot="10800000" flipH="1">
            <a:off x="0" y="655638"/>
            <a:ext cx="9144000" cy="4487862"/>
          </a:xfrm>
          <a:prstGeom prst="rect">
            <a:avLst/>
          </a:prstGeom>
          <a:solidFill>
            <a:schemeClr val="accent4"/>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4" name="Shape 33"/>
          <p:cNvSpPr>
            <a:spLocks noChangeArrowheads="1"/>
          </p:cNvSpPr>
          <p:nvPr/>
        </p:nvSpPr>
        <p:spPr bwMode="auto">
          <a:xfrm>
            <a:off x="0" y="655638"/>
            <a:ext cx="9144000" cy="109537"/>
          </a:xfrm>
          <a:prstGeom prst="rect">
            <a:avLst/>
          </a:prstGeom>
          <a:gradFill rotWithShape="0">
            <a:gsLst>
              <a:gs pos="0">
                <a:srgbClr val="F9F9F9"/>
              </a:gs>
              <a:gs pos="36000">
                <a:srgbClr val="F9F9F9"/>
              </a:gs>
              <a:gs pos="80000">
                <a:srgbClr val="DEDEDE"/>
              </a:gs>
              <a:gs pos="100000">
                <a:srgbClr val="999999"/>
              </a:gs>
            </a:gsLst>
            <a:lin ang="16200000"/>
          </a:gradFill>
          <a:ln w="9525">
            <a:noFill/>
            <a:miter lim="800000"/>
            <a:headEnd/>
            <a:tailEnd/>
          </a:ln>
        </p:spPr>
        <p:txBody>
          <a:bodyPr lIns="91425" tIns="91425" rIns="91425" bIns="91425" anchor="ctr"/>
          <a:lstStyle/>
          <a:p>
            <a:endParaRPr lang="fr-FR"/>
          </a:p>
        </p:txBody>
      </p:sp>
      <p:pic>
        <p:nvPicPr>
          <p:cNvPr id="5" name="Shape 36"/>
          <p:cNvPicPr preferRelativeResize="0">
            <a:picLocks noChangeAspect="1" noChangeArrowheads="1"/>
          </p:cNvPicPr>
          <p:nvPr/>
        </p:nvPicPr>
        <p:blipFill>
          <a:blip r:embed="rId2"/>
          <a:srcRect/>
          <a:stretch>
            <a:fillRect/>
          </a:stretch>
        </p:blipFill>
        <p:spPr bwMode="auto">
          <a:xfrm>
            <a:off x="8050213" y="79375"/>
            <a:ext cx="473075" cy="476250"/>
          </a:xfrm>
          <a:prstGeom prst="rect">
            <a:avLst/>
          </a:prstGeom>
          <a:noFill/>
          <a:ln w="9525">
            <a:noFill/>
            <a:miter lim="800000"/>
            <a:headEnd/>
            <a:tailEnd/>
          </a:ln>
        </p:spPr>
      </p:pic>
      <p:sp>
        <p:nvSpPr>
          <p:cNvPr id="34" name="Shape 34"/>
          <p:cNvSpPr txBox="1">
            <a:spLocks noGrp="1"/>
          </p:cNvSpPr>
          <p:nvPr>
            <p:ph type="title"/>
          </p:nvPr>
        </p:nvSpPr>
        <p:spPr>
          <a:xfrm>
            <a:off x="98250" y="16350"/>
            <a:ext cx="8826600" cy="602700"/>
          </a:xfrm>
          <a:prstGeom prst="rect">
            <a:avLst/>
          </a:prstGeom>
        </p:spPr>
        <p:txBody>
          <a:bodyPr anchor="ctr"/>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6" name="Shape 35"/>
          <p:cNvSpPr txBox="1">
            <a:spLocks noGrp="1"/>
          </p:cNvSpPr>
          <p:nvPr>
            <p:ph type="sldNum" idx="10"/>
          </p:nvPr>
        </p:nvSpPr>
        <p:spPr bwMode="auto">
          <a:xfrm>
            <a:off x="8523288" y="4695825"/>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8FFEF6AB-17AE-4D7D-93B6-0684F8F39637}"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One column text">
    <p:spTree>
      <p:nvGrpSpPr>
        <p:cNvPr id="1" name="Shape 37"/>
        <p:cNvGrpSpPr/>
        <p:nvPr/>
      </p:nvGrpSpPr>
      <p:grpSpPr>
        <a:xfrm>
          <a:off x="0" y="0"/>
          <a:ext cx="0" cy="0"/>
          <a:chOff x="0" y="0"/>
          <a:chExt cx="0" cy="0"/>
        </a:xfrm>
      </p:grpSpPr>
      <p:sp>
        <p:nvSpPr>
          <p:cNvPr id="4" name="Shape 38"/>
          <p:cNvSpPr txBox="1"/>
          <p:nvPr/>
        </p:nvSpPr>
        <p:spPr>
          <a:xfrm rot="10800000" flipH="1">
            <a:off x="3276600" y="0"/>
            <a:ext cx="5867400" cy="5143500"/>
          </a:xfrm>
          <a:prstGeom prst="rect">
            <a:avLst/>
          </a:prstGeom>
          <a:solidFill>
            <a:schemeClr val="accent4"/>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5" name="Shape 39"/>
          <p:cNvSpPr>
            <a:spLocks noChangeArrowheads="1"/>
          </p:cNvSpPr>
          <p:nvPr/>
        </p:nvSpPr>
        <p:spPr bwMode="auto">
          <a:xfrm rot="16200000">
            <a:off x="758825" y="2517775"/>
            <a:ext cx="5143500" cy="107950"/>
          </a:xfrm>
          <a:prstGeom prst="rect">
            <a:avLst/>
          </a:prstGeom>
          <a:gradFill rotWithShape="0">
            <a:gsLst>
              <a:gs pos="0">
                <a:srgbClr val="F9F9F9"/>
              </a:gs>
              <a:gs pos="36000">
                <a:srgbClr val="F9F9F9"/>
              </a:gs>
              <a:gs pos="80000">
                <a:srgbClr val="DEDEDE"/>
              </a:gs>
              <a:gs pos="100000">
                <a:srgbClr val="999999"/>
              </a:gs>
            </a:gsLst>
            <a:lin ang="16200000"/>
          </a:gradFill>
          <a:ln w="9525">
            <a:noFill/>
            <a:miter lim="800000"/>
            <a:headEnd/>
            <a:tailEnd/>
          </a:ln>
        </p:spPr>
        <p:txBody>
          <a:bodyPr lIns="91425" tIns="91425" rIns="91425" bIns="91425" anchor="ctr"/>
          <a:lstStyle/>
          <a:p>
            <a:endParaRPr lang="fr-FR"/>
          </a:p>
        </p:txBody>
      </p:sp>
      <p:sp>
        <p:nvSpPr>
          <p:cNvPr id="40" name="Shape 40"/>
          <p:cNvSpPr txBox="1">
            <a:spLocks noGrp="1"/>
          </p:cNvSpPr>
          <p:nvPr>
            <p:ph type="title"/>
          </p:nvPr>
        </p:nvSpPr>
        <p:spPr>
          <a:xfrm>
            <a:off x="226077" y="357800"/>
            <a:ext cx="2808000" cy="953400"/>
          </a:xfrm>
          <a:prstGeom prst="rect">
            <a:avLst/>
          </a:prstGeom>
        </p:spPr>
        <p:txBody>
          <a:bodyPr/>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1" name="Shape 41"/>
          <p:cNvSpPr txBox="1">
            <a:spLocks noGrp="1"/>
          </p:cNvSpPr>
          <p:nvPr>
            <p:ph type="body" idx="1"/>
          </p:nvPr>
        </p:nvSpPr>
        <p:spPr>
          <a:xfrm>
            <a:off x="226075" y="1465800"/>
            <a:ext cx="2808000" cy="3163500"/>
          </a:xfrm>
          <a:prstGeom prst="rect">
            <a:avLst/>
          </a:prstGeom>
        </p:spPr>
        <p:txBody>
          <a:bodyPr/>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6" name="Shape 42"/>
          <p:cNvSpPr txBox="1">
            <a:spLocks noGrp="1"/>
          </p:cNvSpPr>
          <p:nvPr>
            <p:ph type="sldNum" idx="10"/>
          </p:nvPr>
        </p:nvSpPr>
        <p:spPr bwMode="auto">
          <a:xfrm>
            <a:off x="8523288" y="4695825"/>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6A717F3E-597F-482B-ADBD-0A44DC8CBE46}"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Main poi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90250" y="488250"/>
            <a:ext cx="6227100" cy="4090800"/>
          </a:xfrm>
          <a:prstGeom prst="rect">
            <a:avLst/>
          </a:prstGeom>
        </p:spPr>
        <p:txBody>
          <a:bodyPr anchor="ctr"/>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3" name="Shape 45"/>
          <p:cNvSpPr txBox="1">
            <a:spLocks noGrp="1"/>
          </p:cNvSpPr>
          <p:nvPr>
            <p:ph type="sldNum" idx="10"/>
          </p:nvPr>
        </p:nvSpPr>
        <p:spPr bwMode="auto">
          <a:xfrm>
            <a:off x="8523288" y="4695825"/>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solidFill>
                  <a:srgbClr val="FFFFFF"/>
                </a:solidFill>
              </a:defRPr>
            </a:lvl1pPr>
          </a:lstStyle>
          <a:p>
            <a:fld id="{28758BEB-0D90-4602-A943-2DD45779FE48}"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Section title and description">
    <p:spTree>
      <p:nvGrpSpPr>
        <p:cNvPr id="1" name="Shape 46"/>
        <p:cNvGrpSpPr/>
        <p:nvPr/>
      </p:nvGrpSpPr>
      <p:grpSpPr>
        <a:xfrm>
          <a:off x="0" y="0"/>
          <a:ext cx="0" cy="0"/>
          <a:chOff x="0" y="0"/>
          <a:chExt cx="0" cy="0"/>
        </a:xfrm>
      </p:grpSpPr>
      <p:sp>
        <p:nvSpPr>
          <p:cNvPr id="5" name="Shape 47"/>
          <p:cNvSpPr/>
          <p:nvPr/>
        </p:nvSpPr>
        <p:spPr>
          <a:xfrm flipH="1">
            <a:off x="0" y="0"/>
            <a:ext cx="4572000" cy="5143500"/>
          </a:xfrm>
          <a:prstGeom prst="rect">
            <a:avLst/>
          </a:prstGeom>
          <a:solidFill>
            <a:schemeClr val="accent4"/>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6" name="Shape 48"/>
          <p:cNvSpPr>
            <a:spLocks noChangeArrowheads="1"/>
          </p:cNvSpPr>
          <p:nvPr/>
        </p:nvSpPr>
        <p:spPr bwMode="auto">
          <a:xfrm rot="5400000">
            <a:off x="1946275" y="2517775"/>
            <a:ext cx="5143500" cy="107950"/>
          </a:xfrm>
          <a:prstGeom prst="rect">
            <a:avLst/>
          </a:prstGeom>
          <a:gradFill rotWithShape="0">
            <a:gsLst>
              <a:gs pos="0">
                <a:srgbClr val="F9F9F9"/>
              </a:gs>
              <a:gs pos="36000">
                <a:srgbClr val="F9F9F9"/>
              </a:gs>
              <a:gs pos="80000">
                <a:srgbClr val="DEDEDE"/>
              </a:gs>
              <a:gs pos="100000">
                <a:srgbClr val="999999"/>
              </a:gs>
            </a:gsLst>
            <a:lin ang="16200000"/>
          </a:gradFill>
          <a:ln w="9525">
            <a:noFill/>
            <a:miter lim="800000"/>
            <a:headEnd/>
            <a:tailEnd/>
          </a:ln>
        </p:spPr>
        <p:txBody>
          <a:bodyPr lIns="91425" tIns="91425" rIns="91425" bIns="91425" anchor="ctr"/>
          <a:lstStyle/>
          <a:p>
            <a:endParaRPr lang="fr-FR"/>
          </a:p>
        </p:txBody>
      </p:sp>
      <p:sp>
        <p:nvSpPr>
          <p:cNvPr id="49" name="Shape 49"/>
          <p:cNvSpPr txBox="1">
            <a:spLocks noGrp="1"/>
          </p:cNvSpPr>
          <p:nvPr>
            <p:ph type="title"/>
          </p:nvPr>
        </p:nvSpPr>
        <p:spPr>
          <a:xfrm>
            <a:off x="265500" y="1233175"/>
            <a:ext cx="4045200" cy="1482300"/>
          </a:xfrm>
          <a:prstGeom prst="rect">
            <a:avLst/>
          </a:prstGeom>
        </p:spPr>
        <p:txBody>
          <a:bodyPr/>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50" name="Shape 50"/>
          <p:cNvSpPr txBox="1">
            <a:spLocks noGrp="1"/>
          </p:cNvSpPr>
          <p:nvPr>
            <p:ph type="subTitle" idx="1"/>
          </p:nvPr>
        </p:nvSpPr>
        <p:spPr>
          <a:xfrm>
            <a:off x="265500" y="2779466"/>
            <a:ext cx="4045200" cy="1235099"/>
          </a:xfrm>
          <a:prstGeom prst="rect">
            <a:avLst/>
          </a:prstGeom>
        </p:spPr>
        <p:txBody>
          <a:bodyPr/>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1" name="Shape 51"/>
          <p:cNvSpPr txBox="1">
            <a:spLocks noGrp="1"/>
          </p:cNvSpPr>
          <p:nvPr>
            <p:ph type="body" idx="2"/>
          </p:nvPr>
        </p:nvSpPr>
        <p:spPr>
          <a:xfrm>
            <a:off x="4939500" y="724200"/>
            <a:ext cx="3837000" cy="3695100"/>
          </a:xfrm>
          <a:prstGeom prst="rect">
            <a:avLst/>
          </a:prstGeom>
        </p:spPr>
        <p:txBody>
          <a:bodyPr anchor="ctr"/>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7" name="Shape 52"/>
          <p:cNvSpPr txBox="1">
            <a:spLocks noGrp="1"/>
          </p:cNvSpPr>
          <p:nvPr>
            <p:ph type="sldNum" idx="10"/>
          </p:nvPr>
        </p:nvSpPr>
        <p:spPr bwMode="auto">
          <a:xfrm>
            <a:off x="8523288" y="4695825"/>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solidFill>
                  <a:srgbClr val="FFFFFF"/>
                </a:solidFill>
              </a:defRPr>
            </a:lvl1pPr>
          </a:lstStyle>
          <a:p>
            <a:fld id="{90A7A2B1-DB0E-46A7-9061-5BAC968BBCE9}"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Caption">
    <p:spTree>
      <p:nvGrpSpPr>
        <p:cNvPr id="1" name="Shape 53"/>
        <p:cNvGrpSpPr/>
        <p:nvPr/>
      </p:nvGrpSpPr>
      <p:grpSpPr>
        <a:xfrm>
          <a:off x="0" y="0"/>
          <a:ext cx="0" cy="0"/>
          <a:chOff x="0" y="0"/>
          <a:chExt cx="0" cy="0"/>
        </a:xfrm>
      </p:grpSpPr>
      <p:sp>
        <p:nvSpPr>
          <p:cNvPr id="3" name="Shape 54"/>
          <p:cNvSpPr txBox="1"/>
          <p:nvPr/>
        </p:nvSpPr>
        <p:spPr>
          <a:xfrm rot="10800000" flipH="1">
            <a:off x="0" y="0"/>
            <a:ext cx="9144000" cy="4695825"/>
          </a:xfrm>
          <a:prstGeom prst="rect">
            <a:avLst/>
          </a:prstGeom>
          <a:solidFill>
            <a:schemeClr val="accent4"/>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4" name="Shape 55"/>
          <p:cNvSpPr>
            <a:spLocks noChangeArrowheads="1"/>
          </p:cNvSpPr>
          <p:nvPr/>
        </p:nvSpPr>
        <p:spPr bwMode="auto">
          <a:xfrm rot="10800000" flipH="1">
            <a:off x="0" y="4622800"/>
            <a:ext cx="9144000" cy="74613"/>
          </a:xfrm>
          <a:prstGeom prst="rect">
            <a:avLst/>
          </a:prstGeom>
          <a:gradFill rotWithShape="0">
            <a:gsLst>
              <a:gs pos="0">
                <a:srgbClr val="F9F9F9"/>
              </a:gs>
              <a:gs pos="36000">
                <a:srgbClr val="F9F9F9"/>
              </a:gs>
              <a:gs pos="80000">
                <a:srgbClr val="DEDEDE"/>
              </a:gs>
              <a:gs pos="100000">
                <a:srgbClr val="999999"/>
              </a:gs>
            </a:gsLst>
            <a:lin ang="16200000"/>
          </a:gradFill>
          <a:ln w="9525">
            <a:noFill/>
            <a:miter lim="800000"/>
            <a:headEnd/>
            <a:tailEnd/>
          </a:ln>
        </p:spPr>
        <p:txBody>
          <a:bodyPr lIns="91425" tIns="91425" rIns="91425" bIns="91425" anchor="ctr"/>
          <a:lstStyle/>
          <a:p>
            <a:endParaRPr lang="fr-FR"/>
          </a:p>
        </p:txBody>
      </p:sp>
      <p:sp>
        <p:nvSpPr>
          <p:cNvPr id="56" name="Shape 56"/>
          <p:cNvSpPr txBox="1">
            <a:spLocks noGrp="1"/>
          </p:cNvSpPr>
          <p:nvPr>
            <p:ph type="body" idx="1"/>
          </p:nvPr>
        </p:nvSpPr>
        <p:spPr>
          <a:xfrm>
            <a:off x="57150" y="4696825"/>
            <a:ext cx="8382000" cy="446700"/>
          </a:xfrm>
          <a:prstGeom prst="rect">
            <a:avLst/>
          </a:prstGeom>
        </p:spPr>
        <p:txBody>
          <a:bodyPr anchor="ctr"/>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 name="Shape 57"/>
          <p:cNvSpPr txBox="1">
            <a:spLocks noGrp="1"/>
          </p:cNvSpPr>
          <p:nvPr>
            <p:ph type="sldNum" idx="10"/>
          </p:nvPr>
        </p:nvSpPr>
        <p:spPr bwMode="auto">
          <a:xfrm>
            <a:off x="8523288" y="4695825"/>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solidFill>
                  <a:srgbClr val="FFFFFF"/>
                </a:solidFill>
              </a:defRPr>
            </a:lvl1pPr>
          </a:lstStyle>
          <a:p>
            <a:fld id="{236B2978-B543-49C7-8309-1DCA13CC12A7}"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471488" y="738188"/>
            <a:ext cx="8223250" cy="76835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fr-FR" smtClean="0">
              <a:sym typeface="Arial" charset="0"/>
            </a:endParaRPr>
          </a:p>
        </p:txBody>
      </p:sp>
      <p:sp>
        <p:nvSpPr>
          <p:cNvPr id="1027" name="Shape 7"/>
          <p:cNvSpPr txBox="1">
            <a:spLocks noGrp="1"/>
          </p:cNvSpPr>
          <p:nvPr>
            <p:ph type="body" idx="1"/>
          </p:nvPr>
        </p:nvSpPr>
        <p:spPr bwMode="auto">
          <a:xfrm>
            <a:off x="471488" y="1919288"/>
            <a:ext cx="8223250" cy="2709862"/>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fr-FR" smtClean="0">
              <a:sym typeface="Arial" charset="0"/>
            </a:endParaRPr>
          </a:p>
        </p:txBody>
      </p:sp>
      <p:sp>
        <p:nvSpPr>
          <p:cNvPr id="1028" name="Shape 8"/>
          <p:cNvSpPr txBox="1">
            <a:spLocks noGrp="1"/>
          </p:cNvSpPr>
          <p:nvPr/>
        </p:nvSpPr>
        <p:spPr bwMode="auto">
          <a:xfrm>
            <a:off x="8523288" y="4695825"/>
            <a:ext cx="549275" cy="393700"/>
          </a:xfrm>
          <a:prstGeom prst="rect">
            <a:avLst/>
          </a:prstGeom>
          <a:noFill/>
          <a:ln w="9525">
            <a:noFill/>
            <a:miter lim="800000"/>
            <a:headEnd/>
            <a:tailEnd/>
          </a:ln>
        </p:spPr>
        <p:txBody>
          <a:bodyPr lIns="91425" tIns="91425" rIns="91425" bIns="91425" anchor="ctr"/>
          <a:lstStyle/>
          <a:p>
            <a:pPr algn="r"/>
            <a:fld id="{EAEDC6CD-63C5-4966-8379-D14388550811}" type="slidenum">
              <a:rPr lang="fr-FR" sz="1000">
                <a:solidFill>
                  <a:srgbClr val="737373"/>
                </a:solidFill>
                <a:latin typeface="Roboto" charset="0"/>
                <a:sym typeface="Roboto" charset="0"/>
              </a:rPr>
              <a:pPr algn="r"/>
              <a:t>‹N°›</a:t>
            </a:fld>
            <a:endParaRPr lang="fr-FR" sz="1000">
              <a:solidFill>
                <a:srgbClr val="737373"/>
              </a:solidFill>
              <a:latin typeface="Roboto" charset="0"/>
              <a:sym typeface="Roboto" charset="0"/>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lvl="1" algn="l" rtl="0" eaLnBrk="0" fontAlgn="base" hangingPunct="0">
        <a:spcBef>
          <a:spcPct val="0"/>
        </a:spcBef>
        <a:spcAft>
          <a:spcPct val="0"/>
        </a:spcAft>
        <a:defRPr sz="1400">
          <a:solidFill>
            <a:srgbClr val="000000"/>
          </a:solidFill>
          <a:latin typeface="Arial"/>
          <a:ea typeface="Arial"/>
          <a:cs typeface="Arial"/>
          <a:sym typeface="Arial" charset="0"/>
        </a:defRPr>
      </a:lvl2pPr>
      <a:lvl3pPr lvl="2" algn="l" rtl="0" eaLnBrk="0" fontAlgn="base" hangingPunct="0">
        <a:spcBef>
          <a:spcPct val="0"/>
        </a:spcBef>
        <a:spcAft>
          <a:spcPct val="0"/>
        </a:spcAft>
        <a:defRPr sz="1400">
          <a:solidFill>
            <a:srgbClr val="000000"/>
          </a:solidFill>
          <a:latin typeface="Arial"/>
          <a:ea typeface="Arial"/>
          <a:cs typeface="Arial"/>
          <a:sym typeface="Arial" charset="0"/>
        </a:defRPr>
      </a:lvl3pPr>
      <a:lvl4pPr lvl="3" algn="l" rtl="0" eaLnBrk="0" fontAlgn="base" hangingPunct="0">
        <a:spcBef>
          <a:spcPct val="0"/>
        </a:spcBef>
        <a:spcAft>
          <a:spcPct val="0"/>
        </a:spcAft>
        <a:defRPr sz="1400">
          <a:solidFill>
            <a:srgbClr val="000000"/>
          </a:solidFill>
          <a:latin typeface="Arial"/>
          <a:ea typeface="Arial"/>
          <a:cs typeface="Arial"/>
          <a:sym typeface="Arial" charset="0"/>
        </a:defRPr>
      </a:lvl4pPr>
      <a:lvl5pPr lvl="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ideo" Target="https://www.youtube.com/embed/fpf60OZqJuo"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hape 68"/>
          <p:cNvSpPr txBox="1">
            <a:spLocks noGrp="1"/>
          </p:cNvSpPr>
          <p:nvPr>
            <p:ph type="ctrTitle"/>
          </p:nvPr>
        </p:nvSpPr>
        <p:spPr>
          <a:xfrm>
            <a:off x="688975" y="1362075"/>
            <a:ext cx="8223250" cy="933450"/>
          </a:xfrm>
        </p:spPr>
        <p:txBody>
          <a:bodyPr/>
          <a:lstStyle/>
          <a:p>
            <a:pPr marL="1371600" algn="r" eaLnBrk="1" hangingPunct="1">
              <a:spcBef>
                <a:spcPct val="0"/>
              </a:spcBef>
              <a:buClr>
                <a:srgbClr val="FFFFFF"/>
              </a:buClr>
              <a:buSzTx/>
              <a:buFont typeface="Roboto" charset="0"/>
              <a:buNone/>
            </a:pPr>
            <a:r>
              <a:rPr lang="fr-FR" smtClean="0">
                <a:solidFill>
                  <a:srgbClr val="FFFFFF"/>
                </a:solidFill>
                <a:latin typeface="Roboto" charset="0"/>
                <a:cs typeface="Arial" charset="0"/>
                <a:sym typeface="Roboto" charset="0"/>
              </a:rPr>
              <a:t>Biographie de Corneille</a:t>
            </a:r>
          </a:p>
        </p:txBody>
      </p:sp>
      <p:sp>
        <p:nvSpPr>
          <p:cNvPr id="14338" name="Shape 69"/>
          <p:cNvSpPr txBox="1">
            <a:spLocks noGrp="1"/>
          </p:cNvSpPr>
          <p:nvPr>
            <p:ph type="subTitle" idx="1"/>
          </p:nvPr>
        </p:nvSpPr>
        <p:spPr>
          <a:xfrm>
            <a:off x="619125" y="3249613"/>
            <a:ext cx="8221663" cy="433387"/>
          </a:xfrm>
        </p:spPr>
        <p:txBody>
          <a:bodyPr/>
          <a:lstStyle/>
          <a:p>
            <a:pPr algn="r" eaLnBrk="1" hangingPunct="1">
              <a:spcBef>
                <a:spcPct val="0"/>
              </a:spcBef>
              <a:spcAft>
                <a:spcPct val="0"/>
              </a:spcAft>
              <a:buClr>
                <a:srgbClr val="FFFFFF"/>
              </a:buClr>
              <a:buFont typeface="Roboto" charset="0"/>
              <a:buNone/>
            </a:pPr>
            <a:r>
              <a:rPr lang="fr-FR" sz="1800" smtClean="0">
                <a:solidFill>
                  <a:srgbClr val="FFFFFF"/>
                </a:solidFill>
                <a:latin typeface="Roboto" charset="0"/>
                <a:cs typeface="Arial" charset="0"/>
                <a:sym typeface="Roboto" charset="0"/>
              </a:rPr>
              <a:t>Présenté par Dayan, Esteban, Ilyess et Lucas</a:t>
            </a:r>
          </a:p>
        </p:txBody>
      </p:sp>
      <p:pic>
        <p:nvPicPr>
          <p:cNvPr id="14339" name="Shape 70"/>
          <p:cNvPicPr preferRelativeResize="0">
            <a:picLocks noChangeAspect="1" noChangeArrowheads="1"/>
          </p:cNvPicPr>
          <p:nvPr/>
        </p:nvPicPr>
        <p:blipFill>
          <a:blip r:embed="rId3"/>
          <a:srcRect/>
          <a:stretch>
            <a:fillRect/>
          </a:stretch>
        </p:blipFill>
        <p:spPr bwMode="auto">
          <a:xfrm>
            <a:off x="292100" y="1731963"/>
            <a:ext cx="1941513" cy="1951037"/>
          </a:xfrm>
          <a:prstGeom prst="rect">
            <a:avLst/>
          </a:prstGeom>
          <a:noFill/>
          <a:ln w="19050">
            <a:solidFill>
              <a:schemeClr val="tx1"/>
            </a:solidFill>
            <a:round/>
            <a:headEnd/>
            <a:tailEnd/>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75"/>
          <p:cNvSpPr txBox="1">
            <a:spLocks noGrp="1"/>
          </p:cNvSpPr>
          <p:nvPr>
            <p:ph type="ctrTitle"/>
          </p:nvPr>
        </p:nvSpPr>
        <p:spPr>
          <a:xfrm>
            <a:off x="460375" y="284163"/>
            <a:ext cx="8223250" cy="933450"/>
          </a:xfrm>
        </p:spPr>
        <p:txBody>
          <a:bodyPr/>
          <a:lstStyle/>
          <a:p>
            <a:pPr eaLnBrk="1" hangingPunct="1">
              <a:spcBef>
                <a:spcPct val="0"/>
              </a:spcBef>
              <a:buClr>
                <a:srgbClr val="FFFFFF"/>
              </a:buClr>
              <a:buSzTx/>
              <a:buFont typeface="Roboto" charset="0"/>
              <a:buNone/>
            </a:pPr>
            <a:r>
              <a:rPr lang="fr-FR" smtClean="0">
                <a:solidFill>
                  <a:srgbClr val="FFFFFF"/>
                </a:solidFill>
                <a:latin typeface="Roboto" charset="0"/>
                <a:cs typeface="Arial" charset="0"/>
                <a:sym typeface="Roboto" charset="0"/>
              </a:rPr>
              <a:t>Sommaire</a:t>
            </a:r>
          </a:p>
        </p:txBody>
      </p:sp>
      <p:sp>
        <p:nvSpPr>
          <p:cNvPr id="16386" name="Shape 76"/>
          <p:cNvSpPr txBox="1">
            <a:spLocks noChangeArrowheads="1"/>
          </p:cNvSpPr>
          <p:nvPr/>
        </p:nvSpPr>
        <p:spPr bwMode="auto">
          <a:xfrm>
            <a:off x="460375" y="1527175"/>
            <a:ext cx="5167313" cy="2771775"/>
          </a:xfrm>
          <a:prstGeom prst="rect">
            <a:avLst/>
          </a:prstGeom>
          <a:noFill/>
          <a:ln w="9525">
            <a:noFill/>
            <a:miter lim="800000"/>
            <a:headEnd/>
            <a:tailEnd/>
          </a:ln>
        </p:spPr>
        <p:txBody>
          <a:bodyPr lIns="91425" tIns="91425" rIns="91425" bIns="91425"/>
          <a:lstStyle/>
          <a:p>
            <a:pPr marL="457200" indent="-381000" algn="just">
              <a:buClr>
                <a:srgbClr val="FFFFFF"/>
              </a:buClr>
              <a:buSzPct val="100000"/>
              <a:buFontTx/>
              <a:buChar char="●"/>
            </a:pPr>
            <a:r>
              <a:rPr lang="fr-FR" sz="2400">
                <a:solidFill>
                  <a:srgbClr val="FFFFFF"/>
                </a:solidFill>
              </a:rPr>
              <a:t>Introduction - Ilyess</a:t>
            </a:r>
          </a:p>
          <a:p>
            <a:pPr marL="457200" indent="-381000" algn="just">
              <a:buClr>
                <a:srgbClr val="FFFFFF"/>
              </a:buClr>
              <a:buSzPct val="100000"/>
              <a:buFontTx/>
              <a:buChar char="●"/>
            </a:pPr>
            <a:r>
              <a:rPr lang="fr-FR" sz="2400">
                <a:solidFill>
                  <a:srgbClr val="FFFFFF"/>
                </a:solidFill>
              </a:rPr>
              <a:t>Enfance - Lucas</a:t>
            </a:r>
          </a:p>
          <a:p>
            <a:pPr marL="457200" indent="-381000" algn="just">
              <a:buClr>
                <a:srgbClr val="FFFFFF"/>
              </a:buClr>
              <a:buSzPct val="100000"/>
              <a:buFontTx/>
              <a:buChar char="●"/>
            </a:pPr>
            <a:r>
              <a:rPr lang="fr-FR" sz="2400">
                <a:solidFill>
                  <a:srgbClr val="FFFFFF"/>
                </a:solidFill>
              </a:rPr>
              <a:t>Carrière - Esteban &amp; Dayan</a:t>
            </a:r>
          </a:p>
          <a:p>
            <a:pPr marL="457200" indent="-381000" algn="just">
              <a:buClr>
                <a:srgbClr val="FFFFFF"/>
              </a:buClr>
              <a:buSzPct val="100000"/>
              <a:buFontTx/>
              <a:buChar char="●"/>
            </a:pPr>
            <a:r>
              <a:rPr lang="fr-FR" sz="2400">
                <a:solidFill>
                  <a:srgbClr val="FFFFFF"/>
                </a:solidFill>
              </a:rPr>
              <a:t>Mort - Lucas</a:t>
            </a:r>
          </a:p>
          <a:p>
            <a:pPr marL="457200" indent="-381000" algn="just">
              <a:buClr>
                <a:srgbClr val="FFFFFF"/>
              </a:buClr>
              <a:buSzPct val="100000"/>
              <a:buFontTx/>
              <a:buChar char="●"/>
            </a:pPr>
            <a:r>
              <a:rPr lang="fr-FR" sz="2400" u="sng">
                <a:solidFill>
                  <a:srgbClr val="FFFFFF"/>
                </a:solidFill>
              </a:rPr>
              <a:t>Le Cid</a:t>
            </a:r>
            <a:r>
              <a:rPr lang="fr-FR" sz="2400">
                <a:solidFill>
                  <a:srgbClr val="FFFFFF"/>
                </a:solidFill>
              </a:rPr>
              <a:t> - Ilyess</a:t>
            </a:r>
          </a:p>
          <a:p>
            <a:pPr marL="457200" indent="-381000" algn="just">
              <a:buClr>
                <a:srgbClr val="FFFFFF"/>
              </a:buClr>
              <a:buSzPct val="100000"/>
              <a:buFontTx/>
              <a:buChar char="●"/>
            </a:pPr>
            <a:r>
              <a:rPr lang="fr-FR" sz="2400">
                <a:solidFill>
                  <a:srgbClr val="FFFFFF"/>
                </a:solidFill>
              </a:rPr>
              <a:t>Extrait vidéo : </a:t>
            </a:r>
            <a:r>
              <a:rPr lang="fr-FR" sz="2400" u="sng">
                <a:solidFill>
                  <a:srgbClr val="FFFFFF"/>
                </a:solidFill>
              </a:rPr>
              <a:t>Le Cid</a:t>
            </a:r>
            <a:r>
              <a:rPr lang="fr-FR" sz="2400">
                <a:solidFill>
                  <a:srgbClr val="FFFFFF"/>
                </a:solidFill>
              </a:rPr>
              <a:t> - Lucas</a:t>
            </a:r>
          </a:p>
          <a:p>
            <a:pPr marL="457200" indent="-381000" algn="just">
              <a:buClr>
                <a:srgbClr val="FFFFFF"/>
              </a:buClr>
              <a:buSzPct val="100000"/>
              <a:buFontTx/>
              <a:buChar char="●"/>
            </a:pPr>
            <a:r>
              <a:rPr lang="fr-FR" sz="2400">
                <a:solidFill>
                  <a:srgbClr val="FFFFFF"/>
                </a:solidFill>
              </a:rPr>
              <a:t>Conclusion - Lucas</a:t>
            </a:r>
          </a:p>
        </p:txBody>
      </p:sp>
      <p:pic>
        <p:nvPicPr>
          <p:cNvPr id="16387" name="Shape 77"/>
          <p:cNvPicPr preferRelativeResize="0">
            <a:picLocks noChangeAspect="1" noChangeArrowheads="1"/>
          </p:cNvPicPr>
          <p:nvPr/>
        </p:nvPicPr>
        <p:blipFill>
          <a:blip r:embed="rId3"/>
          <a:srcRect/>
          <a:stretch>
            <a:fillRect/>
          </a:stretch>
        </p:blipFill>
        <p:spPr bwMode="auto">
          <a:xfrm>
            <a:off x="4030663" y="1368425"/>
            <a:ext cx="5451475" cy="2649538"/>
          </a:xfrm>
          <a:prstGeom prst="rect">
            <a:avLst/>
          </a:prstGeom>
          <a:noFill/>
          <a:ln w="9525">
            <a:noFill/>
            <a:miter lim="800000"/>
            <a:headEnd/>
            <a:tailEnd/>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hape 82"/>
          <p:cNvSpPr txBox="1">
            <a:spLocks noGrp="1"/>
          </p:cNvSpPr>
          <p:nvPr>
            <p:ph type="title"/>
          </p:nvPr>
        </p:nvSpPr>
        <p:spPr>
          <a:xfrm>
            <a:off x="98425" y="15875"/>
            <a:ext cx="8826500" cy="603250"/>
          </a:xfrm>
        </p:spPr>
        <p:txBody>
          <a:bodyPr/>
          <a:lstStyle/>
          <a:p>
            <a:pPr algn="ctr" eaLnBrk="1" hangingPunct="1">
              <a:spcBef>
                <a:spcPct val="0"/>
              </a:spcBef>
              <a:buClr>
                <a:srgbClr val="FFFFFF"/>
              </a:buClr>
              <a:buSzTx/>
              <a:buFont typeface="Roboto" charset="0"/>
              <a:buNone/>
            </a:pPr>
            <a:r>
              <a:rPr lang="fr-FR" smtClean="0">
                <a:solidFill>
                  <a:srgbClr val="FFFFFF"/>
                </a:solidFill>
                <a:latin typeface="Roboto" charset="0"/>
                <a:cs typeface="Arial" charset="0"/>
                <a:sym typeface="Roboto" charset="0"/>
              </a:rPr>
              <a:t>Introduction</a:t>
            </a:r>
          </a:p>
        </p:txBody>
      </p:sp>
      <p:sp>
        <p:nvSpPr>
          <p:cNvPr id="18434" name="Shape 83"/>
          <p:cNvSpPr txBox="1">
            <a:spLocks noChangeArrowheads="1"/>
          </p:cNvSpPr>
          <p:nvPr/>
        </p:nvSpPr>
        <p:spPr bwMode="auto">
          <a:xfrm>
            <a:off x="2317750" y="1798638"/>
            <a:ext cx="6505575" cy="2055812"/>
          </a:xfrm>
          <a:prstGeom prst="rect">
            <a:avLst/>
          </a:prstGeom>
          <a:noFill/>
          <a:ln w="9525">
            <a:noFill/>
            <a:miter lim="800000"/>
            <a:headEnd/>
            <a:tailEnd/>
          </a:ln>
        </p:spPr>
        <p:txBody>
          <a:bodyPr lIns="91425" tIns="91425" rIns="91425" bIns="91425"/>
          <a:lstStyle/>
          <a:p>
            <a:pPr marL="342900" indent="-342900" algn="ctr">
              <a:buFont typeface="Wingdings" pitchFamily="2" charset="2"/>
              <a:buChar char="Ø"/>
            </a:pPr>
            <a:r>
              <a:rPr lang="fr-FR" sz="2800">
                <a:solidFill>
                  <a:srgbClr val="545454"/>
                </a:solidFill>
              </a:rPr>
              <a:t>6 juin 1606 - 1 octobre 1684</a:t>
            </a:r>
          </a:p>
          <a:p>
            <a:pPr marL="342900" indent="-342900" algn="ctr">
              <a:buFont typeface="Wingdings" pitchFamily="2" charset="2"/>
              <a:buChar char="Ø"/>
            </a:pPr>
            <a:r>
              <a:rPr lang="fr-FR" sz="2800">
                <a:solidFill>
                  <a:srgbClr val="545454"/>
                </a:solidFill>
              </a:rPr>
              <a:t>Dramaturge et poète français</a:t>
            </a:r>
          </a:p>
          <a:p>
            <a:pPr marL="342900" indent="-342900" algn="ctr">
              <a:buFont typeface="Wingdings" pitchFamily="2" charset="2"/>
              <a:buChar char="Ø"/>
            </a:pPr>
            <a:r>
              <a:rPr lang="fr-FR" sz="2800">
                <a:solidFill>
                  <a:srgbClr val="545454"/>
                </a:solidFill>
              </a:rPr>
              <a:t>Mouvements littéraires : baroque et classicisme</a:t>
            </a:r>
          </a:p>
        </p:txBody>
      </p:sp>
      <p:pic>
        <p:nvPicPr>
          <p:cNvPr id="18435" name="Shape 84"/>
          <p:cNvPicPr preferRelativeResize="0">
            <a:picLocks noChangeAspect="1" noChangeArrowheads="1"/>
          </p:cNvPicPr>
          <p:nvPr/>
        </p:nvPicPr>
        <p:blipFill>
          <a:blip r:embed="rId3"/>
          <a:srcRect/>
          <a:stretch>
            <a:fillRect/>
          </a:stretch>
        </p:blipFill>
        <p:spPr bwMode="auto">
          <a:xfrm>
            <a:off x="98425" y="1614488"/>
            <a:ext cx="2219325" cy="2422525"/>
          </a:xfrm>
          <a:prstGeom prst="rect">
            <a:avLst/>
          </a:prstGeom>
          <a:noFill/>
          <a:ln w="28575">
            <a:solidFill>
              <a:schemeClr val="tx1"/>
            </a:solidFill>
            <a:round/>
            <a:headEnd/>
            <a:tailEnd/>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89"/>
          <p:cNvSpPr txBox="1">
            <a:spLocks noGrp="1"/>
          </p:cNvSpPr>
          <p:nvPr>
            <p:ph type="title"/>
          </p:nvPr>
        </p:nvSpPr>
        <p:spPr>
          <a:xfrm>
            <a:off x="98425" y="15875"/>
            <a:ext cx="8826500" cy="603250"/>
          </a:xfrm>
        </p:spPr>
        <p:txBody>
          <a:bodyPr/>
          <a:lstStyle/>
          <a:p>
            <a:pPr algn="ctr" eaLnBrk="1" hangingPunct="1">
              <a:spcBef>
                <a:spcPct val="0"/>
              </a:spcBef>
              <a:buClr>
                <a:srgbClr val="FFFFFF"/>
              </a:buClr>
              <a:buSzTx/>
              <a:buFont typeface="Roboto" charset="0"/>
              <a:buNone/>
            </a:pPr>
            <a:r>
              <a:rPr lang="fr-FR" smtClean="0">
                <a:solidFill>
                  <a:srgbClr val="FFFFFF"/>
                </a:solidFill>
                <a:latin typeface="Roboto" charset="0"/>
                <a:cs typeface="Arial" charset="0"/>
                <a:sym typeface="Roboto" charset="0"/>
              </a:rPr>
              <a:t>Enfance</a:t>
            </a:r>
          </a:p>
        </p:txBody>
      </p:sp>
      <p:pic>
        <p:nvPicPr>
          <p:cNvPr id="20482" name="Shape 91"/>
          <p:cNvPicPr preferRelativeResize="0">
            <a:picLocks noChangeAspect="1" noChangeArrowheads="1"/>
          </p:cNvPicPr>
          <p:nvPr/>
        </p:nvPicPr>
        <p:blipFill>
          <a:blip r:embed="rId3"/>
          <a:srcRect/>
          <a:stretch>
            <a:fillRect/>
          </a:stretch>
        </p:blipFill>
        <p:spPr bwMode="auto">
          <a:xfrm>
            <a:off x="307975" y="966788"/>
            <a:ext cx="2541588" cy="3811587"/>
          </a:xfrm>
          <a:prstGeom prst="rect">
            <a:avLst/>
          </a:prstGeom>
          <a:noFill/>
          <a:ln w="28575">
            <a:solidFill>
              <a:schemeClr val="tx1"/>
            </a:solidFill>
            <a:round/>
            <a:headEnd/>
            <a:tailEnd/>
          </a:ln>
        </p:spPr>
      </p:pic>
      <p:sp>
        <p:nvSpPr>
          <p:cNvPr id="20483" name="Shape 83"/>
          <p:cNvSpPr txBox="1">
            <a:spLocks noChangeArrowheads="1"/>
          </p:cNvSpPr>
          <p:nvPr/>
        </p:nvSpPr>
        <p:spPr bwMode="auto">
          <a:xfrm>
            <a:off x="2849563" y="1592263"/>
            <a:ext cx="6218237" cy="2560637"/>
          </a:xfrm>
          <a:prstGeom prst="rect">
            <a:avLst/>
          </a:prstGeom>
          <a:noFill/>
          <a:ln w="9525">
            <a:noFill/>
            <a:miter lim="800000"/>
            <a:headEnd/>
            <a:tailEnd/>
          </a:ln>
        </p:spPr>
        <p:txBody>
          <a:bodyPr lIns="91425" tIns="91425" rIns="91425" bIns="91425"/>
          <a:lstStyle/>
          <a:p>
            <a:pPr marL="342900" indent="-342900" algn="ctr">
              <a:buFont typeface="Wingdings" pitchFamily="2" charset="2"/>
              <a:buChar char="Ø"/>
            </a:pPr>
            <a:r>
              <a:rPr lang="fr-FR" sz="2800">
                <a:solidFill>
                  <a:srgbClr val="545454"/>
                </a:solidFill>
              </a:rPr>
              <a:t>Famille aisée, noble</a:t>
            </a:r>
          </a:p>
          <a:p>
            <a:pPr marL="342900" indent="-342900" algn="ctr">
              <a:buFont typeface="Wingdings" pitchFamily="2" charset="2"/>
              <a:buChar char="Ø"/>
            </a:pPr>
            <a:r>
              <a:rPr lang="fr-FR" sz="2800">
                <a:solidFill>
                  <a:srgbClr val="545454"/>
                </a:solidFill>
              </a:rPr>
              <a:t>Cursus scolaire chez les Jésuites puis études d’avocat</a:t>
            </a:r>
          </a:p>
          <a:p>
            <a:pPr marL="342900" indent="-342900" algn="ctr">
              <a:buFont typeface="Wingdings" pitchFamily="2" charset="2"/>
              <a:buChar char="Ø"/>
            </a:pPr>
            <a:r>
              <a:rPr lang="fr-FR" sz="2800">
                <a:solidFill>
                  <a:srgbClr val="545454"/>
                </a:solidFill>
              </a:rPr>
              <a:t>Première comédie : </a:t>
            </a:r>
            <a:r>
              <a:rPr lang="fr-FR" sz="2800" i="1">
                <a:solidFill>
                  <a:srgbClr val="545454"/>
                </a:solidFill>
              </a:rPr>
              <a:t>Mélite</a:t>
            </a:r>
            <a:r>
              <a:rPr lang="fr-FR" sz="2800">
                <a:solidFill>
                  <a:srgbClr val="545454"/>
                </a:solidFill>
              </a:rPr>
              <a:t> en l’hommage de sa passion pour Madame du Pont</a:t>
            </a: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96"/>
          <p:cNvSpPr txBox="1">
            <a:spLocks noGrp="1"/>
          </p:cNvSpPr>
          <p:nvPr>
            <p:ph type="title"/>
          </p:nvPr>
        </p:nvSpPr>
        <p:spPr>
          <a:xfrm>
            <a:off x="98425" y="15875"/>
            <a:ext cx="8826500" cy="603250"/>
          </a:xfrm>
        </p:spPr>
        <p:txBody>
          <a:bodyPr/>
          <a:lstStyle/>
          <a:p>
            <a:pPr algn="ctr" eaLnBrk="1" hangingPunct="1">
              <a:spcBef>
                <a:spcPct val="0"/>
              </a:spcBef>
              <a:buClr>
                <a:srgbClr val="FFFFFF"/>
              </a:buClr>
              <a:buSzTx/>
              <a:buFont typeface="Roboto" charset="0"/>
              <a:buNone/>
            </a:pPr>
            <a:r>
              <a:rPr lang="fr-FR" smtClean="0">
                <a:solidFill>
                  <a:srgbClr val="FFFFFF"/>
                </a:solidFill>
                <a:latin typeface="Roboto" charset="0"/>
                <a:cs typeface="Arial" charset="0"/>
                <a:sym typeface="Roboto" charset="0"/>
              </a:rPr>
              <a:t>Carrière</a:t>
            </a:r>
          </a:p>
        </p:txBody>
      </p:sp>
      <p:pic>
        <p:nvPicPr>
          <p:cNvPr id="22530" name="Shape 97"/>
          <p:cNvPicPr preferRelativeResize="0">
            <a:picLocks noChangeAspect="1" noChangeArrowheads="1"/>
          </p:cNvPicPr>
          <p:nvPr/>
        </p:nvPicPr>
        <p:blipFill>
          <a:blip r:embed="rId3"/>
          <a:srcRect/>
          <a:stretch>
            <a:fillRect/>
          </a:stretch>
        </p:blipFill>
        <p:spPr bwMode="auto">
          <a:xfrm>
            <a:off x="287338" y="1127125"/>
            <a:ext cx="2692400" cy="3392488"/>
          </a:xfrm>
          <a:prstGeom prst="rect">
            <a:avLst/>
          </a:prstGeom>
          <a:noFill/>
          <a:ln w="28575">
            <a:solidFill>
              <a:schemeClr val="tx1"/>
            </a:solidFill>
            <a:round/>
            <a:headEnd/>
            <a:tailEnd/>
          </a:ln>
        </p:spPr>
      </p:pic>
      <p:sp>
        <p:nvSpPr>
          <p:cNvPr id="22531" name="Shape 83"/>
          <p:cNvSpPr txBox="1">
            <a:spLocks noChangeArrowheads="1"/>
          </p:cNvSpPr>
          <p:nvPr/>
        </p:nvSpPr>
        <p:spPr bwMode="auto">
          <a:xfrm>
            <a:off x="2979738" y="954088"/>
            <a:ext cx="6164262" cy="3738562"/>
          </a:xfrm>
          <a:prstGeom prst="rect">
            <a:avLst/>
          </a:prstGeom>
          <a:noFill/>
          <a:ln w="9525">
            <a:noFill/>
            <a:miter lim="800000"/>
            <a:headEnd/>
            <a:tailEnd/>
          </a:ln>
        </p:spPr>
        <p:txBody>
          <a:bodyPr lIns="91425" tIns="91425" rIns="91425" bIns="91425"/>
          <a:lstStyle/>
          <a:p>
            <a:pPr marL="342900" indent="-342900" algn="ctr">
              <a:buFont typeface="Wingdings" pitchFamily="2" charset="2"/>
              <a:buChar char="Ø"/>
            </a:pPr>
            <a:r>
              <a:rPr lang="fr-FR" sz="2800">
                <a:solidFill>
                  <a:srgbClr val="545454"/>
                </a:solidFill>
              </a:rPr>
              <a:t>Redonne une image positive au genre comique</a:t>
            </a:r>
          </a:p>
          <a:p>
            <a:pPr marL="342900" indent="-342900" algn="ctr">
              <a:buFont typeface="Wingdings" pitchFamily="2" charset="2"/>
              <a:buChar char="Ø"/>
            </a:pPr>
            <a:r>
              <a:rPr lang="fr-FR" sz="2800">
                <a:solidFill>
                  <a:srgbClr val="545454"/>
                </a:solidFill>
              </a:rPr>
              <a:t>Intégre quelque temps la société des « Cinq auteurs »</a:t>
            </a:r>
          </a:p>
          <a:p>
            <a:pPr marL="342900" indent="-342900" algn="ctr">
              <a:buFont typeface="Wingdings" pitchFamily="2" charset="2"/>
              <a:buChar char="Ø"/>
            </a:pPr>
            <a:r>
              <a:rPr lang="fr-FR" sz="2800">
                <a:solidFill>
                  <a:srgbClr val="545454"/>
                </a:solidFill>
              </a:rPr>
              <a:t>Le </a:t>
            </a:r>
            <a:r>
              <a:rPr lang="fr-FR" sz="2800" u="sng">
                <a:solidFill>
                  <a:srgbClr val="545454"/>
                </a:solidFill>
              </a:rPr>
              <a:t>Cid</a:t>
            </a:r>
            <a:r>
              <a:rPr lang="fr-FR" sz="2800">
                <a:solidFill>
                  <a:srgbClr val="545454"/>
                </a:solidFill>
              </a:rPr>
              <a:t> est un succès mais fait polémique car la pièce ne respecte par les règles du théâtre classique ( vraisemblance)</a:t>
            </a:r>
          </a:p>
          <a:p>
            <a:pPr marL="342900" indent="-342900" algn="ctr">
              <a:buFont typeface="Wingdings" pitchFamily="2" charset="2"/>
              <a:buChar char="Ø"/>
            </a:pPr>
            <a:r>
              <a:rPr lang="fr-FR" sz="2800">
                <a:solidFill>
                  <a:srgbClr val="545454"/>
                </a:solidFill>
              </a:rPr>
              <a:t>Concurrence avec Racine</a:t>
            </a:r>
          </a:p>
          <a:p>
            <a:pPr marL="342900" indent="-342900" algn="ctr">
              <a:buFont typeface="Wingdings" pitchFamily="2" charset="2"/>
              <a:buChar char="Ø"/>
            </a:pPr>
            <a:endParaRPr lang="fr-FR" sz="2800">
              <a:solidFill>
                <a:srgbClr val="545454"/>
              </a:solidFill>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103"/>
          <p:cNvSpPr txBox="1">
            <a:spLocks noGrp="1"/>
          </p:cNvSpPr>
          <p:nvPr>
            <p:ph type="title"/>
          </p:nvPr>
        </p:nvSpPr>
        <p:spPr>
          <a:xfrm>
            <a:off x="98425" y="15875"/>
            <a:ext cx="8826500" cy="603250"/>
          </a:xfrm>
        </p:spPr>
        <p:txBody>
          <a:bodyPr/>
          <a:lstStyle/>
          <a:p>
            <a:pPr algn="ctr" eaLnBrk="1" hangingPunct="1">
              <a:spcBef>
                <a:spcPct val="0"/>
              </a:spcBef>
              <a:buClr>
                <a:srgbClr val="FFFFFF"/>
              </a:buClr>
              <a:buSzTx/>
              <a:buFont typeface="Roboto" charset="0"/>
              <a:buNone/>
            </a:pPr>
            <a:r>
              <a:rPr lang="fr-FR" smtClean="0">
                <a:solidFill>
                  <a:srgbClr val="FFFFFF"/>
                </a:solidFill>
                <a:latin typeface="Roboto" charset="0"/>
                <a:cs typeface="Arial" charset="0"/>
                <a:sym typeface="Roboto" charset="0"/>
              </a:rPr>
              <a:t>Mort</a:t>
            </a:r>
          </a:p>
        </p:txBody>
      </p:sp>
      <p:sp>
        <p:nvSpPr>
          <p:cNvPr id="24578" name="Shape 104"/>
          <p:cNvSpPr txBox="1">
            <a:spLocks noChangeArrowheads="1"/>
          </p:cNvSpPr>
          <p:nvPr/>
        </p:nvSpPr>
        <p:spPr bwMode="auto">
          <a:xfrm>
            <a:off x="3932238" y="1966913"/>
            <a:ext cx="4664075" cy="1581150"/>
          </a:xfrm>
          <a:prstGeom prst="rect">
            <a:avLst/>
          </a:prstGeom>
          <a:noFill/>
          <a:ln w="9525">
            <a:noFill/>
            <a:miter lim="800000"/>
            <a:headEnd/>
            <a:tailEnd/>
          </a:ln>
        </p:spPr>
        <p:txBody>
          <a:bodyPr lIns="91425" tIns="91425" rIns="91425" bIns="91425"/>
          <a:lstStyle/>
          <a:p>
            <a:endParaRPr lang="fr-FR"/>
          </a:p>
        </p:txBody>
      </p:sp>
      <p:pic>
        <p:nvPicPr>
          <p:cNvPr id="24579" name="Shape 105"/>
          <p:cNvPicPr preferRelativeResize="0">
            <a:picLocks noChangeAspect="1" noChangeArrowheads="1"/>
          </p:cNvPicPr>
          <p:nvPr/>
        </p:nvPicPr>
        <p:blipFill>
          <a:blip r:embed="rId3"/>
          <a:srcRect/>
          <a:stretch>
            <a:fillRect/>
          </a:stretch>
        </p:blipFill>
        <p:spPr bwMode="auto">
          <a:xfrm>
            <a:off x="573088" y="949325"/>
            <a:ext cx="7997825" cy="3616325"/>
          </a:xfrm>
          <a:prstGeom prst="rect">
            <a:avLst/>
          </a:prstGeom>
          <a:noFill/>
          <a:ln w="28575">
            <a:solidFill>
              <a:schemeClr val="tx1"/>
            </a:solidFill>
            <a:round/>
            <a:headEnd/>
            <a:tailEnd/>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hape 110"/>
          <p:cNvSpPr txBox="1">
            <a:spLocks noGrp="1"/>
          </p:cNvSpPr>
          <p:nvPr>
            <p:ph type="title"/>
          </p:nvPr>
        </p:nvSpPr>
        <p:spPr>
          <a:xfrm>
            <a:off x="98425" y="15875"/>
            <a:ext cx="8826500" cy="603250"/>
          </a:xfrm>
        </p:spPr>
        <p:txBody>
          <a:bodyPr/>
          <a:lstStyle/>
          <a:p>
            <a:pPr algn="ctr" eaLnBrk="1" hangingPunct="1">
              <a:spcBef>
                <a:spcPct val="0"/>
              </a:spcBef>
              <a:buClr>
                <a:srgbClr val="FFFFFF"/>
              </a:buClr>
              <a:buSzTx/>
              <a:buFont typeface="Roboto" charset="0"/>
              <a:buNone/>
            </a:pPr>
            <a:r>
              <a:rPr lang="fr-FR" u="sng" smtClean="0">
                <a:solidFill>
                  <a:srgbClr val="FFFFFF"/>
                </a:solidFill>
                <a:latin typeface="Roboto" charset="0"/>
                <a:cs typeface="Arial" charset="0"/>
                <a:sym typeface="Roboto" charset="0"/>
              </a:rPr>
              <a:t>Le Cid</a:t>
            </a:r>
            <a:r>
              <a:rPr lang="fr-FR" smtClean="0">
                <a:solidFill>
                  <a:srgbClr val="FFFFFF"/>
                </a:solidFill>
                <a:latin typeface="Roboto" charset="0"/>
                <a:cs typeface="Arial" charset="0"/>
                <a:sym typeface="Roboto" charset="0"/>
              </a:rPr>
              <a:t>, une tragi-comédie</a:t>
            </a:r>
          </a:p>
        </p:txBody>
      </p:sp>
      <p:pic>
        <p:nvPicPr>
          <p:cNvPr id="26626" name="Shape 111"/>
          <p:cNvPicPr preferRelativeResize="0">
            <a:picLocks noChangeAspect="1" noChangeArrowheads="1"/>
          </p:cNvPicPr>
          <p:nvPr/>
        </p:nvPicPr>
        <p:blipFill>
          <a:blip r:embed="rId3"/>
          <a:srcRect/>
          <a:stretch>
            <a:fillRect/>
          </a:stretch>
        </p:blipFill>
        <p:spPr bwMode="auto">
          <a:xfrm>
            <a:off x="217488" y="1190625"/>
            <a:ext cx="1933575" cy="2947988"/>
          </a:xfrm>
          <a:prstGeom prst="rect">
            <a:avLst/>
          </a:prstGeom>
          <a:noFill/>
          <a:ln w="28575">
            <a:solidFill>
              <a:schemeClr val="tx1"/>
            </a:solidFill>
            <a:round/>
            <a:headEnd/>
            <a:tailEnd/>
          </a:ln>
        </p:spPr>
      </p:pic>
      <p:sp>
        <p:nvSpPr>
          <p:cNvPr id="26627" name="Shape 83"/>
          <p:cNvSpPr txBox="1">
            <a:spLocks noChangeArrowheads="1"/>
          </p:cNvSpPr>
          <p:nvPr/>
        </p:nvSpPr>
        <p:spPr bwMode="auto">
          <a:xfrm>
            <a:off x="2151063" y="769938"/>
            <a:ext cx="6765925" cy="4373562"/>
          </a:xfrm>
          <a:prstGeom prst="rect">
            <a:avLst/>
          </a:prstGeom>
          <a:noFill/>
          <a:ln w="9525">
            <a:noFill/>
            <a:miter lim="800000"/>
            <a:headEnd/>
            <a:tailEnd/>
          </a:ln>
        </p:spPr>
        <p:txBody>
          <a:bodyPr lIns="91425" tIns="91425" rIns="91425" bIns="91425"/>
          <a:lstStyle/>
          <a:p>
            <a:pPr marL="342900" indent="-342900" algn="ctr">
              <a:buFont typeface="Wingdings" pitchFamily="2" charset="2"/>
              <a:buChar char="Ø"/>
            </a:pPr>
            <a:r>
              <a:rPr lang="fr-FR" sz="2800">
                <a:solidFill>
                  <a:srgbClr val="545454"/>
                </a:solidFill>
              </a:rPr>
              <a:t>Don Diègue et Don Gomès veulent unir leurs enfants qui s’aiment.</a:t>
            </a:r>
          </a:p>
          <a:p>
            <a:pPr marL="342900" indent="-342900" algn="ctr">
              <a:buFont typeface="Wingdings" pitchFamily="2" charset="2"/>
              <a:buChar char="Ø"/>
            </a:pPr>
            <a:r>
              <a:rPr lang="fr-FR" sz="2800">
                <a:solidFill>
                  <a:srgbClr val="545454"/>
                </a:solidFill>
              </a:rPr>
              <a:t>Soufflet de Don Gomès à Don Diègue car il est préféré pour être précepteur du roi.</a:t>
            </a:r>
          </a:p>
          <a:p>
            <a:pPr marL="342900" indent="-342900" algn="ctr">
              <a:buFont typeface="Wingdings" pitchFamily="2" charset="2"/>
              <a:buChar char="Ø"/>
            </a:pPr>
            <a:r>
              <a:rPr lang="fr-FR" sz="2800">
                <a:solidFill>
                  <a:srgbClr val="545454"/>
                </a:solidFill>
              </a:rPr>
              <a:t>Don Diègue demande à Rodrigue, son fils de le venger car il est trop âgé.</a:t>
            </a:r>
          </a:p>
          <a:p>
            <a:pPr marL="342900" indent="-342900" algn="ctr">
              <a:buFont typeface="Wingdings" pitchFamily="2" charset="2"/>
              <a:buChar char="Ø"/>
            </a:pPr>
            <a:r>
              <a:rPr lang="fr-FR" sz="2800">
                <a:solidFill>
                  <a:srgbClr val="545454"/>
                </a:solidFill>
              </a:rPr>
              <a:t>Il tue Don Gomès et finit par épouser Chimène, sa fille. (scène invraisemblable)</a:t>
            </a: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117"/>
          <p:cNvSpPr txBox="1">
            <a:spLocks noGrp="1"/>
          </p:cNvSpPr>
          <p:nvPr>
            <p:ph type="title"/>
          </p:nvPr>
        </p:nvSpPr>
        <p:spPr>
          <a:xfrm>
            <a:off x="98425" y="15875"/>
            <a:ext cx="8826500" cy="603250"/>
          </a:xfrm>
        </p:spPr>
        <p:txBody>
          <a:bodyPr/>
          <a:lstStyle/>
          <a:p>
            <a:pPr algn="ctr" eaLnBrk="1" hangingPunct="1">
              <a:spcBef>
                <a:spcPct val="0"/>
              </a:spcBef>
              <a:buClr>
                <a:srgbClr val="FFFFFF"/>
              </a:buClr>
              <a:buSzTx/>
              <a:buFont typeface="Roboto" charset="0"/>
              <a:buNone/>
            </a:pPr>
            <a:r>
              <a:rPr lang="fr-FR" smtClean="0">
                <a:solidFill>
                  <a:srgbClr val="FFFFFF"/>
                </a:solidFill>
                <a:latin typeface="Roboto" charset="0"/>
                <a:cs typeface="Arial" charset="0"/>
                <a:sym typeface="Roboto" charset="0"/>
              </a:rPr>
              <a:t>Extrait vidéo : </a:t>
            </a:r>
            <a:r>
              <a:rPr lang="fr-FR" u="sng" smtClean="0">
                <a:solidFill>
                  <a:srgbClr val="FFFFFF"/>
                </a:solidFill>
                <a:latin typeface="Roboto" charset="0"/>
                <a:cs typeface="Arial" charset="0"/>
                <a:sym typeface="Roboto" charset="0"/>
              </a:rPr>
              <a:t>Le Cid</a:t>
            </a:r>
            <a:r>
              <a:rPr lang="fr-FR" smtClean="0">
                <a:solidFill>
                  <a:srgbClr val="FFFFFF"/>
                </a:solidFill>
                <a:latin typeface="Roboto" charset="0"/>
                <a:cs typeface="Arial" charset="0"/>
                <a:sym typeface="Roboto" charset="0"/>
              </a:rPr>
              <a:t> </a:t>
            </a:r>
          </a:p>
        </p:txBody>
      </p:sp>
      <p:pic>
        <p:nvPicPr>
          <p:cNvPr id="28674" name="fpf60OZqJuo"/>
          <p:cNvPicPr>
            <a:picLocks noRot="1" noChangeAspect="1"/>
          </p:cNvPicPr>
          <p:nvPr>
            <a:videoFile r:link="rId1"/>
          </p:nvPr>
        </p:nvPicPr>
        <p:blipFill>
          <a:blip r:embed="rId4"/>
          <a:srcRect/>
          <a:stretch>
            <a:fillRect/>
          </a:stretch>
        </p:blipFill>
        <p:spPr bwMode="auto">
          <a:xfrm>
            <a:off x="917575" y="885825"/>
            <a:ext cx="7188200" cy="4041775"/>
          </a:xfrm>
          <a:prstGeom prst="rect">
            <a:avLst/>
          </a:prstGeom>
          <a:noFill/>
          <a:ln w="28575">
            <a:solidFill>
              <a:schemeClr val="tx1"/>
            </a:solidFill>
            <a:miter lim="800000"/>
            <a:headEnd/>
            <a:tailEnd/>
          </a:ln>
        </p:spPr>
      </p:pic>
    </p:spTree>
  </p:cSld>
  <p:clrMapOvr>
    <a:masterClrMapping/>
  </p:clrMapOvr>
  <p:transition spd="slow">
    <p:push/>
  </p:transition>
  <p:timing>
    <p:tnLst>
      <p:par>
        <p:cTn id="1" dur="indefinite" restart="never" nodeType="tmRoot">
          <p:childTnLst>
            <p:seq concurrent="1" nextAc="seek">
              <p:cTn id="2" restart="whenNotActive" fill="hold" evtFilter="cancelBubble" nodeType="interactiveSeq">
                <p:stCondLst>
                  <p:cond evt="onClick" delay="0">
                    <p:tgtEl>
                      <p:spTgt spid="2867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8674"/>
                                        </p:tgtEl>
                                      </p:cBhvr>
                                    </p:cmd>
                                  </p:childTnLst>
                                </p:cTn>
                              </p:par>
                            </p:childTnLst>
                          </p:cTn>
                        </p:par>
                      </p:childTnLst>
                    </p:cTn>
                  </p:par>
                </p:childTnLst>
              </p:cTn>
              <p:nextCondLst>
                <p:cond evt="onClick" delay="0">
                  <p:tgtEl>
                    <p:spTgt spid="28674"/>
                  </p:tgtEl>
                </p:cond>
              </p:nextCondLst>
            </p:seq>
            <p:video>
              <p:cMediaNode>
                <p:cTn id="7" fill="hold" display="0">
                  <p:stCondLst>
                    <p:cond delay="indefinite"/>
                  </p:stCondLst>
                  <p:endCondLst>
                    <p:cond evt="onNext" delay="0">
                      <p:tgtEl>
                        <p:sldTgt/>
                      </p:tgtEl>
                    </p:cond>
                    <p:cond evt="onPrev" delay="0">
                      <p:tgtEl>
                        <p:sldTgt/>
                      </p:tgtEl>
                    </p:cond>
                  </p:endCondLst>
                </p:cTn>
                <p:tgtEl>
                  <p:spTgt spid="2867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hape 123"/>
          <p:cNvSpPr txBox="1">
            <a:spLocks noGrp="1"/>
          </p:cNvSpPr>
          <p:nvPr>
            <p:ph type="title"/>
          </p:nvPr>
        </p:nvSpPr>
        <p:spPr>
          <a:xfrm>
            <a:off x="98425" y="15875"/>
            <a:ext cx="8826500" cy="603250"/>
          </a:xfrm>
        </p:spPr>
        <p:txBody>
          <a:bodyPr/>
          <a:lstStyle/>
          <a:p>
            <a:pPr algn="ctr" eaLnBrk="1" hangingPunct="1">
              <a:spcBef>
                <a:spcPct val="0"/>
              </a:spcBef>
              <a:buClr>
                <a:srgbClr val="FFFFFF"/>
              </a:buClr>
              <a:buSzTx/>
              <a:buFont typeface="Roboto" charset="0"/>
              <a:buNone/>
            </a:pPr>
            <a:r>
              <a:rPr lang="fr-FR" smtClean="0">
                <a:solidFill>
                  <a:srgbClr val="FFFFFF"/>
                </a:solidFill>
                <a:latin typeface="Roboto" charset="0"/>
                <a:cs typeface="Arial" charset="0"/>
                <a:sym typeface="Roboto" charset="0"/>
              </a:rPr>
              <a:t>Conclusion</a:t>
            </a:r>
          </a:p>
        </p:txBody>
      </p:sp>
      <p:pic>
        <p:nvPicPr>
          <p:cNvPr id="30722" name="Shape 124"/>
          <p:cNvPicPr preferRelativeResize="0">
            <a:picLocks noChangeAspect="1" noChangeArrowheads="1"/>
          </p:cNvPicPr>
          <p:nvPr/>
        </p:nvPicPr>
        <p:blipFill>
          <a:blip r:embed="rId3"/>
          <a:srcRect/>
          <a:stretch>
            <a:fillRect/>
          </a:stretch>
        </p:blipFill>
        <p:spPr bwMode="auto">
          <a:xfrm>
            <a:off x="215900" y="862013"/>
            <a:ext cx="2466975" cy="3886200"/>
          </a:xfrm>
          <a:prstGeom prst="rect">
            <a:avLst/>
          </a:prstGeom>
          <a:noFill/>
          <a:ln w="28575">
            <a:solidFill>
              <a:schemeClr val="tx1"/>
            </a:solidFill>
            <a:round/>
            <a:headEnd/>
            <a:tailEnd/>
          </a:ln>
        </p:spPr>
      </p:pic>
      <p:sp>
        <p:nvSpPr>
          <p:cNvPr id="30723" name="Shape 83"/>
          <p:cNvSpPr txBox="1">
            <a:spLocks noChangeArrowheads="1"/>
          </p:cNvSpPr>
          <p:nvPr/>
        </p:nvSpPr>
        <p:spPr bwMode="auto">
          <a:xfrm>
            <a:off x="2246313" y="1476375"/>
            <a:ext cx="6505575" cy="2879725"/>
          </a:xfrm>
          <a:prstGeom prst="rect">
            <a:avLst/>
          </a:prstGeom>
          <a:noFill/>
          <a:ln w="9525">
            <a:noFill/>
            <a:miter lim="800000"/>
            <a:headEnd/>
            <a:tailEnd/>
          </a:ln>
        </p:spPr>
        <p:txBody>
          <a:bodyPr lIns="91425" tIns="91425" rIns="91425" bIns="91425"/>
          <a:lstStyle/>
          <a:p>
            <a:pPr marL="342900" indent="-342900" algn="ctr">
              <a:buFont typeface="Wingdings" pitchFamily="2" charset="2"/>
              <a:buChar char="Ø"/>
            </a:pPr>
            <a:r>
              <a:rPr lang="fr-FR" sz="2800">
                <a:solidFill>
                  <a:srgbClr val="545454"/>
                </a:solidFill>
              </a:rPr>
              <a:t>Marque le 17</a:t>
            </a:r>
            <a:r>
              <a:rPr lang="fr-FR" sz="2800" baseline="30000">
                <a:solidFill>
                  <a:srgbClr val="545454"/>
                </a:solidFill>
              </a:rPr>
              <a:t>e</a:t>
            </a:r>
            <a:r>
              <a:rPr lang="fr-FR" sz="2800">
                <a:solidFill>
                  <a:srgbClr val="545454"/>
                </a:solidFill>
              </a:rPr>
              <a:t> siècle.</a:t>
            </a:r>
          </a:p>
          <a:p>
            <a:pPr marL="342900" indent="-342900" algn="ctr">
              <a:buFont typeface="Wingdings" pitchFamily="2" charset="2"/>
              <a:buChar char="Ø"/>
            </a:pPr>
            <a:r>
              <a:rPr lang="fr-FR" sz="2800">
                <a:solidFill>
                  <a:srgbClr val="545454"/>
                </a:solidFill>
              </a:rPr>
              <a:t>Fait polémique avec le </a:t>
            </a:r>
            <a:r>
              <a:rPr lang="fr-FR" sz="2800" u="sng">
                <a:solidFill>
                  <a:srgbClr val="545454"/>
                </a:solidFill>
              </a:rPr>
              <a:t>Cid</a:t>
            </a:r>
            <a:r>
              <a:rPr lang="fr-FR" sz="2800">
                <a:solidFill>
                  <a:srgbClr val="545454"/>
                </a:solidFill>
              </a:rPr>
              <a:t>.</a:t>
            </a:r>
          </a:p>
          <a:p>
            <a:pPr marL="342900" indent="-342900" algn="ctr">
              <a:buFont typeface="Wingdings" pitchFamily="2" charset="2"/>
              <a:buChar char="Ø"/>
            </a:pPr>
            <a:r>
              <a:rPr lang="fr-FR" sz="2800">
                <a:solidFill>
                  <a:srgbClr val="545454"/>
                </a:solidFill>
              </a:rPr>
              <a:t>Pièces importantes : </a:t>
            </a:r>
            <a:r>
              <a:rPr lang="fr-FR" sz="2800" u="sng">
                <a:solidFill>
                  <a:srgbClr val="545454"/>
                </a:solidFill>
              </a:rPr>
              <a:t>Médée, Horaces, Cid</a:t>
            </a:r>
          </a:p>
          <a:p>
            <a:pPr marL="342900" indent="-342900" algn="ctr">
              <a:buFont typeface="Wingdings" pitchFamily="2" charset="2"/>
              <a:buChar char="Ø"/>
            </a:pPr>
            <a:r>
              <a:rPr lang="fr-FR" sz="2800">
                <a:solidFill>
                  <a:srgbClr val="545454"/>
                </a:solidFill>
              </a:rPr>
              <a:t>Fin de carrière ternit par la concurrence avec J. Racine.</a:t>
            </a:r>
          </a:p>
          <a:p>
            <a:pPr marL="342900" indent="-342900" algn="ctr">
              <a:buFont typeface="Wingdings" pitchFamily="2" charset="2"/>
              <a:buChar char="Ø"/>
            </a:pPr>
            <a:endParaRPr lang="fr-FR" sz="2800">
              <a:solidFill>
                <a:srgbClr val="545454"/>
              </a:solidFill>
            </a:endParaRPr>
          </a:p>
        </p:txBody>
      </p:sp>
    </p:spTree>
  </p:cSld>
  <p:clrMapOvr>
    <a:masterClrMapping/>
  </p:clrMapOvr>
  <p:transition spd="slow">
    <p:push/>
  </p:transition>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1094</Words>
  <Application>Microsoft Office PowerPoint</Application>
  <PresentationFormat>Affichage à l'écran (16:9)</PresentationFormat>
  <Paragraphs>78</Paragraphs>
  <Slides>10</Slides>
  <Notes>10</Notes>
  <HiddenSlides>0</HiddenSlides>
  <MMClips>1</MMClips>
  <ScaleCrop>false</ScaleCrop>
  <HeadingPairs>
    <vt:vector size="6" baseType="variant">
      <vt:variant>
        <vt:lpstr>Polices utilisées</vt:lpstr>
      </vt:variant>
      <vt:variant>
        <vt:i4>3</vt:i4>
      </vt:variant>
      <vt:variant>
        <vt:lpstr>Modèle de conception</vt:lpstr>
      </vt:variant>
      <vt:variant>
        <vt:i4>12</vt:i4>
      </vt:variant>
      <vt:variant>
        <vt:lpstr>Titres des diapositives</vt:lpstr>
      </vt:variant>
      <vt:variant>
        <vt:i4>10</vt:i4>
      </vt:variant>
    </vt:vector>
  </HeadingPairs>
  <TitlesOfParts>
    <vt:vector size="25" baseType="lpstr">
      <vt:lpstr>Arial</vt:lpstr>
      <vt:lpstr>Roboto</vt:lpstr>
      <vt:lpstr>Wingdings</vt:lpstr>
      <vt:lpstr>material</vt:lpstr>
      <vt:lpstr>material</vt:lpstr>
      <vt:lpstr>material</vt:lpstr>
      <vt:lpstr>material</vt:lpstr>
      <vt:lpstr>material</vt:lpstr>
      <vt:lpstr>material</vt:lpstr>
      <vt:lpstr>material</vt:lpstr>
      <vt:lpstr>material</vt:lpstr>
      <vt:lpstr>material</vt:lpstr>
      <vt:lpstr>material</vt:lpstr>
      <vt:lpstr>material</vt:lpstr>
      <vt:lpstr>material</vt:lpstr>
      <vt:lpstr>Biographie de Corneille</vt:lpstr>
      <vt:lpstr>Sommaire</vt:lpstr>
      <vt:lpstr>Introduction</vt:lpstr>
      <vt:lpstr>Enfance</vt:lpstr>
      <vt:lpstr>Carrière</vt:lpstr>
      <vt:lpstr>Mort</vt:lpstr>
      <vt:lpstr>Le Cid, une tragi-comédie</vt:lpstr>
      <vt:lpstr>Extrait vidéo : Le Cid </vt:lpstr>
      <vt:lpstr>Conclusion</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Biographie de Corneille</dc:title>
  <dc:creator>Lucas</dc:creator>
  <cp:lastModifiedBy>Ordinateur Bureau</cp:lastModifiedBy>
  <cp:revision>18</cp:revision>
  <dcterms:modified xsi:type="dcterms:W3CDTF">2016-09-19T14:05:55Z</dcterms:modified>
</cp:coreProperties>
</file>