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184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428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655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812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686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13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22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954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239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438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1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2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955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67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6427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97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50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E08E2B2-C33B-4460-8280-A57D8D9DCCBB}" type="datetimeFigureOut">
              <a:rPr lang="fr-FR" smtClean="0"/>
              <a:t>26/01/2017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F4345E-ED0B-4262-A7AA-B6EAD98952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7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7" y="3023119"/>
            <a:ext cx="6815669" cy="2321268"/>
          </a:xfrm>
        </p:spPr>
        <p:txBody>
          <a:bodyPr/>
          <a:lstStyle/>
          <a:p>
            <a:r>
              <a:rPr lang="fr-FR" dirty="0"/>
              <a:t>A chaque siècle ses</a:t>
            </a:r>
            <a:br>
              <a:rPr lang="fr-FR" dirty="0"/>
            </a:br>
            <a:r>
              <a:rPr lang="fr-FR" dirty="0"/>
              <a:t>                            interrogations sur l’homme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4142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La Renaissance : le siècle de l’humanisme</a:t>
            </a:r>
            <a:br>
              <a:rPr lang="fr-FR" b="1" dirty="0"/>
            </a:br>
            <a:r>
              <a:rPr lang="fr-FR" b="1" dirty="0"/>
              <a:t>ou l’homme du renouveau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b="1" dirty="0"/>
          </a:p>
          <a:p>
            <a:r>
              <a:rPr lang="fr-FR" sz="1800" dirty="0"/>
              <a:t>Au XVIème siècle, naît un élan de confiance en l’homme, avec </a:t>
            </a:r>
            <a:r>
              <a:rPr lang="fr-FR" sz="1800" b="1" dirty="0"/>
              <a:t>l’accroissement des connaissances </a:t>
            </a:r>
            <a:r>
              <a:rPr lang="fr-FR" sz="1800" dirty="0"/>
              <a:t>géographiques (le Nouveau Monde), scientifiques (héliocentrisme), techniques (l’imprimerie).</a:t>
            </a:r>
          </a:p>
          <a:p>
            <a:r>
              <a:rPr lang="fr-FR" sz="1800" dirty="0"/>
              <a:t>Les arts et les lettres redécouvrent l’</a:t>
            </a:r>
            <a:r>
              <a:rPr lang="fr-FR" sz="1800" b="1" dirty="0"/>
              <a:t>Antiquité</a:t>
            </a:r>
            <a:r>
              <a:rPr lang="fr-FR" sz="1800" dirty="0"/>
              <a:t> et voient dans l’acquisition de la culture le propre de l’homme.</a:t>
            </a:r>
          </a:p>
          <a:p>
            <a:r>
              <a:rPr lang="fr-FR" sz="1800" dirty="0"/>
              <a:t>La réinterprétation de la Bible apportée par la </a:t>
            </a:r>
            <a:r>
              <a:rPr lang="fr-FR" sz="1800" b="1" dirty="0"/>
              <a:t>Réforme </a:t>
            </a:r>
            <a:r>
              <a:rPr lang="fr-FR" sz="1800" dirty="0"/>
              <a:t>pose la question de la place et du rôle de l’homme dans l’histoire et conduit aux Guerres de religion.</a:t>
            </a:r>
          </a:p>
          <a:p>
            <a:r>
              <a:rPr lang="fr-FR" sz="1800" dirty="0"/>
              <a:t>Quelques auteurs : Montaigne, Rabelais.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34" y="529000"/>
            <a:ext cx="6913387" cy="5778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7949682" y="5495041"/>
            <a:ext cx="2556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J.T de Bry, </a:t>
            </a:r>
            <a:r>
              <a:rPr lang="fr-FR" sz="1000" i="1" dirty="0"/>
              <a:t>Carte d’Amérique (1566)</a:t>
            </a:r>
          </a:p>
        </p:txBody>
      </p:sp>
    </p:spTree>
    <p:extLst>
      <p:ext uri="{BB962C8B-B14F-4D97-AF65-F5344CB8AC3E}">
        <p14:creationId xmlns:p14="http://schemas.microsoft.com/office/powerpoint/2010/main" val="1605252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Les siècles classiques :</a:t>
            </a:r>
            <a:br>
              <a:rPr lang="fr-FR" b="1" dirty="0"/>
            </a:br>
            <a:r>
              <a:rPr lang="fr-FR" b="1" dirty="0"/>
              <a:t>l’homme de la raison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527307"/>
            <a:ext cx="5470525" cy="3803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Espace réservé du conten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Le XVIIème siècle qualifié de siècle des moralistes s’intéresse à la conduite en société, propose le modèle de </a:t>
            </a:r>
            <a:r>
              <a:rPr lang="fr-FR" b="1" dirty="0"/>
              <a:t>l’honnête homme </a:t>
            </a:r>
            <a:r>
              <a:rPr lang="fr-FR" dirty="0"/>
              <a:t>cultivé et mesuré et condamne les excès (préciosité et libertinage, jansénisme ou athéisme).</a:t>
            </a:r>
          </a:p>
          <a:p>
            <a:r>
              <a:rPr lang="fr-FR" dirty="0"/>
              <a:t>Le XVIIIème siècle interroge le rapport aux autorités. </a:t>
            </a:r>
            <a:r>
              <a:rPr lang="fr-FR" b="1" dirty="0"/>
              <a:t>Les Lumières de la raison</a:t>
            </a:r>
            <a:r>
              <a:rPr lang="fr-FR" dirty="0"/>
              <a:t> conduisent à se déterminer de façon autonome sans subir le poids des traditions, superstitions ou tyrannies multiples, religieuse ou politique.</a:t>
            </a:r>
          </a:p>
          <a:p>
            <a:r>
              <a:rPr lang="fr-FR" dirty="0"/>
              <a:t>Quelques auteurs : La Bruyère, Voltaire, Diderot, Montesquieu.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45830" y="4915471"/>
            <a:ext cx="2407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J.B </a:t>
            </a:r>
            <a:r>
              <a:rPr lang="fr-FR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 Penthièvre </a:t>
            </a:r>
            <a:r>
              <a:rPr lang="fr-FR" sz="10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ou </a:t>
            </a:r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fr-FR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</a:t>
            </a:r>
            <a:r>
              <a:rPr lang="fr-FR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Tasse au chocolat </a:t>
            </a:r>
            <a:r>
              <a:rPr lang="fr-FR" sz="1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(1768) Charpentier le Vieux, La </a:t>
            </a:r>
            <a:r>
              <a:rPr lang="fr-FR" sz="100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Famille du duc </a:t>
            </a:r>
            <a:endParaRPr lang="fr-FR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394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siècle des révolutions :</a:t>
            </a:r>
            <a:br>
              <a:rPr lang="fr-FR" dirty="0"/>
            </a:br>
            <a:r>
              <a:rPr lang="fr-FR" dirty="0"/>
              <a:t>l’homme dans les remous sociaux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Au XIXème siècle, avec les mutations politiques et économiques, </a:t>
            </a:r>
            <a:r>
              <a:rPr lang="fr-FR" b="1" dirty="0"/>
              <a:t>la question sociale</a:t>
            </a:r>
            <a:r>
              <a:rPr lang="fr-FR" dirty="0"/>
              <a:t> émerge. Les théories socialistes alimentent le débat sur la lutte des classe et l’épanouissement de l’homme.</a:t>
            </a:r>
          </a:p>
          <a:p>
            <a:r>
              <a:rPr lang="fr-FR" dirty="0"/>
              <a:t>Les artistes résistent à cette société matérialiste, conscients que l’homme garde en lui un désir de spiritualité ou d’idéal.</a:t>
            </a:r>
          </a:p>
          <a:p>
            <a:r>
              <a:rPr lang="fr-FR" b="1" dirty="0"/>
              <a:t>Les progrès scientifiques </a:t>
            </a:r>
            <a:r>
              <a:rPr lang="fr-FR" dirty="0"/>
              <a:t>imposent de nouvelles méthodes et provoquent les premières interrogations sur la finalité de ce progrès.</a:t>
            </a:r>
          </a:p>
          <a:p>
            <a:r>
              <a:rPr lang="fr-FR" dirty="0"/>
              <a:t>Quelques auteurs : Victor Hugo, Zola.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36" y="2381829"/>
            <a:ext cx="4955822" cy="34886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8826760" y="5393095"/>
            <a:ext cx="2069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P. </a:t>
            </a:r>
            <a:r>
              <a:rPr lang="fr-FR" sz="1000" dirty="0" err="1">
                <a:solidFill>
                  <a:schemeClr val="bg1"/>
                </a:solidFill>
              </a:rPr>
              <a:t>Gondrexion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i="1" dirty="0">
                <a:solidFill>
                  <a:schemeClr val="bg1"/>
                </a:solidFill>
              </a:rPr>
              <a:t>En Grève </a:t>
            </a:r>
            <a:r>
              <a:rPr lang="fr-FR" sz="1000" dirty="0">
                <a:solidFill>
                  <a:schemeClr val="bg1"/>
                </a:solidFill>
              </a:rPr>
              <a:t>(1889)</a:t>
            </a:r>
          </a:p>
        </p:txBody>
      </p:sp>
    </p:spTree>
    <p:extLst>
      <p:ext uri="{BB962C8B-B14F-4D97-AF65-F5344CB8AC3E}">
        <p14:creationId xmlns:p14="http://schemas.microsoft.com/office/powerpoint/2010/main" val="2852564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siècles de la globalisation : l’homme responsable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Après les deux guerres mondiales et l’invention de la bombe atomique, le XXème siècle s’interroge sur les </a:t>
            </a:r>
            <a:r>
              <a:rPr lang="fr-FR" b="1" dirty="0"/>
              <a:t>responsabilités de l’homme </a:t>
            </a:r>
            <a:r>
              <a:rPr lang="fr-FR" dirty="0"/>
              <a:t>face à son histoire, face aux autres hommes, face aux progrès scientifiques, face à son environnement.</a:t>
            </a:r>
          </a:p>
          <a:p>
            <a:r>
              <a:rPr lang="fr-FR" dirty="0"/>
              <a:t>Ecrivains et artistes ressentent le </a:t>
            </a:r>
            <a:r>
              <a:rPr lang="fr-FR" b="1" dirty="0"/>
              <a:t>devoir de témoigner </a:t>
            </a:r>
            <a:r>
              <a:rPr lang="fr-FR" dirty="0"/>
              <a:t>et d’être une </a:t>
            </a:r>
            <a:r>
              <a:rPr lang="fr-FR" b="1" dirty="0"/>
              <a:t>conscience critique </a:t>
            </a:r>
            <a:r>
              <a:rPr lang="fr-FR" dirty="0"/>
              <a:t>face au risque de déshumanisation.</a:t>
            </a:r>
          </a:p>
          <a:p>
            <a:r>
              <a:rPr lang="fr-FR" dirty="0"/>
              <a:t>Le XXIème siècle poursuit cette réflexion pour préserver </a:t>
            </a:r>
            <a:r>
              <a:rPr lang="fr-FR" b="1" dirty="0"/>
              <a:t>les droits humains </a:t>
            </a:r>
            <a:r>
              <a:rPr lang="fr-FR" dirty="0"/>
              <a:t>dans une ère de mondialisation.</a:t>
            </a:r>
          </a:p>
          <a:p>
            <a:r>
              <a:rPr lang="fr-FR" dirty="0"/>
              <a:t>Quelques auteurs : Camus, Sartre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94" y="2321545"/>
            <a:ext cx="5310364" cy="3437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ZoneTexte 5"/>
          <p:cNvSpPr txBox="1"/>
          <p:nvPr/>
        </p:nvSpPr>
        <p:spPr>
          <a:xfrm rot="21213409">
            <a:off x="7127653" y="5308629"/>
            <a:ext cx="2691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fr-FR" sz="1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 Pignon-Ernest, Les Expulsés (1979)</a:t>
            </a:r>
          </a:p>
        </p:txBody>
      </p:sp>
    </p:spTree>
    <p:extLst>
      <p:ext uri="{BB962C8B-B14F-4D97-AF65-F5344CB8AC3E}">
        <p14:creationId xmlns:p14="http://schemas.microsoft.com/office/powerpoint/2010/main" val="34386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166</TotalTime>
  <Words>413</Words>
  <Application>Microsoft Office PowerPoint</Application>
  <PresentationFormat>Grand écran</PresentationFormat>
  <Paragraphs>25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Organique</vt:lpstr>
      <vt:lpstr>A chaque siècle ses                             interrogations sur l’homme</vt:lpstr>
      <vt:lpstr>La Renaissance : le siècle de l’humanisme ou l’homme du renouveau</vt:lpstr>
      <vt:lpstr>Les siècles classiques : l’homme de la raison</vt:lpstr>
      <vt:lpstr>Le siècle des révolutions : l’homme dans les remous sociaux</vt:lpstr>
      <vt:lpstr>Les siècles de la globalisation : l’homme responsable 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chaque siècle ses interrogations sur l’homme</dc:title>
  <dc:creator>Celine de Reynal</dc:creator>
  <cp:lastModifiedBy>Celine de Reynal</cp:lastModifiedBy>
  <cp:revision>13</cp:revision>
  <dcterms:created xsi:type="dcterms:W3CDTF">2017-01-26T16:11:15Z</dcterms:created>
  <dcterms:modified xsi:type="dcterms:W3CDTF">2017-01-26T18:57:53Z</dcterms:modified>
</cp:coreProperties>
</file>