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2" r:id="rId12"/>
    <p:sldId id="268" r:id="rId13"/>
    <p:sldId id="267" r:id="rId14"/>
    <p:sldId id="270" r:id="rId15"/>
    <p:sldId id="277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38FB4-E50A-4D47-B091-16330D02EA5F}" v="17" dt="2021-08-08T18:56:21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Hallé" userId="13476547df3f1629" providerId="LiveId" clId="{A5138FB4-E50A-4D47-B091-16330D02EA5F}"/>
    <pc:docChg chg="modSld">
      <pc:chgData name="catherine Hallé" userId="13476547df3f1629" providerId="LiveId" clId="{A5138FB4-E50A-4D47-B091-16330D02EA5F}" dt="2021-08-08T18:56:21.449" v="16" actId="20577"/>
      <pc:docMkLst>
        <pc:docMk/>
      </pc:docMkLst>
      <pc:sldChg chg="modSp">
        <pc:chgData name="catherine Hallé" userId="13476547df3f1629" providerId="LiveId" clId="{A5138FB4-E50A-4D47-B091-16330D02EA5F}" dt="2021-08-08T18:55:02.190" v="4" actId="20577"/>
        <pc:sldMkLst>
          <pc:docMk/>
          <pc:sldMk cId="3772714686" sldId="263"/>
        </pc:sldMkLst>
        <pc:spChg chg="mod">
          <ac:chgData name="catherine Hallé" userId="13476547df3f1629" providerId="LiveId" clId="{A5138FB4-E50A-4D47-B091-16330D02EA5F}" dt="2021-08-08T18:55:02.190" v="4" actId="20577"/>
          <ac:spMkLst>
            <pc:docMk/>
            <pc:sldMk cId="3772714686" sldId="263"/>
            <ac:spMk id="2" creationId="{00000000-0000-0000-0000-000000000000}"/>
          </ac:spMkLst>
        </pc:spChg>
      </pc:sldChg>
      <pc:sldChg chg="modSp">
        <pc:chgData name="catherine Hallé" userId="13476547df3f1629" providerId="LiveId" clId="{A5138FB4-E50A-4D47-B091-16330D02EA5F}" dt="2021-08-08T18:54:23.141" v="2" actId="20577"/>
        <pc:sldMkLst>
          <pc:docMk/>
          <pc:sldMk cId="1205574195" sldId="264"/>
        </pc:sldMkLst>
        <pc:spChg chg="mod">
          <ac:chgData name="catherine Hallé" userId="13476547df3f1629" providerId="LiveId" clId="{A5138FB4-E50A-4D47-B091-16330D02EA5F}" dt="2021-08-08T18:54:23.141" v="2" actId="20577"/>
          <ac:spMkLst>
            <pc:docMk/>
            <pc:sldMk cId="1205574195" sldId="264"/>
            <ac:spMk id="3" creationId="{00000000-0000-0000-0000-000000000000}"/>
          </ac:spMkLst>
        </pc:spChg>
      </pc:sldChg>
      <pc:sldChg chg="modSp">
        <pc:chgData name="catherine Hallé" userId="13476547df3f1629" providerId="LiveId" clId="{A5138FB4-E50A-4D47-B091-16330D02EA5F}" dt="2021-08-08T18:56:21.449" v="16" actId="20577"/>
        <pc:sldMkLst>
          <pc:docMk/>
          <pc:sldMk cId="4143364201" sldId="267"/>
        </pc:sldMkLst>
        <pc:spChg chg="mod">
          <ac:chgData name="catherine Hallé" userId="13476547df3f1629" providerId="LiveId" clId="{A5138FB4-E50A-4D47-B091-16330D02EA5F}" dt="2021-08-08T18:56:21.449" v="16" actId="20577"/>
          <ac:spMkLst>
            <pc:docMk/>
            <pc:sldMk cId="4143364201" sldId="26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440328-9F7E-4BB4-BC74-9215BEC3F31D}" type="datetimeFigureOut">
              <a:rPr lang="fr-FR" smtClean="0"/>
              <a:t>08/08/2021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AC432A-1CF8-4B9B-BD2C-4BACF2550B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effectLst/>
              </a:rPr>
              <a:t>Les dents...</a:t>
            </a:r>
            <a:br>
              <a:rPr lang="fr-FR" sz="5400" b="1" dirty="0">
                <a:effectLst/>
              </a:rPr>
            </a:br>
            <a:r>
              <a:rPr lang="fr-FR" sz="5400" b="1" dirty="0">
                <a:effectLst/>
              </a:rPr>
              <a:t>Ça sert à quoi ?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1790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28179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 </a:t>
            </a:r>
            <a:r>
              <a:rPr lang="fr-FR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prémolaires</a:t>
            </a:r>
            <a:r>
              <a:rPr lang="fr-FR" sz="2000" dirty="0">
                <a:latin typeface="Comic Sans MS" panose="030F0702030302020204" pitchFamily="66" charset="0"/>
              </a:rPr>
              <a:t> ont une forme se situant entre le carré et le rond.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La surface des prémolaires n'est pas plate, elle comporte deux pointes. Elles servent à </a:t>
            </a:r>
            <a:r>
              <a:rPr lang="fr-FR" sz="2000" b="1" dirty="0">
                <a:latin typeface="Comic Sans MS" panose="030F0702030302020204" pitchFamily="66" charset="0"/>
              </a:rPr>
              <a:t>broyer</a:t>
            </a:r>
            <a:r>
              <a:rPr lang="fr-FR" sz="2000" dirty="0">
                <a:latin typeface="Comic Sans MS" panose="030F0702030302020204" pitchFamily="66" charset="0"/>
              </a:rPr>
              <a:t> et à </a:t>
            </a:r>
            <a:r>
              <a:rPr lang="fr-FR" sz="2000" b="1" dirty="0">
                <a:latin typeface="Comic Sans MS" panose="030F0702030302020204" pitchFamily="66" charset="0"/>
              </a:rPr>
              <a:t>écraser</a:t>
            </a:r>
            <a:r>
              <a:rPr lang="fr-FR" sz="2000" dirty="0">
                <a:latin typeface="Comic Sans MS" panose="030F0702030302020204" pitchFamily="66" charset="0"/>
              </a:rPr>
              <a:t> les aliments.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 </a:t>
            </a:r>
            <a:r>
              <a:rPr lang="fr-FR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prémolaires</a:t>
            </a:r>
            <a:r>
              <a:rPr lang="fr-FR" sz="2000" dirty="0">
                <a:latin typeface="Comic Sans MS" panose="030F0702030302020204" pitchFamily="66" charset="0"/>
              </a:rPr>
              <a:t> disposent d'une ou deux racines.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Elles ne poussent que vers 6/7 ans.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0" y="3068960"/>
            <a:ext cx="3008584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8112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659" y="4406475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440647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Comic Sans MS" panose="030F0702030302020204" pitchFamily="66" charset="0"/>
              </a:rPr>
              <a:t>Une prémolaire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2"/>
          <a:stretch/>
        </p:blipFill>
        <p:spPr bwMode="auto">
          <a:xfrm>
            <a:off x="425870" y="3212976"/>
            <a:ext cx="2664296" cy="18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 </a:t>
            </a:r>
            <a:r>
              <a:rPr lang="fr-F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>
                <a:latin typeface="Comic Sans MS" panose="030F0702030302020204" pitchFamily="66" charset="0"/>
              </a:rPr>
              <a:t> ont une forme se situant entre le carré et le rond.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La surface des </a:t>
            </a:r>
            <a:r>
              <a:rPr lang="fr-F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>
                <a:latin typeface="Comic Sans MS" panose="030F0702030302020204" pitchFamily="66" charset="0"/>
              </a:rPr>
              <a:t> n'est pas plate, elle a quatre pointes.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Elles servent à </a:t>
            </a:r>
            <a:r>
              <a:rPr lang="fr-FR" sz="2000" b="1" dirty="0">
                <a:latin typeface="Comic Sans MS" panose="030F0702030302020204" pitchFamily="66" charset="0"/>
              </a:rPr>
              <a:t>broyer</a:t>
            </a:r>
            <a:r>
              <a:rPr lang="fr-FR" sz="2000" dirty="0">
                <a:latin typeface="Comic Sans MS" panose="030F0702030302020204" pitchFamily="66" charset="0"/>
              </a:rPr>
              <a:t> et à </a:t>
            </a:r>
            <a:r>
              <a:rPr lang="fr-FR" sz="2000" b="1" dirty="0">
                <a:latin typeface="Comic Sans MS" panose="030F0702030302020204" pitchFamily="66" charset="0"/>
              </a:rPr>
              <a:t>écraser</a:t>
            </a:r>
            <a:r>
              <a:rPr lang="fr-FR" sz="2000" dirty="0">
                <a:latin typeface="Comic Sans MS" panose="030F0702030302020204" pitchFamily="66" charset="0"/>
              </a:rPr>
              <a:t> les aliments.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Il existe 2 sortes de </a:t>
            </a:r>
            <a:r>
              <a:rPr lang="fr-F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>
                <a:latin typeface="Comic Sans MS" panose="030F0702030302020204" pitchFamily="66" charset="0"/>
              </a:rPr>
              <a:t> : les </a:t>
            </a:r>
            <a:r>
              <a:rPr lang="fr-F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>
                <a:latin typeface="Comic Sans MS" panose="030F0702030302020204" pitchFamily="66" charset="0"/>
              </a:rPr>
              <a:t> et les </a:t>
            </a:r>
            <a:r>
              <a:rPr lang="fr-FR" sz="2000" b="1" dirty="0">
                <a:latin typeface="Comic Sans MS" panose="030F0702030302020204" pitchFamily="66" charset="0"/>
              </a:rPr>
              <a:t>dents de sagesse</a:t>
            </a:r>
            <a:r>
              <a:rPr lang="fr-FR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Elles ont deux ou trois racines.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 enfants ont 2 ou 3 molaires selon leur âge.</a:t>
            </a: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2600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450963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74994" y="4504356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Une molaire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9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620689"/>
            <a:ext cx="7772400" cy="1800199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effectLst/>
              </a:rPr>
              <a:t>Combien avons-nous de dents ?</a:t>
            </a:r>
          </a:p>
        </p:txBody>
      </p:sp>
      <p:pic>
        <p:nvPicPr>
          <p:cNvPr id="1331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6" b="19872"/>
          <a:stretch/>
        </p:blipFill>
        <p:spPr bwMode="auto">
          <a:xfrm>
            <a:off x="1628008" y="2924944"/>
            <a:ext cx="5593878" cy="30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5449788" cy="54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76672"/>
            <a:ext cx="237626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Un adulte et un enfant n’ont pas le même nombre de dents.</a:t>
            </a:r>
          </a:p>
          <a:p>
            <a:pPr algn="just"/>
            <a:endParaRPr lang="fr-FR" sz="2000" dirty="0">
              <a:latin typeface="Comic Sans MS" panose="030F0702030302020204" pitchFamily="66" charset="0"/>
            </a:endParaRPr>
          </a:p>
          <a:p>
            <a:pPr algn="just"/>
            <a:r>
              <a:rPr lang="fr-FR" sz="2000" b="1" dirty="0">
                <a:latin typeface="Comic Sans MS" panose="030F0702030302020204" pitchFamily="66" charset="0"/>
              </a:rPr>
              <a:t>Un enfant</a:t>
            </a:r>
            <a:r>
              <a:rPr lang="fr-FR" sz="2000" dirty="0">
                <a:latin typeface="Comic Sans MS" panose="030F0702030302020204" pitchFamily="66" charset="0"/>
              </a:rPr>
              <a:t> de 5 ans possède </a:t>
            </a:r>
            <a:r>
              <a:rPr lang="fr-FR" sz="2000" b="1" dirty="0">
                <a:latin typeface="Comic Sans MS" panose="030F0702030302020204" pitchFamily="66" charset="0"/>
              </a:rPr>
              <a:t>20 dents de lait</a:t>
            </a:r>
            <a:r>
              <a:rPr lang="fr-FR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Ce sont les dents qui vont tomber pour laisser la place aux dents définitives.</a:t>
            </a:r>
          </a:p>
          <a:p>
            <a:pPr algn="just"/>
            <a:endParaRPr lang="fr-FR" sz="2000" dirty="0">
              <a:latin typeface="Comic Sans MS" panose="030F0702030302020204" pitchFamily="66" charset="0"/>
            </a:endParaRPr>
          </a:p>
          <a:p>
            <a:pPr algn="just"/>
            <a:r>
              <a:rPr lang="fr-FR" sz="2000" b="1" dirty="0">
                <a:latin typeface="Comic Sans MS" panose="030F0702030302020204" pitchFamily="66" charset="0"/>
              </a:rPr>
              <a:t>Un adulte</a:t>
            </a:r>
            <a:r>
              <a:rPr lang="fr-FR" sz="2000" dirty="0">
                <a:latin typeface="Comic Sans MS" panose="030F0702030302020204" pitchFamily="66" charset="0"/>
              </a:rPr>
              <a:t> a </a:t>
            </a:r>
            <a:r>
              <a:rPr lang="fr-FR" sz="2000" b="1" dirty="0">
                <a:latin typeface="Comic Sans MS" panose="030F0702030302020204" pitchFamily="66" charset="0"/>
              </a:rPr>
              <a:t>32 dents définitives</a:t>
            </a:r>
            <a:r>
              <a:rPr lang="fr-FR" sz="20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33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8064896" cy="51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5537407"/>
            <a:ext cx="3024336" cy="48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27584" y="5486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Au début, les dents définitives dorment dans la gencive.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71900" y="55658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Vers l’âge de 6 ans, la dent définitive mange la racine de la dent de lait et la pousse.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56595" y="5486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dent de lait tombe.</a:t>
            </a:r>
          </a:p>
        </p:txBody>
      </p:sp>
    </p:spTree>
    <p:extLst>
      <p:ext uri="{BB962C8B-B14F-4D97-AF65-F5344CB8AC3E}">
        <p14:creationId xmlns:p14="http://schemas.microsoft.com/office/powerpoint/2010/main" val="15469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53796" cy="37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58" y="501317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Les dents de lait avant de tomber régressent petit à petit.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2320" y="3861048"/>
            <a:ext cx="1552996" cy="48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352928" cy="60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620689"/>
            <a:ext cx="7772400" cy="1800199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effectLst/>
              </a:rPr>
              <a:t>Pourquoi faut-il se brosser les dents ?</a:t>
            </a:r>
          </a:p>
        </p:txBody>
      </p:sp>
      <p:pic>
        <p:nvPicPr>
          <p:cNvPr id="1638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 b="13598"/>
          <a:stretch/>
        </p:blipFill>
        <p:spPr bwMode="auto">
          <a:xfrm>
            <a:off x="1785292" y="2564904"/>
            <a:ext cx="5573415" cy="3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Le brossage des dents est le seul moyen de lutter efficacement contre les </a:t>
            </a:r>
            <a:r>
              <a:rPr lang="fr-FR" sz="2000" b="1" dirty="0">
                <a:latin typeface="Comic Sans MS" panose="030F0702030302020204" pitchFamily="66" charset="0"/>
              </a:rPr>
              <a:t>caries</a:t>
            </a:r>
            <a:r>
              <a:rPr lang="fr-FR" sz="2000" dirty="0">
                <a:latin typeface="Comic Sans MS" panose="030F0702030302020204" pitchFamily="66" charset="0"/>
              </a:rPr>
              <a:t>. Il permet de supprimer les débris alimentaires qui se déposent entre les dents. Les </a:t>
            </a:r>
            <a:r>
              <a:rPr lang="fr-FR" sz="2000" b="1" dirty="0">
                <a:latin typeface="Comic Sans MS" panose="030F0702030302020204" pitchFamily="66" charset="0"/>
              </a:rPr>
              <a:t>bactéries</a:t>
            </a:r>
            <a:r>
              <a:rPr lang="fr-FR" sz="2000" dirty="0">
                <a:latin typeface="Comic Sans MS" panose="030F0702030302020204" pitchFamily="66" charset="0"/>
              </a:rPr>
              <a:t> présentent dans la bouche vont transformer ces débris alimentaires en acide et cette </a:t>
            </a:r>
            <a:r>
              <a:rPr lang="fr-FR" sz="2000" b="1" dirty="0">
                <a:latin typeface="Comic Sans MS" panose="030F0702030302020204" pitchFamily="66" charset="0"/>
              </a:rPr>
              <a:t>acidité</a:t>
            </a:r>
            <a:r>
              <a:rPr lang="fr-FR" sz="2000" dirty="0">
                <a:latin typeface="Comic Sans MS" panose="030F0702030302020204" pitchFamily="66" charset="0"/>
              </a:rPr>
              <a:t> va attaquer les dents et former des caries.</a:t>
            </a:r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9"/>
            <a:ext cx="6240919" cy="42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8424936" cy="44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Elles sont utiles pour manger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4065"/>
            <a:ext cx="4957971" cy="51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213285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couper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37683" y="194819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déchirer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5012" y="4365104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écraser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37683" y="436510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broyer</a:t>
            </a:r>
          </a:p>
        </p:txBody>
      </p:sp>
    </p:spTree>
    <p:extLst>
      <p:ext uri="{BB962C8B-B14F-4D97-AF65-F5344CB8AC3E}">
        <p14:creationId xmlns:p14="http://schemas.microsoft.com/office/powerpoint/2010/main" val="41497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95536" y="620689"/>
            <a:ext cx="8280920" cy="1728191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 fontScale="92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effectLst/>
              </a:rPr>
              <a:t>Quand et comment faut-il se brosser les dents ?</a:t>
            </a:r>
          </a:p>
        </p:txBody>
      </p:sp>
      <p:pic>
        <p:nvPicPr>
          <p:cNvPr id="20482" name="Picture 2" descr="Afficher l'image d'ori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67" y="3356992"/>
            <a:ext cx="2571389" cy="28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rossage des dents imag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058442" cy="2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rossage des dents imag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769034" cy="20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91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5563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1052735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Brosser le dessus des dents en réalisant des mouvements d'avant en arrière.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1560" y="436510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Il faut brosser partout... </a:t>
            </a:r>
          </a:p>
          <a:p>
            <a:endParaRPr lang="fr-FR" i="1" dirty="0"/>
          </a:p>
          <a:p>
            <a:r>
              <a:rPr lang="fr-FR" i="1" dirty="0"/>
              <a:t>Après chaque repas et le soir avant de se coucher.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7" y="260648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39975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2485" y="1269159"/>
            <a:ext cx="3495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Brosser la face externe des dents en réalisant de petits mouvements circulaires.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93533" y="4772589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Brosser la face des dents située du côté du palais et de la langue.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1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Elles nous </a:t>
            </a:r>
            <a:r>
              <a:rPr lang="fr-FR" sz="4400" b="1" dirty="0"/>
              <a:t>permettent</a:t>
            </a:r>
            <a:r>
              <a:rPr lang="fr-FR" sz="4800" b="1" dirty="0"/>
              <a:t> </a:t>
            </a:r>
          </a:p>
          <a:p>
            <a:pPr algn="ctr"/>
            <a:r>
              <a:rPr lang="fr-FR" sz="4800" b="1" dirty="0"/>
              <a:t>de parler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/>
          <a:stretch/>
        </p:blipFill>
        <p:spPr bwMode="auto">
          <a:xfrm>
            <a:off x="1547291" y="1938330"/>
            <a:ext cx="6121426" cy="48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Grace à elles, nous avons un beau sourire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4324"/>
            <a:ext cx="4680520" cy="446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85800" y="620689"/>
            <a:ext cx="7772400" cy="1800199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effectLst/>
              </a:rPr>
              <a:t>A quoi ressemble </a:t>
            </a:r>
          </a:p>
          <a:p>
            <a:pPr marL="0" indent="0" algn="ctr">
              <a:buNone/>
            </a:pPr>
            <a:r>
              <a:rPr lang="fr-FR" sz="5400" dirty="0">
                <a:effectLst/>
              </a:rPr>
              <a:t>une dent ?</a:t>
            </a:r>
          </a:p>
        </p:txBody>
      </p:sp>
      <p:pic>
        <p:nvPicPr>
          <p:cNvPr id="5124" name="Picture 4" descr="Afficher l'image d'ori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5"/>
          <a:stretch/>
        </p:blipFill>
        <p:spPr bwMode="auto">
          <a:xfrm>
            <a:off x="5724128" y="4725144"/>
            <a:ext cx="2438400" cy="17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2852936"/>
            <a:ext cx="338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Sont-elles toutes pareilles ?</a:t>
            </a:r>
          </a:p>
        </p:txBody>
      </p:sp>
    </p:spTree>
    <p:extLst>
      <p:ext uri="{BB962C8B-B14F-4D97-AF65-F5344CB8AC3E}">
        <p14:creationId xmlns:p14="http://schemas.microsoft.com/office/powerpoint/2010/main" val="38251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La dent comprend une partie visible et une partie cachée.</a:t>
            </a:r>
          </a:p>
        </p:txBody>
      </p:sp>
      <p:pic>
        <p:nvPicPr>
          <p:cNvPr id="1024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1"/>
          <a:stretch/>
        </p:blipFill>
        <p:spPr bwMode="auto">
          <a:xfrm>
            <a:off x="2267744" y="1163653"/>
            <a:ext cx="66771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552" y="5229200"/>
            <a:ext cx="831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 partie visible s’appelle la </a:t>
            </a:r>
            <a:r>
              <a:rPr lang="fr-FR" sz="2000" b="1" dirty="0"/>
              <a:t>couronne</a:t>
            </a:r>
            <a:r>
              <a:rPr lang="fr-FR" sz="2000" dirty="0"/>
              <a:t>. </a:t>
            </a:r>
          </a:p>
          <a:p>
            <a:pPr>
              <a:tabLst>
                <a:tab pos="530225" algn="l"/>
              </a:tabLst>
            </a:pPr>
            <a:r>
              <a:rPr lang="fr-FR" sz="2000" dirty="0"/>
              <a:t>	La partie cachée c’est la </a:t>
            </a:r>
            <a:r>
              <a:rPr lang="fr-FR" sz="2000" b="1" dirty="0"/>
              <a:t>racine.</a:t>
            </a:r>
          </a:p>
          <a:p>
            <a:pPr>
              <a:tabLst>
                <a:tab pos="900113" algn="l"/>
              </a:tabLst>
            </a:pPr>
            <a:r>
              <a:rPr lang="fr-FR" sz="2000" dirty="0"/>
              <a:t>		La racine est plantée dans une chair rose : </a:t>
            </a:r>
            <a:r>
              <a:rPr lang="fr-FR" sz="2000" b="1" dirty="0"/>
              <a:t>la gencive</a:t>
            </a:r>
          </a:p>
        </p:txBody>
      </p:sp>
    </p:spTree>
    <p:extLst>
      <p:ext uri="{BB962C8B-B14F-4D97-AF65-F5344CB8AC3E}">
        <p14:creationId xmlns:p14="http://schemas.microsoft.com/office/powerpoint/2010/main" val="37757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620689"/>
            <a:ext cx="7772400" cy="1728191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 fontScale="775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effectLst/>
              </a:rPr>
              <a:t>Les dents ont-elles toutes </a:t>
            </a:r>
          </a:p>
          <a:p>
            <a:pPr marL="0" indent="0" algn="ctr">
              <a:buNone/>
            </a:pPr>
            <a:r>
              <a:rPr lang="fr-FR" sz="5400" dirty="0">
                <a:effectLst/>
              </a:rPr>
              <a:t>la même forme, </a:t>
            </a:r>
          </a:p>
          <a:p>
            <a:pPr marL="0" indent="0" algn="ctr">
              <a:buNone/>
            </a:pPr>
            <a:r>
              <a:rPr lang="fr-FR" sz="5400" dirty="0">
                <a:effectLst/>
              </a:rPr>
              <a:t>la même fonction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551837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La dentition est composée de quatre sortes de dents ayant chacune une forme spécifique correspondant à un rôle et une fonction spécifiques</a:t>
            </a:r>
          </a:p>
          <a:p>
            <a:pPr algn="ctr"/>
            <a:r>
              <a:rPr lang="fr-FR" sz="2400" dirty="0">
                <a:latin typeface="Comic Sans MS" panose="030F0702030302020204" pitchFamily="66" charset="0"/>
              </a:rPr>
              <a:t>les </a:t>
            </a:r>
            <a:r>
              <a:rPr lang="fr-F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400" dirty="0">
                <a:latin typeface="Comic Sans MS" panose="030F0702030302020204" pitchFamily="66" charset="0"/>
              </a:rPr>
              <a:t>, les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400" dirty="0">
                <a:latin typeface="Comic Sans MS" panose="030F0702030302020204" pitchFamily="66" charset="0"/>
              </a:rPr>
              <a:t>, les </a:t>
            </a:r>
            <a:r>
              <a:rPr lang="fr-FR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prémolaires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2400" dirty="0">
                <a:latin typeface="Comic Sans MS" panose="030F0702030302020204" pitchFamily="66" charset="0"/>
              </a:rPr>
              <a:t>et les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26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9" y="4653136"/>
            <a:ext cx="3888432" cy="20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5" y="2708920"/>
            <a:ext cx="30897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7667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 </a:t>
            </a:r>
            <a:r>
              <a:rPr lang="fr-F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000" dirty="0">
                <a:latin typeface="Comic Sans MS" panose="030F0702030302020204" pitchFamily="66" charset="0"/>
              </a:rPr>
              <a:t> sont plates et </a:t>
            </a:r>
            <a:r>
              <a:rPr lang="fr-FR" sz="2000" b="1" dirty="0">
                <a:latin typeface="Comic Sans MS" panose="030F0702030302020204" pitchFamily="66" charset="0"/>
              </a:rPr>
              <a:t>coupantes</a:t>
            </a:r>
            <a:r>
              <a:rPr lang="fr-FR" sz="2000" dirty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Elles nous servent à couper les aliments et n'ont qu'une seule racine.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 </a:t>
            </a:r>
            <a:r>
              <a:rPr lang="fr-F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000" dirty="0">
                <a:latin typeface="Comic Sans MS" panose="030F0702030302020204" pitchFamily="66" charset="0"/>
              </a:rPr>
              <a:t> sont centrées sur le devant de la bouche.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L'enfant comme l'adulte a 4 incisives en haut et de 4 </a:t>
            </a:r>
            <a:r>
              <a:rPr lang="fr-F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000" dirty="0">
                <a:latin typeface="Comic Sans MS" panose="030F0702030302020204" pitchFamily="66" charset="0"/>
              </a:rPr>
              <a:t> en bas.</a:t>
            </a: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8112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4450963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4994" y="4504356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</a:rPr>
              <a:t>Une incisive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Comic Sans MS" panose="030F0702030302020204" pitchFamily="66" charset="0"/>
              </a:rPr>
              <a:t>Les</a:t>
            </a:r>
            <a:r>
              <a:rPr lang="fr-FR" sz="2000" b="1" dirty="0">
                <a:latin typeface="Comic Sans MS" panose="030F0702030302020204" pitchFamily="66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000" dirty="0">
                <a:latin typeface="Comic Sans MS" panose="030F0702030302020204" pitchFamily="66" charset="0"/>
              </a:rPr>
              <a:t> sont des dents pointues. </a:t>
            </a:r>
          </a:p>
          <a:p>
            <a:pPr algn="just"/>
            <a:r>
              <a:rPr lang="fr-FR" sz="2000" dirty="0">
                <a:latin typeface="Comic Sans MS" panose="030F0702030302020204" pitchFamily="66" charset="0"/>
              </a:rPr>
              <a:t>Elles servent à </a:t>
            </a:r>
            <a:r>
              <a:rPr lang="fr-FR" sz="2000" b="1" dirty="0">
                <a:latin typeface="Comic Sans MS" panose="030F0702030302020204" pitchFamily="66" charset="0"/>
              </a:rPr>
              <a:t>déchiqueter</a:t>
            </a:r>
            <a:r>
              <a:rPr lang="fr-FR" sz="2000" dirty="0">
                <a:latin typeface="Comic Sans MS" panose="030F0702030302020204" pitchFamily="66" charset="0"/>
              </a:rPr>
              <a:t>, </a:t>
            </a:r>
            <a:r>
              <a:rPr lang="fr-FR" sz="2000" b="1" dirty="0">
                <a:latin typeface="Comic Sans MS" panose="030F0702030302020204" pitchFamily="66" charset="0"/>
              </a:rPr>
              <a:t>déchirer</a:t>
            </a:r>
            <a:r>
              <a:rPr lang="fr-FR" sz="2000" dirty="0">
                <a:latin typeface="Comic Sans MS" panose="030F0702030302020204" pitchFamily="66" charset="0"/>
              </a:rPr>
              <a:t> et </a:t>
            </a:r>
            <a:r>
              <a:rPr lang="fr-FR" sz="2000" b="1" dirty="0">
                <a:latin typeface="Comic Sans MS" panose="030F0702030302020204" pitchFamily="66" charset="0"/>
              </a:rPr>
              <a:t>arracher</a:t>
            </a:r>
            <a:r>
              <a:rPr lang="fr-FR" sz="2000" dirty="0">
                <a:latin typeface="Comic Sans MS" panose="030F0702030302020204" pitchFamily="66" charset="0"/>
              </a:rPr>
              <a:t> la nourriture et n'ont qu'une seule grosse racine.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Les 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000" dirty="0">
                <a:latin typeface="Comic Sans MS" panose="030F0702030302020204" pitchFamily="66" charset="0"/>
              </a:rPr>
              <a:t> sont disposées de chaque côté des incisives. 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Nous avons 4 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000" dirty="0">
                <a:latin typeface="Comic Sans MS" panose="030F0702030302020204" pitchFamily="66" charset="0"/>
              </a:rPr>
              <a:t>, deux en haut et deux en bas.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05062" cy="18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24" y="2276872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4450963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4994" y="4504356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Une canine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583</Words>
  <Application>Microsoft Office PowerPoint</Application>
  <PresentationFormat>Affichage à l'écran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Comic Sans MS</vt:lpstr>
      <vt:lpstr>Georgia</vt:lpstr>
      <vt:lpstr>Lucida Sans Unicode</vt:lpstr>
      <vt:lpstr>Verdana</vt:lpstr>
      <vt:lpstr>Wingdings 2</vt:lpstr>
      <vt:lpstr>Wingdings 3</vt:lpstr>
      <vt:lpstr>Rotonde</vt:lpstr>
      <vt:lpstr>Les dents... Ça sert à 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dents... Ça sert à quoi?</dc:title>
  <dc:creator>Véronique</dc:creator>
  <cp:lastModifiedBy>catherine Hallé</cp:lastModifiedBy>
  <cp:revision>17</cp:revision>
  <dcterms:created xsi:type="dcterms:W3CDTF">2017-01-06T17:08:40Z</dcterms:created>
  <dcterms:modified xsi:type="dcterms:W3CDTF">2021-08-08T18:56:42Z</dcterms:modified>
</cp:coreProperties>
</file>