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74" r:id="rId6"/>
    <p:sldId id="277" r:id="rId7"/>
    <p:sldId id="272" r:id="rId8"/>
    <p:sldId id="271" r:id="rId9"/>
    <p:sldId id="273" r:id="rId10"/>
    <p:sldId id="281" r:id="rId11"/>
    <p:sldId id="275" r:id="rId12"/>
    <p:sldId id="278" r:id="rId13"/>
    <p:sldId id="280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8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18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08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5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35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17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31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62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12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1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2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43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9D426-EE23-4D3C-B2ED-02F362F81264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42D4-E811-4475-B659-ACAE165BE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34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9600" dirty="0" smtClean="0">
                <a:latin typeface="Adventure" panose="02000500000000000000" pitchFamily="2" charset="0"/>
              </a:rPr>
              <a:t>Le SAC du héros</a:t>
            </a:r>
            <a:endParaRPr lang="fr-FR" sz="9600" dirty="0">
              <a:latin typeface="Adventur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0"/>
            <a:ext cx="2923504" cy="1313645"/>
          </a:xfrm>
        </p:spPr>
        <p:txBody>
          <a:bodyPr>
            <a:normAutofit/>
          </a:bodyPr>
          <a:lstStyle/>
          <a:p>
            <a:r>
              <a:rPr lang="fr-FR" sz="4000" i="1" dirty="0"/>
              <a:t>C</a:t>
            </a:r>
            <a:r>
              <a:rPr lang="fr-FR" sz="4000" i="1" dirty="0" smtClean="0"/>
              <a:t>hez Ronan ! </a:t>
            </a:r>
            <a:endParaRPr lang="fr-FR" sz="40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172" y="-1"/>
            <a:ext cx="9126828" cy="6845121"/>
          </a:xfrm>
        </p:spPr>
      </p:pic>
      <p:sp>
        <p:nvSpPr>
          <p:cNvPr id="6" name="Rectangle 5"/>
          <p:cNvSpPr/>
          <p:nvPr/>
        </p:nvSpPr>
        <p:spPr>
          <a:xfrm>
            <a:off x="134864" y="1421559"/>
            <a:ext cx="26537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Casque d’invisibilité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Sandales ailées 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lancer </a:t>
            </a:r>
            <a:r>
              <a:rPr lang="fr-FR" dirty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de disque qui tua </a:t>
            </a:r>
            <a:r>
              <a:rPr lang="fr-FR" dirty="0" err="1" smtClean="0">
                <a:solidFill>
                  <a:srgbClr val="212121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Acrisios</a:t>
            </a:r>
            <a:endParaRPr lang="fr-FR" dirty="0" smtClean="0">
              <a:solidFill>
                <a:srgbClr val="212121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rgbClr val="212121"/>
                </a:solidFill>
                <a:latin typeface="Segoe UI" panose="020B0502040204020203" pitchFamily="34" charset="0"/>
              </a:rPr>
              <a:t>Pégase naquit du sang de la Méduse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solidFill>
                  <a:srgbClr val="212121"/>
                </a:solidFill>
                <a:latin typeface="Segoe UI" panose="020B0502040204020203" pitchFamily="34" charset="0"/>
              </a:rPr>
              <a:t>Lunettes noires pour échapper au regard d’un monstre…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299782" y="4665165"/>
            <a:ext cx="34692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 smtClean="0">
                <a:solidFill>
                  <a:srgbClr val="FF0000"/>
                </a:solidFill>
                <a:latin typeface="Dalek Pinpoint" pitchFamily="2" charset="0"/>
              </a:rPr>
              <a:t>Persée </a:t>
            </a:r>
            <a:r>
              <a:rPr lang="fr-FR" sz="6600" dirty="0">
                <a:solidFill>
                  <a:srgbClr val="FF0000"/>
                </a:solidFill>
                <a:latin typeface="Dalek Pinpoint" pitchFamily="2" charset="0"/>
              </a:rPr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7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64099" cy="1325563"/>
          </a:xfrm>
        </p:spPr>
        <p:txBody>
          <a:bodyPr/>
          <a:lstStyle/>
          <a:p>
            <a:r>
              <a:rPr lang="fr-FR" i="1" dirty="0" smtClean="0"/>
              <a:t>Chez </a:t>
            </a:r>
            <a:br>
              <a:rPr lang="fr-FR" i="1" dirty="0" smtClean="0"/>
            </a:br>
            <a:r>
              <a:rPr lang="fr-FR" i="1" dirty="0" smtClean="0"/>
              <a:t>Edgar</a:t>
            </a:r>
            <a:endParaRPr lang="fr-FR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1" y="0"/>
            <a:ext cx="10287000" cy="6858000"/>
          </a:xfrm>
        </p:spPr>
      </p:pic>
      <p:sp>
        <p:nvSpPr>
          <p:cNvPr id="3" name="Rectangle 2"/>
          <p:cNvSpPr/>
          <p:nvPr/>
        </p:nvSpPr>
        <p:spPr>
          <a:xfrm>
            <a:off x="0" y="2024996"/>
            <a:ext cx="387074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6600" dirty="0" smtClean="0">
                <a:solidFill>
                  <a:srgbClr val="FF0000"/>
                </a:solidFill>
                <a:latin typeface="Dalek Pinpoint" pitchFamily="2" charset="0"/>
              </a:rPr>
              <a:t>Hercule </a:t>
            </a:r>
            <a:r>
              <a:rPr lang="fr-FR" sz="6600" dirty="0">
                <a:solidFill>
                  <a:srgbClr val="FF0000"/>
                </a:solidFill>
                <a:latin typeface="Dalek Pinpoint" pitchFamily="2" charset="0"/>
              </a:rPr>
              <a:t>!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510307" cy="1325563"/>
          </a:xfrm>
        </p:spPr>
        <p:txBody>
          <a:bodyPr>
            <a:normAutofit/>
          </a:bodyPr>
          <a:lstStyle/>
          <a:p>
            <a:r>
              <a:rPr lang="fr-FR" i="1" dirty="0"/>
              <a:t>Chez Paul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415" y="0"/>
            <a:ext cx="9152586" cy="6864438"/>
          </a:xfrm>
        </p:spPr>
      </p:pic>
      <p:sp>
        <p:nvSpPr>
          <p:cNvPr id="5" name="ZoneTexte 4"/>
          <p:cNvSpPr txBox="1"/>
          <p:nvPr/>
        </p:nvSpPr>
        <p:spPr>
          <a:xfrm>
            <a:off x="321972" y="1545465"/>
            <a:ext cx="2627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Carnet de contes et chants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Carnet de mélodies avec livres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Lyre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Portrait d’Eurydice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plumes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93937" y="4678044"/>
            <a:ext cx="371287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6600" dirty="0" smtClean="0">
                <a:solidFill>
                  <a:srgbClr val="FF0000"/>
                </a:solidFill>
                <a:latin typeface="Dalek Pinpoint" pitchFamily="2" charset="0"/>
              </a:rPr>
              <a:t>Orphée </a:t>
            </a:r>
            <a:r>
              <a:rPr lang="fr-FR" sz="6600" dirty="0">
                <a:solidFill>
                  <a:srgbClr val="FF0000"/>
                </a:solidFill>
                <a:latin typeface="Dalek Pinpoint" pitchFamily="2" charset="0"/>
              </a:rPr>
              <a:t>!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7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283039" cy="1325563"/>
          </a:xfrm>
        </p:spPr>
        <p:txBody>
          <a:bodyPr>
            <a:normAutofit/>
          </a:bodyPr>
          <a:lstStyle/>
          <a:p>
            <a:r>
              <a:rPr lang="fr-FR" i="1" dirty="0"/>
              <a:t>Chez Randy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3657" y="0"/>
            <a:ext cx="9178344" cy="6883756"/>
          </a:xfrm>
        </p:spPr>
      </p:pic>
      <p:sp>
        <p:nvSpPr>
          <p:cNvPr id="3" name="Rectangle 2"/>
          <p:cNvSpPr/>
          <p:nvPr/>
        </p:nvSpPr>
        <p:spPr>
          <a:xfrm>
            <a:off x="298627" y="2996663"/>
            <a:ext cx="31213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 smtClean="0">
                <a:solidFill>
                  <a:srgbClr val="FF0000"/>
                </a:solidFill>
                <a:latin typeface="Dalek Pinpoint" pitchFamily="2" charset="0"/>
              </a:rPr>
              <a:t>Jason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996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9403" y="2678807"/>
            <a:ext cx="9556124" cy="1600536"/>
          </a:xfrm>
        </p:spPr>
        <p:txBody>
          <a:bodyPr>
            <a:noAutofit/>
          </a:bodyPr>
          <a:lstStyle/>
          <a:p>
            <a:pPr algn="ctr"/>
            <a:r>
              <a:rPr lang="fr-FR" sz="16600" dirty="0" smtClean="0">
                <a:latin typeface="Dalek Pinpoint" pitchFamily="2" charset="0"/>
              </a:rPr>
              <a:t>Les héroïnes</a:t>
            </a:r>
            <a:endParaRPr lang="fr-FR" sz="16600" dirty="0"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0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234" y="0"/>
            <a:ext cx="8920766" cy="670734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35" y="90152"/>
            <a:ext cx="2729248" cy="536396"/>
          </a:xfrm>
        </p:spPr>
        <p:txBody>
          <a:bodyPr>
            <a:normAutofit fontScale="90000"/>
          </a:bodyPr>
          <a:lstStyle/>
          <a:p>
            <a:r>
              <a:rPr lang="fr-FR" i="1" dirty="0" smtClean="0"/>
              <a:t>Chez </a:t>
            </a:r>
            <a:r>
              <a:rPr lang="fr-FR" i="1" dirty="0" err="1" smtClean="0"/>
              <a:t>Aëlle</a:t>
            </a:r>
            <a:endParaRPr lang="fr-FR" i="1" dirty="0"/>
          </a:p>
        </p:txBody>
      </p:sp>
      <p:sp>
        <p:nvSpPr>
          <p:cNvPr id="3" name="ZoneTexte 2"/>
          <p:cNvSpPr txBox="1"/>
          <p:nvPr/>
        </p:nvSpPr>
        <p:spPr>
          <a:xfrm rot="20993917">
            <a:off x="207135" y="3039415"/>
            <a:ext cx="3606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00B0F0"/>
                </a:solidFill>
                <a:latin typeface="Dalek Pinpoint" pitchFamily="2" charset="0"/>
              </a:rPr>
              <a:t>Atalante !</a:t>
            </a:r>
            <a:r>
              <a:rPr lang="fr-FR" sz="5400" dirty="0" smtClean="0">
                <a:latin typeface="Dalek Pinpoint" pitchFamily="2" charset="0"/>
              </a:rPr>
              <a:t> </a:t>
            </a:r>
            <a:endParaRPr lang="fr-FR" sz="5400" dirty="0"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7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172" y="0"/>
            <a:ext cx="9126828" cy="684512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65172" cy="1325563"/>
          </a:xfrm>
        </p:spPr>
        <p:txBody>
          <a:bodyPr/>
          <a:lstStyle/>
          <a:p>
            <a:r>
              <a:rPr lang="fr-FR" sz="4000" i="1" dirty="0"/>
              <a:t>Chez </a:t>
            </a:r>
            <a:r>
              <a:rPr lang="fr-FR" sz="4000" i="1" dirty="0" smtClean="0"/>
              <a:t>Agathe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rot="20797456">
            <a:off x="128788" y="2960896"/>
            <a:ext cx="3142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0070C0"/>
                </a:solidFill>
                <a:latin typeface="Dalek Pinpoint" pitchFamily="2" charset="0"/>
              </a:rPr>
              <a:t>Ariane ! </a:t>
            </a:r>
            <a:endParaRPr lang="fr-FR" sz="5400" dirty="0">
              <a:solidFill>
                <a:srgbClr val="0070C0"/>
              </a:solidFill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388" y="5039"/>
            <a:ext cx="10085612" cy="6852961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25003"/>
            <a:ext cx="3103808" cy="1325563"/>
          </a:xfrm>
        </p:spPr>
        <p:txBody>
          <a:bodyPr>
            <a:normAutofit/>
          </a:bodyPr>
          <a:lstStyle/>
          <a:p>
            <a:r>
              <a:rPr lang="fr-FR" sz="3200" i="1" dirty="0"/>
              <a:t>A</a:t>
            </a:r>
            <a:r>
              <a:rPr lang="fr-FR" sz="3200" i="1" dirty="0" smtClean="0"/>
              <a:t>ussi </a:t>
            </a:r>
            <a:r>
              <a:rPr lang="fr-FR" sz="3200" i="1" dirty="0"/>
              <a:t>venue </a:t>
            </a:r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chez Soraya</a:t>
            </a:r>
            <a:endParaRPr lang="fr-FR" sz="3600" dirty="0"/>
          </a:p>
        </p:txBody>
      </p:sp>
      <p:sp>
        <p:nvSpPr>
          <p:cNvPr id="5" name="ZoneTexte 4"/>
          <p:cNvSpPr txBox="1"/>
          <p:nvPr/>
        </p:nvSpPr>
        <p:spPr>
          <a:xfrm rot="20797456">
            <a:off x="128788" y="2960896"/>
            <a:ext cx="3142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0070C0"/>
                </a:solidFill>
                <a:latin typeface="Dalek Pinpoint" pitchFamily="2" charset="0"/>
              </a:rPr>
              <a:t>Ariane ! </a:t>
            </a:r>
            <a:endParaRPr lang="fr-FR" sz="5400" dirty="0">
              <a:solidFill>
                <a:srgbClr val="0070C0"/>
              </a:solidFill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651" y="1331041"/>
            <a:ext cx="3115614" cy="1325563"/>
          </a:xfrm>
        </p:spPr>
        <p:txBody>
          <a:bodyPr>
            <a:normAutofit/>
          </a:bodyPr>
          <a:lstStyle/>
          <a:p>
            <a:r>
              <a:rPr lang="fr-FR" sz="4000" i="1" dirty="0"/>
              <a:t>Et chez Tess !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65" y="0"/>
            <a:ext cx="8817735" cy="6867336"/>
          </a:xfrm>
        </p:spPr>
      </p:pic>
      <p:sp>
        <p:nvSpPr>
          <p:cNvPr id="5" name="ZoneTexte 4"/>
          <p:cNvSpPr txBox="1"/>
          <p:nvPr/>
        </p:nvSpPr>
        <p:spPr>
          <a:xfrm rot="20797456">
            <a:off x="128788" y="2960896"/>
            <a:ext cx="3142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0070C0"/>
                </a:solidFill>
                <a:latin typeface="Dalek Pinpoint" pitchFamily="2" charset="0"/>
              </a:rPr>
              <a:t>Ariane ! </a:t>
            </a:r>
            <a:endParaRPr lang="fr-FR" sz="5400" dirty="0">
              <a:solidFill>
                <a:srgbClr val="0070C0"/>
              </a:solidFill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615" y="0"/>
            <a:ext cx="9076386" cy="6807289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115614" cy="1325563"/>
          </a:xfrm>
        </p:spPr>
        <p:txBody>
          <a:bodyPr/>
          <a:lstStyle/>
          <a:p>
            <a:r>
              <a:rPr lang="fr-FR" sz="4000" i="1" dirty="0"/>
              <a:t>Chez </a:t>
            </a:r>
            <a:r>
              <a:rPr lang="fr-FR" sz="4000" i="1" dirty="0" smtClean="0"/>
              <a:t>Colette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20797456">
            <a:off x="128788" y="2960896"/>
            <a:ext cx="3142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E927A4"/>
                </a:solidFill>
                <a:latin typeface="Dalek Pinpoint" pitchFamily="2" charset="0"/>
              </a:rPr>
              <a:t>Psyché !</a:t>
            </a:r>
            <a:r>
              <a:rPr lang="fr-FR" sz="5400" dirty="0" smtClean="0">
                <a:solidFill>
                  <a:srgbClr val="0070C0"/>
                </a:solidFill>
                <a:latin typeface="Dalek Pinpoint" pitchFamily="2" charset="0"/>
              </a:rPr>
              <a:t> </a:t>
            </a:r>
            <a:endParaRPr lang="fr-FR" sz="5400" dirty="0">
              <a:solidFill>
                <a:srgbClr val="0070C0"/>
              </a:solidFill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rot="20645742">
            <a:off x="724375" y="1344435"/>
            <a:ext cx="4350664" cy="82742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Le confinement, c’est fini ! </a:t>
            </a:r>
          </a:p>
          <a:p>
            <a:pPr marL="0" indent="0">
              <a:buNone/>
            </a:pPr>
            <a:endParaRPr lang="fr-FR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91696" y="2548043"/>
            <a:ext cx="7230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</a:t>
            </a:r>
            <a:r>
              <a:rPr lang="fr-FR" sz="2400" dirty="0" smtClean="0"/>
              <a:t>aviez-vous que les héros de la mythologie grecque avaient été eux aussi confinés…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Où ça ? </a:t>
            </a:r>
            <a:endParaRPr lang="fr-FR" sz="3600" dirty="0">
              <a:solidFill>
                <a:srgbClr val="FF0000"/>
              </a:solidFill>
            </a:endParaRPr>
          </a:p>
          <a:p>
            <a:r>
              <a:rPr lang="fr-FR" sz="2400" dirty="0" smtClean="0"/>
              <a:t>Mais chez nos élèves latinistes bien sûr !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991674" y="5356968"/>
            <a:ext cx="994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Pour preuve, ils ont pris les sacs de leurs invités surprises en photo. </a:t>
            </a:r>
            <a:endParaRPr lang="fr-F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1" y="0"/>
            <a:ext cx="9144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128493" cy="1325563"/>
          </a:xfrm>
        </p:spPr>
        <p:txBody>
          <a:bodyPr/>
          <a:lstStyle/>
          <a:p>
            <a:r>
              <a:rPr lang="fr-FR" dirty="0"/>
              <a:t>C</a:t>
            </a:r>
            <a:r>
              <a:rPr lang="fr-FR" sz="4000" i="1" dirty="0" smtClean="0"/>
              <a:t>hez </a:t>
            </a:r>
            <a:r>
              <a:rPr lang="fr-FR" sz="4000" i="1" dirty="0" err="1"/>
              <a:t>Maëlys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20797456">
            <a:off x="255074" y="2136338"/>
            <a:ext cx="32415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Adventure" panose="02000500000000000000" pitchFamily="2" charset="0"/>
              </a:rPr>
              <a:t>Besoin d’indices ???? </a:t>
            </a:r>
            <a:endParaRPr lang="fr-FR" sz="5400" dirty="0">
              <a:solidFill>
                <a:srgbClr val="FF0000"/>
              </a:solidFill>
              <a:latin typeface="Adventur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00" y="0"/>
            <a:ext cx="11162600" cy="6858000"/>
          </a:xfrm>
        </p:spPr>
      </p:pic>
      <p:sp>
        <p:nvSpPr>
          <p:cNvPr id="5" name="ZoneTexte 4"/>
          <p:cNvSpPr txBox="1"/>
          <p:nvPr/>
        </p:nvSpPr>
        <p:spPr>
          <a:xfrm rot="20797456">
            <a:off x="83006" y="4096206"/>
            <a:ext cx="3329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solidFill>
                  <a:srgbClr val="FFC000"/>
                </a:solidFill>
                <a:latin typeface="Dalek Pinpoint" pitchFamily="2" charset="0"/>
              </a:rPr>
              <a:t>Médée !</a:t>
            </a:r>
            <a:r>
              <a:rPr lang="fr-FR" sz="6600" dirty="0" smtClean="0">
                <a:solidFill>
                  <a:srgbClr val="0070C0"/>
                </a:solidFill>
                <a:latin typeface="Dalek Pinpoint" pitchFamily="2" charset="0"/>
              </a:rPr>
              <a:t> </a:t>
            </a:r>
            <a:endParaRPr lang="fr-FR" sz="6600" dirty="0">
              <a:solidFill>
                <a:srgbClr val="0070C0"/>
              </a:solidFill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903" y="0"/>
            <a:ext cx="10141097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192887" cy="1325563"/>
          </a:xfrm>
        </p:spPr>
        <p:txBody>
          <a:bodyPr/>
          <a:lstStyle/>
          <a:p>
            <a:r>
              <a:rPr lang="fr-FR" sz="4000" i="1" dirty="0" smtClean="0"/>
              <a:t>Chez </a:t>
            </a:r>
            <a:br>
              <a:rPr lang="fr-FR" sz="4000" i="1" dirty="0" smtClean="0"/>
            </a:br>
            <a:r>
              <a:rPr lang="fr-FR" sz="4000" i="1" dirty="0" smtClean="0"/>
              <a:t>Margaux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20797456">
            <a:off x="193183" y="4583632"/>
            <a:ext cx="3142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FF0000"/>
                </a:solidFill>
                <a:latin typeface="Dalek Pinpoint" pitchFamily="2" charset="0"/>
              </a:rPr>
              <a:t>Didon !</a:t>
            </a:r>
            <a:r>
              <a:rPr lang="fr-FR" sz="5400" dirty="0" smtClean="0">
                <a:solidFill>
                  <a:srgbClr val="0070C0"/>
                </a:solidFill>
                <a:latin typeface="Dalek Pinpoint" pitchFamily="2" charset="0"/>
              </a:rPr>
              <a:t>  </a:t>
            </a:r>
            <a:endParaRPr lang="fr-FR" sz="5400" dirty="0">
              <a:solidFill>
                <a:srgbClr val="0070C0"/>
              </a:solidFill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58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5188" y="250525"/>
            <a:ext cx="6576812" cy="2196461"/>
          </a:xfrm>
        </p:spPr>
      </p:pic>
      <p:pic>
        <p:nvPicPr>
          <p:cNvPr id="5" name="Image 4" descr="C:\Users\User\Downloads\20210423_172053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642310" y="600502"/>
            <a:ext cx="6858000" cy="565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6856" y="3129566"/>
            <a:ext cx="5847009" cy="1325563"/>
          </a:xfrm>
        </p:spPr>
        <p:txBody>
          <a:bodyPr/>
          <a:lstStyle/>
          <a:p>
            <a:r>
              <a:rPr lang="fr-FR" sz="4000" i="1" dirty="0"/>
              <a:t>Chez Clément </a:t>
            </a:r>
            <a:r>
              <a:rPr lang="fr-FR" sz="4000" i="1" dirty="0" smtClean="0"/>
              <a:t>et </a:t>
            </a:r>
            <a:r>
              <a:rPr lang="fr-FR" sz="4000" i="1" dirty="0"/>
              <a:t>Maxime 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7245962" y="4764783"/>
            <a:ext cx="3499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7030A0"/>
                </a:solidFill>
                <a:latin typeface="Dalek Pinpoint" pitchFamily="2" charset="0"/>
              </a:rPr>
              <a:t>Pandore ! </a:t>
            </a:r>
            <a:endParaRPr lang="fr-FR" sz="5400" dirty="0">
              <a:solidFill>
                <a:srgbClr val="7030A0"/>
              </a:solidFill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18185"/>
            <a:ext cx="3335628" cy="1325563"/>
          </a:xfrm>
        </p:spPr>
        <p:txBody>
          <a:bodyPr>
            <a:noAutofit/>
          </a:bodyPr>
          <a:lstStyle/>
          <a:p>
            <a:r>
              <a:rPr lang="fr-FR" sz="3200" i="1" dirty="0"/>
              <a:t>Et une </a:t>
            </a:r>
            <a:r>
              <a:rPr lang="fr-FR" sz="3200" i="1" dirty="0" smtClean="0"/>
              <a:t>intruse !  </a:t>
            </a:r>
            <a:r>
              <a:rPr lang="fr-FR" sz="3200" i="1" dirty="0"/>
              <a:t>! </a:t>
            </a:r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Une </a:t>
            </a:r>
            <a:r>
              <a:rPr lang="fr-FR" sz="3200" i="1" dirty="0"/>
              <a:t>déesse </a:t>
            </a:r>
            <a:r>
              <a:rPr lang="fr-FR" sz="3200" i="1" dirty="0" smtClean="0"/>
              <a:t/>
            </a:r>
            <a:br>
              <a:rPr lang="fr-FR" sz="3200" i="1" dirty="0" smtClean="0"/>
            </a:br>
            <a:r>
              <a:rPr lang="fr-FR" sz="3200" i="1" dirty="0" smtClean="0"/>
              <a:t>chez </a:t>
            </a:r>
            <a:r>
              <a:rPr lang="fr-FR" sz="3200" i="1" dirty="0"/>
              <a:t>Romy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15531" y="-1318472"/>
            <a:ext cx="6857999" cy="9494941"/>
          </a:xfrm>
        </p:spPr>
      </p:pic>
      <p:sp>
        <p:nvSpPr>
          <p:cNvPr id="5" name="ZoneTexte 4"/>
          <p:cNvSpPr txBox="1"/>
          <p:nvPr/>
        </p:nvSpPr>
        <p:spPr>
          <a:xfrm>
            <a:off x="188340" y="3810420"/>
            <a:ext cx="2508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E927A4"/>
                </a:solidFill>
                <a:latin typeface="Dalek Pinpoint" pitchFamily="2" charset="0"/>
              </a:rPr>
              <a:t>Venus !</a:t>
            </a:r>
            <a:r>
              <a:rPr lang="fr-FR" sz="5400" dirty="0" smtClean="0">
                <a:solidFill>
                  <a:srgbClr val="7030A0"/>
                </a:solidFill>
                <a:latin typeface="Dalek Pinpoint" pitchFamily="2" charset="0"/>
              </a:rPr>
              <a:t> </a:t>
            </a:r>
            <a:endParaRPr lang="fr-FR" sz="5400" dirty="0">
              <a:solidFill>
                <a:srgbClr val="7030A0"/>
              </a:solidFill>
              <a:latin typeface="Dalek Pinpo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343" y="25449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Vous aviez trouvé au moins 10 bonnes réponses, voire les 13 ? </a:t>
            </a:r>
            <a:br>
              <a:rPr lang="fr-FR" sz="3600" dirty="0" smtClean="0"/>
            </a:br>
            <a:r>
              <a:rPr lang="fr-FR" i="1" dirty="0" smtClean="0">
                <a:solidFill>
                  <a:srgbClr val="00B050"/>
                </a:solidFill>
              </a:rPr>
              <a:t>Allez aux Champs-Elysées ! 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75574" y="3834026"/>
            <a:ext cx="5640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+mj-lt"/>
                <a:ea typeface="+mj-ea"/>
                <a:cs typeface="+mj-cs"/>
              </a:rPr>
              <a:t>Vous n’aviez pas reconnu au moins 10 héros ou héroïnes antiques ? </a:t>
            </a:r>
          </a:p>
          <a:p>
            <a:r>
              <a:rPr lang="fr-FR" sz="4000" i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Brûlez au </a:t>
            </a:r>
            <a:r>
              <a:rPr lang="fr-FR" sz="4000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Tartare !  </a:t>
            </a:r>
            <a:endParaRPr lang="fr-FR" sz="4000" i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574" y="879218"/>
            <a:ext cx="5555881" cy="2896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43" y="2623024"/>
            <a:ext cx="5477608" cy="401176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75574" y="5808372"/>
            <a:ext cx="564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>
                <a:solidFill>
                  <a:srgbClr val="FF0000"/>
                </a:solidFill>
              </a:rPr>
              <a:t>…Ou inscrivez-vous vite en cours de Latin ! </a:t>
            </a:r>
          </a:p>
        </p:txBody>
      </p:sp>
    </p:spTree>
    <p:extLst>
      <p:ext uri="{BB962C8B-B14F-4D97-AF65-F5344CB8AC3E}">
        <p14:creationId xmlns:p14="http://schemas.microsoft.com/office/powerpoint/2010/main" val="34702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5625" y="277347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300" i="1" dirty="0" smtClean="0">
                <a:solidFill>
                  <a:srgbClr val="00B050"/>
                </a:solidFill>
              </a:rPr>
              <a:t>Testez vos connaissances </a:t>
            </a:r>
            <a:br>
              <a:rPr lang="fr-FR" sz="7300" i="1" dirty="0" smtClean="0">
                <a:solidFill>
                  <a:srgbClr val="00B050"/>
                </a:solidFill>
              </a:rPr>
            </a:br>
            <a:r>
              <a:rPr lang="fr-FR" sz="7300" i="1" dirty="0" smtClean="0">
                <a:solidFill>
                  <a:srgbClr val="00B050"/>
                </a:solidFill>
              </a:rPr>
              <a:t>et devinez quel héros ou héroïne de la mythologie s’est invité chez chacun de nos valeureux élèves </a:t>
            </a:r>
            <a:r>
              <a:rPr lang="fr-FR" i="1" dirty="0" smtClean="0">
                <a:solidFill>
                  <a:srgbClr val="00B050"/>
                </a:solidFill>
              </a:rPr>
              <a:t>!</a:t>
            </a:r>
            <a:endParaRPr lang="fr-FR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84869" y="2863626"/>
            <a:ext cx="6890196" cy="1325563"/>
          </a:xfrm>
        </p:spPr>
        <p:txBody>
          <a:bodyPr>
            <a:noAutofit/>
          </a:bodyPr>
          <a:lstStyle/>
          <a:p>
            <a:pPr algn="ctr"/>
            <a:r>
              <a:rPr lang="fr-FR" sz="16600" dirty="0">
                <a:latin typeface="Dalek Pinpoint" pitchFamily="2" charset="0"/>
              </a:rPr>
              <a:t>Les héros </a:t>
            </a:r>
          </a:p>
        </p:txBody>
      </p:sp>
    </p:spTree>
    <p:extLst>
      <p:ext uri="{BB962C8B-B14F-4D97-AF65-F5344CB8AC3E}">
        <p14:creationId xmlns:p14="http://schemas.microsoft.com/office/powerpoint/2010/main" val="1139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55480" y="692283"/>
            <a:ext cx="6892429" cy="5507864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31535" cy="1325563"/>
          </a:xfrm>
        </p:spPr>
        <p:txBody>
          <a:bodyPr/>
          <a:lstStyle/>
          <a:p>
            <a:r>
              <a:rPr lang="fr-FR" i="1" dirty="0" smtClean="0"/>
              <a:t>Qui était </a:t>
            </a:r>
            <a:r>
              <a:rPr lang="fr-FR" i="1" dirty="0"/>
              <a:t>Chez </a:t>
            </a:r>
            <a:r>
              <a:rPr lang="fr-FR" i="1" dirty="0" smtClean="0"/>
              <a:t>Alessandro R. ? </a:t>
            </a:r>
            <a:endParaRPr lang="fr-FR" i="1" dirty="0"/>
          </a:p>
        </p:txBody>
      </p:sp>
      <p:sp>
        <p:nvSpPr>
          <p:cNvPr id="3" name="Rectangle 2"/>
          <p:cNvSpPr/>
          <p:nvPr/>
        </p:nvSpPr>
        <p:spPr>
          <a:xfrm>
            <a:off x="987126" y="5412139"/>
            <a:ext cx="34291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6600" dirty="0" err="1" smtClean="0">
                <a:solidFill>
                  <a:srgbClr val="FF0000"/>
                </a:solidFill>
                <a:latin typeface="Dalek Pinpoint" pitchFamily="2" charset="0"/>
              </a:rPr>
              <a:t>Thésee</a:t>
            </a:r>
            <a:r>
              <a:rPr lang="fr-FR" sz="6600" dirty="0" smtClean="0">
                <a:solidFill>
                  <a:srgbClr val="FF0000"/>
                </a:solidFill>
                <a:latin typeface="Dalek Pinpoint" pitchFamily="2" charset="0"/>
              </a:rPr>
              <a:t> </a:t>
            </a:r>
            <a:r>
              <a:rPr lang="fr-FR" sz="6600" dirty="0">
                <a:solidFill>
                  <a:srgbClr val="FF0000"/>
                </a:solidFill>
                <a:latin typeface="Dalek Pinpoint" pitchFamily="2" charset="0"/>
              </a:rPr>
              <a:t>!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87126" y="1519706"/>
            <a:ext cx="33227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Sandales et épée de son père retrouvées sous un rocher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Tombe amoureux d’une princesse puis de sa sœur 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Tue le minotaure, déjoue le labyrinthe à l’aide de cette princesse…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Rentre à Athènes en laissant la voile noire…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Devient roi d’Athènes à son tour et…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Fonde la démocratie !!!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5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70456"/>
            <a:ext cx="2910625" cy="1325563"/>
          </a:xfrm>
        </p:spPr>
        <p:txBody>
          <a:bodyPr>
            <a:normAutofit/>
          </a:bodyPr>
          <a:lstStyle/>
          <a:p>
            <a:r>
              <a:rPr lang="fr-FR" i="1" dirty="0" smtClean="0"/>
              <a:t>Qui était Chez Lisa ? </a:t>
            </a:r>
            <a:endParaRPr lang="fr-FR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535" y="-1"/>
            <a:ext cx="9165465" cy="6874099"/>
          </a:xfrm>
        </p:spPr>
      </p:pic>
      <p:sp>
        <p:nvSpPr>
          <p:cNvPr id="3" name="ZoneTexte 2"/>
          <p:cNvSpPr txBox="1"/>
          <p:nvPr/>
        </p:nvSpPr>
        <p:spPr>
          <a:xfrm>
            <a:off x="244736" y="1944710"/>
            <a:ext cx="2446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dventure" panose="02000500000000000000" pitchFamily="2" charset="0"/>
              </a:rPr>
              <a:t>Vous ne trouvez pas ? </a:t>
            </a:r>
          </a:p>
          <a:p>
            <a:r>
              <a:rPr lang="fr-FR" sz="3200" dirty="0" smtClean="0">
                <a:latin typeface="Adventure" panose="02000500000000000000" pitchFamily="2" charset="0"/>
              </a:rPr>
              <a:t>Le héros a aussi laissé ses affaires chez … </a:t>
            </a:r>
            <a:endParaRPr lang="fr-FR" sz="3200" dirty="0">
              <a:latin typeface="Adventur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"/>
            <a:ext cx="3696237" cy="1325563"/>
          </a:xfrm>
        </p:spPr>
        <p:txBody>
          <a:bodyPr>
            <a:normAutofit/>
          </a:bodyPr>
          <a:lstStyle/>
          <a:p>
            <a:r>
              <a:rPr lang="fr-FR" sz="3600" i="1" dirty="0" smtClean="0"/>
              <a:t>chez Elliott </a:t>
            </a:r>
            <a:endParaRPr lang="fr-FR" sz="36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535" y="-1"/>
            <a:ext cx="9165465" cy="6875469"/>
          </a:xfrm>
        </p:spPr>
      </p:pic>
      <p:sp>
        <p:nvSpPr>
          <p:cNvPr id="5" name="Rectangle 4"/>
          <p:cNvSpPr/>
          <p:nvPr/>
        </p:nvSpPr>
        <p:spPr>
          <a:xfrm>
            <a:off x="113763" y="1325562"/>
            <a:ext cx="2799009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- Peluche d'un lion : 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il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était 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nourri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de </a:t>
            </a:r>
            <a:r>
              <a:rPr lang="fr-FR" dirty="0" err="1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moëlle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de lion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- Arc : 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il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chassait et combattait 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avec ces armes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- Flèche : 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les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flèches vont avec les arcs et 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c'est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par une flèche 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qu’il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est décédé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- Lyre : 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c'était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son instrument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- Figurine d'un char à deux chevaux : </a:t>
            </a:r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c'était 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icrosoft Himalaya" panose="01010100010101010101" pitchFamily="2" charset="0"/>
              </a:rPr>
              <a:t>son moyen de transport.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1220" cy="1325563"/>
          </a:xfrm>
        </p:spPr>
        <p:txBody>
          <a:bodyPr/>
          <a:lstStyle/>
          <a:p>
            <a:r>
              <a:rPr lang="fr-FR" i="1" dirty="0" smtClean="0"/>
              <a:t>…et chez Alban ! </a:t>
            </a:r>
            <a:endParaRPr lang="fr-FR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220" y="-1"/>
            <a:ext cx="9140780" cy="6855585"/>
          </a:xfrm>
        </p:spPr>
      </p:pic>
      <p:sp>
        <p:nvSpPr>
          <p:cNvPr id="5" name="Rectangle 4"/>
          <p:cNvSpPr/>
          <p:nvPr/>
        </p:nvSpPr>
        <p:spPr>
          <a:xfrm rot="20696242">
            <a:off x="0" y="2982577"/>
            <a:ext cx="37835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dirty="0" smtClean="0">
                <a:solidFill>
                  <a:srgbClr val="FF0000"/>
                </a:solidFill>
                <a:latin typeface="Dalek Pinpoint" pitchFamily="2" charset="0"/>
              </a:rPr>
              <a:t>Achille ! 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100454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9701"/>
            <a:ext cx="3048000" cy="1325563"/>
          </a:xfrm>
        </p:spPr>
        <p:txBody>
          <a:bodyPr>
            <a:noAutofit/>
          </a:bodyPr>
          <a:lstStyle/>
          <a:p>
            <a:r>
              <a:rPr lang="fr-FR" sz="3200" i="1" dirty="0" smtClean="0"/>
              <a:t>Chez Alessandro F.-B. </a:t>
            </a:r>
            <a:endParaRPr lang="fr-FR" sz="3200" i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04800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330558" y="2463866"/>
            <a:ext cx="23611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200" dirty="0">
                <a:solidFill>
                  <a:prstClr val="black"/>
                </a:solidFill>
                <a:latin typeface="Adventure" panose="02000500000000000000" pitchFamily="2" charset="0"/>
              </a:rPr>
              <a:t>Vous ne trouvez pas ? </a:t>
            </a:r>
          </a:p>
          <a:p>
            <a:pPr lvl="0"/>
            <a:r>
              <a:rPr lang="fr-FR" sz="3200" dirty="0" smtClean="0">
                <a:solidFill>
                  <a:prstClr val="black"/>
                </a:solidFill>
                <a:latin typeface="Adventure" panose="02000500000000000000" pitchFamily="2" charset="0"/>
              </a:rPr>
              <a:t>Ce </a:t>
            </a:r>
            <a:r>
              <a:rPr lang="fr-FR" sz="3200" dirty="0">
                <a:solidFill>
                  <a:prstClr val="black"/>
                </a:solidFill>
                <a:latin typeface="Adventure" panose="02000500000000000000" pitchFamily="2" charset="0"/>
              </a:rPr>
              <a:t>héros a aussi laissé ses affaires chez … </a:t>
            </a:r>
          </a:p>
        </p:txBody>
      </p:sp>
    </p:spTree>
    <p:extLst>
      <p:ext uri="{BB962C8B-B14F-4D97-AF65-F5344CB8AC3E}">
        <p14:creationId xmlns:p14="http://schemas.microsoft.com/office/powerpoint/2010/main" val="8007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368</Words>
  <Application>Microsoft Office PowerPoint</Application>
  <PresentationFormat>Grand écran</PresentationFormat>
  <Paragraphs>72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Adventure</vt:lpstr>
      <vt:lpstr>Arial</vt:lpstr>
      <vt:lpstr>Calibri</vt:lpstr>
      <vt:lpstr>Calibri Light</vt:lpstr>
      <vt:lpstr>Dalek Pinpoint</vt:lpstr>
      <vt:lpstr>Microsoft Himalaya</vt:lpstr>
      <vt:lpstr>Segoe UI</vt:lpstr>
      <vt:lpstr>Times New Roman</vt:lpstr>
      <vt:lpstr>Thème Office</vt:lpstr>
      <vt:lpstr>Le SAC du héros</vt:lpstr>
      <vt:lpstr>Présentation PowerPoint</vt:lpstr>
      <vt:lpstr>Testez vos connaissances  et devinez quel héros ou héroïne de la mythologie s’est invité chez chacun de nos valeureux élèves !</vt:lpstr>
      <vt:lpstr>Les héros </vt:lpstr>
      <vt:lpstr>Qui était Chez Alessandro R. ? </vt:lpstr>
      <vt:lpstr>Qui était Chez Lisa ? </vt:lpstr>
      <vt:lpstr>chez Elliott </vt:lpstr>
      <vt:lpstr>…et chez Alban ! </vt:lpstr>
      <vt:lpstr>Chez Alessandro F.-B. </vt:lpstr>
      <vt:lpstr>Chez Ronan ! </vt:lpstr>
      <vt:lpstr>Chez  Edgar</vt:lpstr>
      <vt:lpstr>Chez Paul</vt:lpstr>
      <vt:lpstr>Chez Randy</vt:lpstr>
      <vt:lpstr>Les héroïnes</vt:lpstr>
      <vt:lpstr>Chez Aëlle</vt:lpstr>
      <vt:lpstr>Chez Agathe</vt:lpstr>
      <vt:lpstr>Aussi venue  chez Soraya</vt:lpstr>
      <vt:lpstr>Et chez Tess ! </vt:lpstr>
      <vt:lpstr>Chez Colette…</vt:lpstr>
      <vt:lpstr>Chez Maëlys…</vt:lpstr>
      <vt:lpstr>Présentation PowerPoint</vt:lpstr>
      <vt:lpstr>Chez  Margaux</vt:lpstr>
      <vt:lpstr>Chez Clément et Maxime …</vt:lpstr>
      <vt:lpstr>Et une intruse !  !  Une déesse  chez Romy</vt:lpstr>
      <vt:lpstr>Vous aviez trouvé au moins 10 bonnes réponses, voire les 13 ?  Allez aux Champs-Elysées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SAC du héros</dc:title>
  <dc:creator>Aurore</dc:creator>
  <cp:lastModifiedBy>Aurore</cp:lastModifiedBy>
  <cp:revision>39</cp:revision>
  <dcterms:created xsi:type="dcterms:W3CDTF">2021-04-29T17:34:57Z</dcterms:created>
  <dcterms:modified xsi:type="dcterms:W3CDTF">2021-05-03T20:21:29Z</dcterms:modified>
</cp:coreProperties>
</file>