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1" r:id="rId4"/>
    <p:sldId id="285" r:id="rId5"/>
    <p:sldId id="286" r:id="rId6"/>
    <p:sldId id="257" r:id="rId7"/>
    <p:sldId id="258" r:id="rId8"/>
    <p:sldId id="262" r:id="rId9"/>
    <p:sldId id="261" r:id="rId10"/>
    <p:sldId id="283" r:id="rId11"/>
    <p:sldId id="259" r:id="rId12"/>
    <p:sldId id="260" r:id="rId13"/>
    <p:sldId id="287" r:id="rId14"/>
    <p:sldId id="266" r:id="rId15"/>
    <p:sldId id="269" r:id="rId16"/>
    <p:sldId id="268" r:id="rId17"/>
    <p:sldId id="284" r:id="rId18"/>
    <p:sldId id="263" r:id="rId19"/>
    <p:sldId id="264" r:id="rId20"/>
    <p:sldId id="271" r:id="rId21"/>
    <p:sldId id="270" r:id="rId22"/>
    <p:sldId id="275" r:id="rId23"/>
    <p:sldId id="273" r:id="rId24"/>
    <p:sldId id="276" r:id="rId25"/>
    <p:sldId id="277" r:id="rId26"/>
    <p:sldId id="278" r:id="rId27"/>
    <p:sldId id="27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10/16/2019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10/16/2019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10/16/2019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10/16/2019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ndea.f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ulture.gouv.fr/Sites-thematiques/Architectu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ulture.gouv.fr/Sites-thematiques/Architectu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coledulouvre.fr/" TargetMode="External"/><Relationship Id="rId2" Type="http://schemas.openxmlformats.org/officeDocument/2006/relationships/hyperlink" Target="http://www.inp.fr/"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ecoles-conde.com/" TargetMode="External"/><Relationship Id="rId2" Type="http://schemas.openxmlformats.org/officeDocument/2006/relationships/hyperlink" Target="http://www.inp.fr/"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mairie-avignon.fr/" TargetMode="External"/><Relationship Id="rId4" Type="http://schemas.openxmlformats.org/officeDocument/2006/relationships/hyperlink" Target="http://www.esbatours.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nap.fr/navigation/profession-artis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ulture.gouv.fr/Sites-thematiques/Enseignement-superieur-et-Recherche/L-enseignement-superieur-Culture/L-enseignement-superieur-Culture-edition-2019-20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ppea.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2D505-1ECC-4A6C-BF33-F7FAEE1C82B2}"/>
              </a:ext>
            </a:extLst>
          </p:cNvPr>
          <p:cNvSpPr>
            <a:spLocks noGrp="1"/>
          </p:cNvSpPr>
          <p:nvPr>
            <p:ph type="ctrTitle"/>
          </p:nvPr>
        </p:nvSpPr>
        <p:spPr>
          <a:xfrm>
            <a:off x="2465293" y="1875123"/>
            <a:ext cx="9511553" cy="1825096"/>
          </a:xfrm>
        </p:spPr>
        <p:txBody>
          <a:bodyPr>
            <a:normAutofit fontScale="90000"/>
          </a:bodyPr>
          <a:lstStyle/>
          <a:p>
            <a:pPr algn="r"/>
            <a:r>
              <a:rPr lang="fr-FR" dirty="0"/>
              <a:t>LES ETUDES SUPERIEURES DANS LE DOMAINE DE L’ART</a:t>
            </a:r>
          </a:p>
        </p:txBody>
      </p:sp>
    </p:spTree>
    <p:extLst>
      <p:ext uri="{BB962C8B-B14F-4D97-AF65-F5344CB8AC3E}">
        <p14:creationId xmlns:p14="http://schemas.microsoft.com/office/powerpoint/2010/main" val="90546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91D3732-EC50-418E-8FFB-BF0AAC67AD4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6312024" y="1625508"/>
            <a:ext cx="2080334" cy="2332164"/>
          </a:xfrm>
          <a:prstGeom prst="rect">
            <a:avLst/>
          </a:prstGeom>
        </p:spPr>
      </p:pic>
      <p:sp>
        <p:nvSpPr>
          <p:cNvPr id="2" name="Titre 1">
            <a:extLst>
              <a:ext uri="{FF2B5EF4-FFF2-40B4-BE49-F238E27FC236}">
                <a16:creationId xmlns:a16="http://schemas.microsoft.com/office/drawing/2014/main" id="{0BC797D2-84AD-4A21-8017-05F08D670ACF}"/>
              </a:ext>
            </a:extLst>
          </p:cNvPr>
          <p:cNvSpPr>
            <a:spLocks noGrp="1"/>
          </p:cNvSpPr>
          <p:nvPr>
            <p:ph type="title"/>
          </p:nvPr>
        </p:nvSpPr>
        <p:spPr/>
        <p:txBody>
          <a:bodyPr>
            <a:normAutofit fontScale="90000"/>
          </a:bodyPr>
          <a:lstStyle/>
          <a:p>
            <a:r>
              <a:rPr lang="fr-FR" dirty="0"/>
              <a:t>CPES (CAAP) = </a:t>
            </a:r>
            <a:r>
              <a:rPr lang="fr-FR" sz="2700" dirty="0"/>
              <a:t>Classe préparatoire aux études supérieures, Classe d’approfondissement en arts plastiques</a:t>
            </a:r>
          </a:p>
        </p:txBody>
      </p:sp>
      <p:sp>
        <p:nvSpPr>
          <p:cNvPr id="3" name="Espace réservé du contenu 2">
            <a:extLst>
              <a:ext uri="{FF2B5EF4-FFF2-40B4-BE49-F238E27FC236}">
                <a16:creationId xmlns:a16="http://schemas.microsoft.com/office/drawing/2014/main" id="{C778A8DA-956F-4C8A-B8C8-0509125FC242}"/>
              </a:ext>
            </a:extLst>
          </p:cNvPr>
          <p:cNvSpPr>
            <a:spLocks noGrp="1"/>
          </p:cNvSpPr>
          <p:nvPr>
            <p:ph idx="1"/>
          </p:nvPr>
        </p:nvSpPr>
        <p:spPr>
          <a:xfrm>
            <a:off x="685800" y="1926454"/>
            <a:ext cx="10820400" cy="4292231"/>
          </a:xfrm>
        </p:spPr>
        <p:txBody>
          <a:bodyPr>
            <a:normAutofit fontScale="55000" lnSpcReduction="20000"/>
          </a:bodyPr>
          <a:lstStyle/>
          <a:p>
            <a:r>
              <a:rPr lang="fr-FR" dirty="0">
                <a:solidFill>
                  <a:srgbClr val="FFFF00"/>
                </a:solidFill>
              </a:rPr>
              <a:t>FONTENAY SOUS BOIS	lycée Pablo Picasso</a:t>
            </a:r>
            <a:r>
              <a:rPr lang="fr-FR" dirty="0"/>
              <a:t>	</a:t>
            </a:r>
          </a:p>
          <a:p>
            <a:r>
              <a:rPr lang="fr-FR" dirty="0">
                <a:solidFill>
                  <a:srgbClr val="FFC000"/>
                </a:solidFill>
              </a:rPr>
              <a:t>GAGNY	lycée Gustave Eiffel</a:t>
            </a:r>
          </a:p>
          <a:p>
            <a:r>
              <a:rPr lang="fr-FR" dirty="0">
                <a:solidFill>
                  <a:srgbClr val="00B050"/>
                </a:solidFill>
              </a:rPr>
              <a:t>GENEVILLIERS	Ecole municipale des beaux-arts</a:t>
            </a:r>
            <a:r>
              <a:rPr lang="fr-FR" dirty="0"/>
              <a:t>	</a:t>
            </a:r>
          </a:p>
          <a:p>
            <a:r>
              <a:rPr lang="fr-FR" dirty="0">
                <a:solidFill>
                  <a:srgbClr val="00B0F0"/>
                </a:solidFill>
              </a:rPr>
              <a:t>IVRY S/S	EPSAA (Ecole professionnelle supérieure d'arts graphiques de la Ville de Paris)</a:t>
            </a:r>
            <a:r>
              <a:rPr lang="fr-FR" dirty="0"/>
              <a:t>	</a:t>
            </a:r>
          </a:p>
          <a:p>
            <a:r>
              <a:rPr lang="fr-FR" dirty="0"/>
              <a:t>PARIS	Ecole Nationale Supérieure des Beaux Arts "Via Ferrata"	</a:t>
            </a:r>
          </a:p>
          <a:p>
            <a:r>
              <a:rPr lang="fr-FR" dirty="0">
                <a:solidFill>
                  <a:srgbClr val="7030A0"/>
                </a:solidFill>
              </a:rPr>
              <a:t>« Prépa Gobelins » PARIS	GOBELINS, site Paris</a:t>
            </a:r>
          </a:p>
          <a:p>
            <a:r>
              <a:rPr lang="fr-FR" dirty="0">
                <a:solidFill>
                  <a:schemeClr val="accent1">
                    <a:lumMod val="60000"/>
                    <a:lumOff val="40000"/>
                  </a:schemeClr>
                </a:solidFill>
              </a:rPr>
              <a:t>MONTGERON	Lycée Rosa Parks</a:t>
            </a:r>
          </a:p>
          <a:p>
            <a:r>
              <a:rPr lang="fr-FR" dirty="0">
                <a:solidFill>
                  <a:srgbClr val="FF0000"/>
                </a:solidFill>
              </a:rPr>
              <a:t>ISSY-LES MOULINEAUX    « Les Arcades »</a:t>
            </a:r>
          </a:p>
          <a:p>
            <a:pPr marL="0" indent="0">
              <a:buNone/>
            </a:pPr>
            <a:endParaRPr lang="fr-FR" dirty="0">
              <a:solidFill>
                <a:schemeClr val="accent1">
                  <a:lumMod val="60000"/>
                  <a:lumOff val="40000"/>
                </a:schemeClr>
              </a:solidFill>
            </a:endParaRPr>
          </a:p>
          <a:p>
            <a:r>
              <a:rPr lang="fr-FR" dirty="0"/>
              <a:t>CPES- (CAAP) au Lycée Georges Clemenceau à Sartène (académie de Corse)</a:t>
            </a:r>
          </a:p>
          <a:p>
            <a:r>
              <a:rPr lang="fr-FR" dirty="0"/>
              <a:t>CPES- (CAAP) au lycée Alain Fournier de Bourges (académie d’Orléans-Tours)</a:t>
            </a:r>
          </a:p>
          <a:p>
            <a:r>
              <a:rPr lang="fr-FR" dirty="0"/>
              <a:t>CPES- (CAAP) au lycée Simone Veil de Valbonne (académie de Nice)</a:t>
            </a:r>
          </a:p>
          <a:p>
            <a:r>
              <a:rPr lang="fr-FR" dirty="0"/>
              <a:t>CPES- (CAAP) au lycée Louis et Auguste Lumière de Lyon (académie de Lyon)</a:t>
            </a:r>
          </a:p>
          <a:p>
            <a:r>
              <a:rPr lang="fr-FR" dirty="0"/>
              <a:t>CPES- (CAAP) du lycée Colbert de Reims - Académie de Reims</a:t>
            </a:r>
          </a:p>
          <a:p>
            <a:r>
              <a:rPr lang="fr-FR" dirty="0"/>
              <a:t>CPES- (CAAP) au lycée d'Arsonval de Brive-la-Gaillarde (Académie de Limoges)</a:t>
            </a:r>
          </a:p>
          <a:p>
            <a:r>
              <a:rPr lang="fr-FR" dirty="0"/>
              <a:t>CPES- (CAAP) au Lycée Frédéric Chopin à Nancy (académie de Nancy)	</a:t>
            </a:r>
          </a:p>
        </p:txBody>
      </p:sp>
    </p:spTree>
    <p:extLst>
      <p:ext uri="{BB962C8B-B14F-4D97-AF65-F5344CB8AC3E}">
        <p14:creationId xmlns:p14="http://schemas.microsoft.com/office/powerpoint/2010/main" val="178663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8F4F5A-C61F-4F60-8886-2075F78D1C9F}"/>
              </a:ext>
            </a:extLst>
          </p:cNvPr>
          <p:cNvSpPr>
            <a:spLocks noGrp="1"/>
          </p:cNvSpPr>
          <p:nvPr>
            <p:ph type="title"/>
          </p:nvPr>
        </p:nvSpPr>
        <p:spPr>
          <a:xfrm>
            <a:off x="5450888" y="764373"/>
            <a:ext cx="6055311" cy="1293028"/>
          </a:xfrm>
        </p:spPr>
        <p:txBody>
          <a:bodyPr/>
          <a:lstStyle/>
          <a:p>
            <a:r>
              <a:rPr lang="fr-FR" dirty="0"/>
              <a:t>PORTES OUVERTES</a:t>
            </a:r>
          </a:p>
        </p:txBody>
      </p:sp>
      <p:sp>
        <p:nvSpPr>
          <p:cNvPr id="3" name="Espace réservé du contenu 2">
            <a:extLst>
              <a:ext uri="{FF2B5EF4-FFF2-40B4-BE49-F238E27FC236}">
                <a16:creationId xmlns:a16="http://schemas.microsoft.com/office/drawing/2014/main" id="{1F4480BB-FC50-48A2-B391-7E8DF35DD457}"/>
              </a:ext>
            </a:extLst>
          </p:cNvPr>
          <p:cNvSpPr>
            <a:spLocks noGrp="1"/>
          </p:cNvSpPr>
          <p:nvPr>
            <p:ph idx="1"/>
          </p:nvPr>
        </p:nvSpPr>
        <p:spPr>
          <a:xfrm>
            <a:off x="313765" y="2681056"/>
            <a:ext cx="11546541" cy="3537629"/>
          </a:xfrm>
        </p:spPr>
        <p:txBody>
          <a:bodyPr>
            <a:normAutofit fontScale="92500" lnSpcReduction="10000"/>
          </a:bodyPr>
          <a:lstStyle/>
          <a:p>
            <a:r>
              <a:rPr lang="fr-FR" sz="2800" dirty="0"/>
              <a:t>La plupart des écoles organisent des journées de visites dans leurs ateliers. </a:t>
            </a:r>
          </a:p>
          <a:p>
            <a:pPr marL="0" indent="0">
              <a:buNone/>
            </a:pPr>
            <a:endParaRPr lang="fr-FR" sz="2800" dirty="0"/>
          </a:p>
          <a:p>
            <a:r>
              <a:rPr lang="fr-FR" sz="2800" dirty="0"/>
              <a:t>Les dates de ces portes ouvertes, entre janvier et juin, sont consultables sur le site Internet de l’Association nationale des écoles d’art (</a:t>
            </a:r>
            <a:r>
              <a:rPr lang="fr-FR" sz="2800" dirty="0" err="1"/>
              <a:t>Andéa</a:t>
            </a:r>
            <a:r>
              <a:rPr lang="fr-FR" sz="2800" dirty="0"/>
              <a:t>). </a:t>
            </a:r>
            <a:r>
              <a:rPr lang="fr-FR" sz="2800" b="1" dirty="0">
                <a:hlinkClick r:id="rId2"/>
              </a:rPr>
              <a:t>www.andea.fr</a:t>
            </a:r>
            <a:endParaRPr lang="fr-FR" sz="2800" b="1" dirty="0"/>
          </a:p>
          <a:p>
            <a:endParaRPr lang="fr-FR" sz="2800" b="1" dirty="0"/>
          </a:p>
          <a:p>
            <a:r>
              <a:rPr lang="fr-FR" sz="2800" dirty="0"/>
              <a:t>Une dizaine d’écoles supérieures d’art recrutent via Parcoursup, les autres ont un recrutement interne (dossier et/ou épreuves plastiques)</a:t>
            </a:r>
          </a:p>
        </p:txBody>
      </p:sp>
      <p:pic>
        <p:nvPicPr>
          <p:cNvPr id="4" name="Image 3">
            <a:extLst>
              <a:ext uri="{FF2B5EF4-FFF2-40B4-BE49-F238E27FC236}">
                <a16:creationId xmlns:a16="http://schemas.microsoft.com/office/drawing/2014/main" id="{D18D92DF-1C60-44A2-983E-837F61B6890C}"/>
              </a:ext>
            </a:extLst>
          </p:cNvPr>
          <p:cNvPicPr>
            <a:picLocks noChangeAspect="1"/>
          </p:cNvPicPr>
          <p:nvPr/>
        </p:nvPicPr>
        <p:blipFill rotWithShape="1">
          <a:blip r:embed="rId3"/>
          <a:srcRect b="39368"/>
          <a:stretch/>
        </p:blipFill>
        <p:spPr>
          <a:xfrm>
            <a:off x="512176" y="313607"/>
            <a:ext cx="3781425" cy="2194560"/>
          </a:xfrm>
          <a:prstGeom prst="rect">
            <a:avLst/>
          </a:prstGeom>
        </p:spPr>
      </p:pic>
    </p:spTree>
    <p:extLst>
      <p:ext uri="{BB962C8B-B14F-4D97-AF65-F5344CB8AC3E}">
        <p14:creationId xmlns:p14="http://schemas.microsoft.com/office/powerpoint/2010/main" val="387806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4E7B2-C3E4-4D96-9573-6C9F193C36C7}"/>
              </a:ext>
            </a:extLst>
          </p:cNvPr>
          <p:cNvSpPr>
            <a:spLocks noGrp="1"/>
          </p:cNvSpPr>
          <p:nvPr>
            <p:ph type="title"/>
          </p:nvPr>
        </p:nvSpPr>
        <p:spPr>
          <a:xfrm>
            <a:off x="5576047" y="764373"/>
            <a:ext cx="5930153" cy="1293028"/>
          </a:xfrm>
        </p:spPr>
        <p:txBody>
          <a:bodyPr>
            <a:normAutofit fontScale="90000"/>
          </a:bodyPr>
          <a:lstStyle/>
          <a:p>
            <a:r>
              <a:rPr lang="fr-FR" dirty="0"/>
              <a:t>Est-il nécessaire de suivre une année préparatoire ?</a:t>
            </a:r>
            <a:br>
              <a:rPr lang="fr-FR" dirty="0"/>
            </a:br>
            <a:endParaRPr lang="fr-FR" dirty="0"/>
          </a:p>
        </p:txBody>
      </p:sp>
      <p:sp>
        <p:nvSpPr>
          <p:cNvPr id="3" name="Espace réservé du contenu 2">
            <a:extLst>
              <a:ext uri="{FF2B5EF4-FFF2-40B4-BE49-F238E27FC236}">
                <a16:creationId xmlns:a16="http://schemas.microsoft.com/office/drawing/2014/main" id="{A18E3FEB-FAC8-4101-99AC-8687D3ED864F}"/>
              </a:ext>
            </a:extLst>
          </p:cNvPr>
          <p:cNvSpPr>
            <a:spLocks noGrp="1"/>
          </p:cNvSpPr>
          <p:nvPr>
            <p:ph idx="1"/>
          </p:nvPr>
        </p:nvSpPr>
        <p:spPr>
          <a:xfrm>
            <a:off x="685800" y="3021105"/>
            <a:ext cx="10927976" cy="3072521"/>
          </a:xfrm>
        </p:spPr>
        <p:txBody>
          <a:bodyPr/>
          <a:lstStyle/>
          <a:p>
            <a:endParaRPr lang="fr-FR" dirty="0"/>
          </a:p>
          <a:p>
            <a:r>
              <a:rPr lang="fr-FR" sz="2800" b="1" dirty="0">
                <a:solidFill>
                  <a:srgbClr val="00B0F0"/>
                </a:solidFill>
              </a:rPr>
              <a:t>Il n’est pas obligatoire de suivre une année préparatoire pour se présenter à l’examen d’entrée. </a:t>
            </a:r>
          </a:p>
          <a:p>
            <a:r>
              <a:rPr lang="fr-FR" sz="2800" dirty="0"/>
              <a:t>L’exercice d’une pratique plastique, tel que le suivi d’une filière spécialisée au lycée ou dans le cadre de cours municipaux, peut contribuer à une bonne préparation.</a:t>
            </a:r>
          </a:p>
          <a:p>
            <a:endParaRPr lang="fr-FR" dirty="0"/>
          </a:p>
        </p:txBody>
      </p:sp>
      <p:pic>
        <p:nvPicPr>
          <p:cNvPr id="5" name="Image 4">
            <a:extLst>
              <a:ext uri="{FF2B5EF4-FFF2-40B4-BE49-F238E27FC236}">
                <a16:creationId xmlns:a16="http://schemas.microsoft.com/office/drawing/2014/main" id="{7D54D3C6-7F03-4EA7-86C2-B52BB46F5D71}"/>
              </a:ext>
            </a:extLst>
          </p:cNvPr>
          <p:cNvPicPr>
            <a:picLocks noChangeAspect="1"/>
          </p:cNvPicPr>
          <p:nvPr/>
        </p:nvPicPr>
        <p:blipFill>
          <a:blip r:embed="rId2"/>
          <a:stretch>
            <a:fillRect/>
          </a:stretch>
        </p:blipFill>
        <p:spPr>
          <a:xfrm>
            <a:off x="685800" y="0"/>
            <a:ext cx="4755632" cy="2943225"/>
          </a:xfrm>
          <a:prstGeom prst="rect">
            <a:avLst/>
          </a:prstGeom>
        </p:spPr>
      </p:pic>
    </p:spTree>
    <p:extLst>
      <p:ext uri="{BB962C8B-B14F-4D97-AF65-F5344CB8AC3E}">
        <p14:creationId xmlns:p14="http://schemas.microsoft.com/office/powerpoint/2010/main" val="145999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32767-BAF5-4A96-B0B0-DA0C9C862D7A}"/>
              </a:ext>
            </a:extLst>
          </p:cNvPr>
          <p:cNvSpPr>
            <a:spLocks noGrp="1"/>
          </p:cNvSpPr>
          <p:nvPr>
            <p:ph type="title"/>
          </p:nvPr>
        </p:nvSpPr>
        <p:spPr/>
        <p:txBody>
          <a:bodyPr/>
          <a:lstStyle/>
          <a:p>
            <a:r>
              <a:rPr lang="fr-FR" dirty="0"/>
              <a:t>LE DNMADE</a:t>
            </a:r>
          </a:p>
        </p:txBody>
      </p:sp>
      <p:pic>
        <p:nvPicPr>
          <p:cNvPr id="4" name="Image 3">
            <a:extLst>
              <a:ext uri="{FF2B5EF4-FFF2-40B4-BE49-F238E27FC236}">
                <a16:creationId xmlns:a16="http://schemas.microsoft.com/office/drawing/2014/main" id="{F8F651DE-C84A-441C-86B6-5BD0A27344A7}"/>
              </a:ext>
            </a:extLst>
          </p:cNvPr>
          <p:cNvPicPr>
            <a:picLocks noChangeAspect="1"/>
          </p:cNvPicPr>
          <p:nvPr/>
        </p:nvPicPr>
        <p:blipFill>
          <a:blip r:embed="rId2"/>
          <a:stretch>
            <a:fillRect/>
          </a:stretch>
        </p:blipFill>
        <p:spPr>
          <a:xfrm>
            <a:off x="319088" y="247651"/>
            <a:ext cx="6619875" cy="3619500"/>
          </a:xfrm>
          <a:prstGeom prst="rect">
            <a:avLst/>
          </a:prstGeom>
        </p:spPr>
      </p:pic>
      <p:pic>
        <p:nvPicPr>
          <p:cNvPr id="3" name="Image 2">
            <a:extLst>
              <a:ext uri="{FF2B5EF4-FFF2-40B4-BE49-F238E27FC236}">
                <a16:creationId xmlns:a16="http://schemas.microsoft.com/office/drawing/2014/main" id="{CEC69E56-81B2-4D94-BA90-41D6F6CB38CC}"/>
              </a:ext>
            </a:extLst>
          </p:cNvPr>
          <p:cNvPicPr>
            <a:picLocks noChangeAspect="1"/>
          </p:cNvPicPr>
          <p:nvPr/>
        </p:nvPicPr>
        <p:blipFill>
          <a:blip r:embed="rId3"/>
          <a:stretch>
            <a:fillRect/>
          </a:stretch>
        </p:blipFill>
        <p:spPr>
          <a:xfrm>
            <a:off x="4729162" y="2558587"/>
            <a:ext cx="7143750" cy="4019550"/>
          </a:xfrm>
          <a:prstGeom prst="rect">
            <a:avLst/>
          </a:prstGeom>
        </p:spPr>
      </p:pic>
    </p:spTree>
    <p:extLst>
      <p:ext uri="{BB962C8B-B14F-4D97-AF65-F5344CB8AC3E}">
        <p14:creationId xmlns:p14="http://schemas.microsoft.com/office/powerpoint/2010/main" val="363203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A775E-EA54-4E52-8F27-D8D7B6FB88F0}"/>
              </a:ext>
            </a:extLst>
          </p:cNvPr>
          <p:cNvSpPr>
            <a:spLocks noGrp="1"/>
          </p:cNvSpPr>
          <p:nvPr>
            <p:ph type="title"/>
          </p:nvPr>
        </p:nvSpPr>
        <p:spPr>
          <a:xfrm>
            <a:off x="4847208" y="764373"/>
            <a:ext cx="6658992" cy="1293028"/>
          </a:xfrm>
        </p:spPr>
        <p:txBody>
          <a:bodyPr>
            <a:normAutofit fontScale="90000"/>
          </a:bodyPr>
          <a:lstStyle/>
          <a:p>
            <a:r>
              <a:rPr lang="fr-FR" dirty="0">
                <a:solidFill>
                  <a:srgbClr val="FFFF00"/>
                </a:solidFill>
              </a:rPr>
              <a:t>LE DNMADE </a:t>
            </a:r>
            <a:r>
              <a:rPr lang="fr-FR" dirty="0"/>
              <a:t>(= diplôme des métiers d’art et du design)</a:t>
            </a:r>
          </a:p>
        </p:txBody>
      </p:sp>
      <p:sp>
        <p:nvSpPr>
          <p:cNvPr id="3" name="Espace réservé du contenu 2">
            <a:extLst>
              <a:ext uri="{FF2B5EF4-FFF2-40B4-BE49-F238E27FC236}">
                <a16:creationId xmlns:a16="http://schemas.microsoft.com/office/drawing/2014/main" id="{263BDF1E-10F3-4C15-BE39-983A810D9E88}"/>
              </a:ext>
            </a:extLst>
          </p:cNvPr>
          <p:cNvSpPr>
            <a:spLocks noGrp="1"/>
          </p:cNvSpPr>
          <p:nvPr>
            <p:ph idx="1"/>
          </p:nvPr>
        </p:nvSpPr>
        <p:spPr>
          <a:xfrm>
            <a:off x="685800" y="3346882"/>
            <a:ext cx="10820400" cy="2871803"/>
          </a:xfrm>
        </p:spPr>
        <p:txBody>
          <a:bodyPr>
            <a:normAutofit lnSpcReduction="10000"/>
          </a:bodyPr>
          <a:lstStyle/>
          <a:p>
            <a:r>
              <a:rPr lang="fr-FR" dirty="0"/>
              <a:t>Pour vous y inscrire, il faut passer par la plateforme Parcoursup. Vous avez droit à 10 vœux et 20 sous-vœux. </a:t>
            </a:r>
          </a:p>
          <a:p>
            <a:endParaRPr lang="fr-FR" dirty="0"/>
          </a:p>
          <a:p>
            <a:r>
              <a:rPr lang="fr-FR" dirty="0"/>
              <a:t>Ce diplôme se décline en </a:t>
            </a:r>
            <a:r>
              <a:rPr lang="fr-FR" b="1" dirty="0">
                <a:solidFill>
                  <a:srgbClr val="FFFF00"/>
                </a:solidFill>
              </a:rPr>
              <a:t>14 mentions.</a:t>
            </a:r>
          </a:p>
          <a:p>
            <a:pPr marL="0" indent="0">
              <a:buNone/>
            </a:pPr>
            <a:endParaRPr lang="fr-FR" dirty="0">
              <a:solidFill>
                <a:srgbClr val="FFFF00"/>
              </a:solidFill>
            </a:endParaRPr>
          </a:p>
          <a:p>
            <a:r>
              <a:rPr lang="fr-FR" dirty="0"/>
              <a:t>En passant par ce diplôme vous accédez au grade de licence </a:t>
            </a:r>
            <a:r>
              <a:rPr lang="fr-FR" b="1" dirty="0">
                <a:solidFill>
                  <a:srgbClr val="FFFF00"/>
                </a:solidFill>
              </a:rPr>
              <a:t>(bac + 3) </a:t>
            </a:r>
            <a:r>
              <a:rPr lang="fr-FR" dirty="0"/>
              <a:t>ce qui vous permet d'obtenir 180 crédits ECTS et avoir des équivalences pour étudier à l'étranger ou poursuivre en master.</a:t>
            </a:r>
          </a:p>
          <a:p>
            <a:endParaRPr lang="fr-FR" dirty="0"/>
          </a:p>
        </p:txBody>
      </p:sp>
      <p:pic>
        <p:nvPicPr>
          <p:cNvPr id="4" name="Image 3">
            <a:extLst>
              <a:ext uri="{FF2B5EF4-FFF2-40B4-BE49-F238E27FC236}">
                <a16:creationId xmlns:a16="http://schemas.microsoft.com/office/drawing/2014/main" id="{91F6DEA4-0939-4F45-8414-D85551EC5EA4}"/>
              </a:ext>
            </a:extLst>
          </p:cNvPr>
          <p:cNvPicPr>
            <a:picLocks noChangeAspect="1"/>
          </p:cNvPicPr>
          <p:nvPr/>
        </p:nvPicPr>
        <p:blipFill rotWithShape="1">
          <a:blip r:embed="rId2"/>
          <a:srcRect l="8853" t="8242" r="8742" b="14252"/>
          <a:stretch/>
        </p:blipFill>
        <p:spPr>
          <a:xfrm>
            <a:off x="443884" y="337353"/>
            <a:ext cx="4403324" cy="2805344"/>
          </a:xfrm>
          <a:prstGeom prst="rect">
            <a:avLst/>
          </a:prstGeom>
        </p:spPr>
      </p:pic>
    </p:spTree>
    <p:extLst>
      <p:ext uri="{BB962C8B-B14F-4D97-AF65-F5344CB8AC3E}">
        <p14:creationId xmlns:p14="http://schemas.microsoft.com/office/powerpoint/2010/main" val="73433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AB701-A44D-4907-91D9-5D040897646A}"/>
              </a:ext>
            </a:extLst>
          </p:cNvPr>
          <p:cNvSpPr>
            <a:spLocks noGrp="1"/>
          </p:cNvSpPr>
          <p:nvPr>
            <p:ph type="title"/>
          </p:nvPr>
        </p:nvSpPr>
        <p:spPr>
          <a:xfrm>
            <a:off x="4216892" y="764373"/>
            <a:ext cx="7289307" cy="1293028"/>
          </a:xfrm>
        </p:spPr>
        <p:txBody>
          <a:bodyPr>
            <a:normAutofit fontScale="90000"/>
          </a:bodyPr>
          <a:lstStyle/>
          <a:p>
            <a:r>
              <a:rPr lang="fr-FR" dirty="0"/>
              <a:t>Des "parcours" différents selon les établissements</a:t>
            </a:r>
            <a:br>
              <a:rPr lang="fr-FR" dirty="0"/>
            </a:br>
            <a:endParaRPr lang="fr-FR" dirty="0"/>
          </a:p>
        </p:txBody>
      </p:sp>
      <p:sp>
        <p:nvSpPr>
          <p:cNvPr id="3" name="Espace réservé du contenu 2">
            <a:extLst>
              <a:ext uri="{FF2B5EF4-FFF2-40B4-BE49-F238E27FC236}">
                <a16:creationId xmlns:a16="http://schemas.microsoft.com/office/drawing/2014/main" id="{1480DC51-79B4-43DC-ACB3-441EF5B85872}"/>
              </a:ext>
            </a:extLst>
          </p:cNvPr>
          <p:cNvSpPr>
            <a:spLocks noGrp="1"/>
          </p:cNvSpPr>
          <p:nvPr>
            <p:ph idx="1"/>
          </p:nvPr>
        </p:nvSpPr>
        <p:spPr/>
        <p:txBody>
          <a:bodyPr>
            <a:normAutofit/>
          </a:bodyPr>
          <a:lstStyle/>
          <a:p>
            <a:pPr algn="just"/>
            <a:endParaRPr lang="fr-FR" dirty="0"/>
          </a:p>
          <a:p>
            <a:pPr marL="0" indent="0" algn="just">
              <a:buNone/>
            </a:pPr>
            <a:r>
              <a:rPr lang="fr-FR" dirty="0"/>
              <a:t>Chaque académie ne proposera pas les mêmes mentions. Il faudra donc faire attention à l’école que vous choisirez si vous souhaitez vous dirigez vers telle ou telle spécialité. </a:t>
            </a:r>
            <a:r>
              <a:rPr lang="fr-FR" dirty="0">
                <a:solidFill>
                  <a:schemeClr val="accent3">
                    <a:lumMod val="60000"/>
                    <a:lumOff val="40000"/>
                  </a:schemeClr>
                </a:solidFill>
              </a:rPr>
              <a:t>Ces mentions servent donc de base à la construction de "parcours".</a:t>
            </a:r>
            <a:r>
              <a:rPr lang="fr-FR" dirty="0"/>
              <a:t> Des parcours qui résultent donc d’une combinaison entre majeure et mineure.</a:t>
            </a:r>
          </a:p>
          <a:p>
            <a:pPr marL="0" indent="0" algn="just">
              <a:buNone/>
            </a:pPr>
            <a:endParaRPr lang="fr-FR" dirty="0"/>
          </a:p>
          <a:p>
            <a:pPr marL="0" indent="0" algn="just">
              <a:buNone/>
            </a:pPr>
            <a:r>
              <a:rPr lang="fr-FR" dirty="0"/>
              <a:t>Ainsi l’ENSAAMA (école nationale supérieure des arts appliqués et des métiers d’art) propose 9 mentions à travers les 17 parcours de son DNMADE. Par exemple, l’un des parcours, "Espace-habitat, mobilier et environnement", est la combinaison d’une majeure et d’une mineure, "Espace" et "Objet". </a:t>
            </a:r>
          </a:p>
        </p:txBody>
      </p:sp>
      <p:pic>
        <p:nvPicPr>
          <p:cNvPr id="4" name="Image 3">
            <a:extLst>
              <a:ext uri="{FF2B5EF4-FFF2-40B4-BE49-F238E27FC236}">
                <a16:creationId xmlns:a16="http://schemas.microsoft.com/office/drawing/2014/main" id="{9F2FD2AA-8876-4947-88FE-84AA05209A22}"/>
              </a:ext>
            </a:extLst>
          </p:cNvPr>
          <p:cNvPicPr>
            <a:picLocks noChangeAspect="1"/>
          </p:cNvPicPr>
          <p:nvPr/>
        </p:nvPicPr>
        <p:blipFill rotWithShape="1">
          <a:blip r:embed="rId2"/>
          <a:srcRect t="30807" b="15968"/>
          <a:stretch/>
        </p:blipFill>
        <p:spPr>
          <a:xfrm>
            <a:off x="685800" y="125952"/>
            <a:ext cx="4307334" cy="2292551"/>
          </a:xfrm>
          <a:prstGeom prst="rect">
            <a:avLst/>
          </a:prstGeom>
        </p:spPr>
      </p:pic>
    </p:spTree>
    <p:extLst>
      <p:ext uri="{BB962C8B-B14F-4D97-AF65-F5344CB8AC3E}">
        <p14:creationId xmlns:p14="http://schemas.microsoft.com/office/powerpoint/2010/main" val="63741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3FD9-F450-4422-9481-2C888DF4FE10}"/>
              </a:ext>
            </a:extLst>
          </p:cNvPr>
          <p:cNvSpPr>
            <a:spLocks noGrp="1"/>
          </p:cNvSpPr>
          <p:nvPr>
            <p:ph type="title"/>
          </p:nvPr>
        </p:nvSpPr>
        <p:spPr/>
        <p:txBody>
          <a:bodyPr>
            <a:normAutofit fontScale="90000"/>
          </a:bodyPr>
          <a:lstStyle/>
          <a:p>
            <a:r>
              <a:rPr lang="fr-FR" dirty="0"/>
              <a:t>DNMADE: Les différentes mentions</a:t>
            </a:r>
            <a:br>
              <a:rPr lang="fr-FR" dirty="0"/>
            </a:br>
            <a:endParaRPr lang="fr-FR" dirty="0"/>
          </a:p>
        </p:txBody>
      </p:sp>
      <p:sp>
        <p:nvSpPr>
          <p:cNvPr id="3" name="Espace réservé du contenu 2">
            <a:extLst>
              <a:ext uri="{FF2B5EF4-FFF2-40B4-BE49-F238E27FC236}">
                <a16:creationId xmlns:a16="http://schemas.microsoft.com/office/drawing/2014/main" id="{F0455741-5769-47D7-8EAA-9559885EA5FA}"/>
              </a:ext>
            </a:extLst>
          </p:cNvPr>
          <p:cNvSpPr>
            <a:spLocks noGrp="1"/>
          </p:cNvSpPr>
          <p:nvPr>
            <p:ph idx="1"/>
          </p:nvPr>
        </p:nvSpPr>
        <p:spPr>
          <a:xfrm>
            <a:off x="0" y="1613648"/>
            <a:ext cx="12120281" cy="1999870"/>
          </a:xfrm>
        </p:spPr>
        <p:txBody>
          <a:bodyPr>
            <a:normAutofit fontScale="25000" lnSpcReduction="20000"/>
          </a:bodyPr>
          <a:lstStyle/>
          <a:p>
            <a:endParaRPr lang="fr-FR" sz="11200" dirty="0"/>
          </a:p>
          <a:p>
            <a:pPr marL="0" indent="0" algn="ctr">
              <a:buNone/>
            </a:pPr>
            <a:r>
              <a:rPr lang="fr-FR" sz="11200" dirty="0"/>
              <a:t>Ces mentions, appelées majeures, sont au nombre de 14 : </a:t>
            </a:r>
          </a:p>
          <a:p>
            <a:pPr marL="0" indent="0" algn="ctr">
              <a:buNone/>
            </a:pPr>
            <a:r>
              <a:rPr lang="fr-FR" sz="11200" dirty="0">
                <a:solidFill>
                  <a:srgbClr val="00B0F0"/>
                </a:solidFill>
              </a:rPr>
              <a:t>Espace, </a:t>
            </a:r>
            <a:r>
              <a:rPr lang="fr-FR" sz="11200" dirty="0">
                <a:solidFill>
                  <a:srgbClr val="FFFF00"/>
                </a:solidFill>
              </a:rPr>
              <a:t>Objet, </a:t>
            </a:r>
            <a:r>
              <a:rPr lang="fr-FR" sz="11200" dirty="0">
                <a:solidFill>
                  <a:srgbClr val="00B050"/>
                </a:solidFill>
              </a:rPr>
              <a:t>Graphisme, </a:t>
            </a:r>
            <a:r>
              <a:rPr lang="fr-FR" sz="11200" dirty="0">
                <a:solidFill>
                  <a:srgbClr val="FF0000"/>
                </a:solidFill>
              </a:rPr>
              <a:t>Numérique, </a:t>
            </a:r>
            <a:r>
              <a:rPr lang="fr-FR" sz="11200" dirty="0">
                <a:solidFill>
                  <a:schemeClr val="accent2">
                    <a:lumMod val="40000"/>
                    <a:lumOff val="60000"/>
                  </a:schemeClr>
                </a:solidFill>
              </a:rPr>
              <a:t>Événement, </a:t>
            </a:r>
            <a:r>
              <a:rPr lang="fr-FR" sz="11200" dirty="0"/>
              <a:t>Ornement, </a:t>
            </a:r>
            <a:r>
              <a:rPr lang="fr-FR" sz="11200" dirty="0">
                <a:solidFill>
                  <a:schemeClr val="tx1">
                    <a:lumMod val="65000"/>
                  </a:schemeClr>
                </a:solidFill>
              </a:rPr>
              <a:t>Matériaux, </a:t>
            </a:r>
            <a:r>
              <a:rPr lang="fr-FR" sz="11200" dirty="0">
                <a:solidFill>
                  <a:srgbClr val="FFC000"/>
                </a:solidFill>
              </a:rPr>
              <a:t>Spectacle, </a:t>
            </a:r>
            <a:r>
              <a:rPr lang="fr-FR" sz="11200" dirty="0">
                <a:solidFill>
                  <a:schemeClr val="accent5">
                    <a:lumMod val="75000"/>
                  </a:schemeClr>
                </a:solidFill>
              </a:rPr>
              <a:t>Animation, </a:t>
            </a:r>
            <a:r>
              <a:rPr lang="fr-FR" sz="11200" dirty="0">
                <a:solidFill>
                  <a:schemeClr val="accent2">
                    <a:lumMod val="60000"/>
                    <a:lumOff val="40000"/>
                  </a:schemeClr>
                </a:solidFill>
              </a:rPr>
              <a:t>Innovation sociale, </a:t>
            </a:r>
            <a:r>
              <a:rPr lang="fr-FR" sz="11200" dirty="0">
                <a:solidFill>
                  <a:srgbClr val="7030A0"/>
                </a:solidFill>
              </a:rPr>
              <a:t>Instrument, </a:t>
            </a:r>
            <a:r>
              <a:rPr lang="fr-FR" sz="11200" dirty="0">
                <a:solidFill>
                  <a:schemeClr val="accent1">
                    <a:lumMod val="40000"/>
                    <a:lumOff val="60000"/>
                  </a:schemeClr>
                </a:solidFill>
              </a:rPr>
              <a:t>Livre, </a:t>
            </a:r>
            <a:r>
              <a:rPr lang="fr-FR" sz="11200" dirty="0">
                <a:solidFill>
                  <a:schemeClr val="accent4">
                    <a:lumMod val="75000"/>
                  </a:schemeClr>
                </a:solidFill>
              </a:rPr>
              <a:t>Mode, </a:t>
            </a:r>
            <a:r>
              <a:rPr lang="fr-FR" sz="11200" dirty="0">
                <a:solidFill>
                  <a:schemeClr val="accent3">
                    <a:lumMod val="75000"/>
                  </a:schemeClr>
                </a:solidFill>
              </a:rPr>
              <a:t>Patrimoine</a:t>
            </a:r>
          </a:p>
          <a:p>
            <a:pPr algn="r"/>
            <a:endParaRPr lang="fr-FR" sz="5100" dirty="0"/>
          </a:p>
          <a:p>
            <a:pPr algn="r"/>
            <a:r>
              <a:rPr lang="fr-FR" sz="5100" dirty="0"/>
              <a:t>.</a:t>
            </a:r>
          </a:p>
        </p:txBody>
      </p:sp>
      <p:pic>
        <p:nvPicPr>
          <p:cNvPr id="5" name="Image 4">
            <a:extLst>
              <a:ext uri="{FF2B5EF4-FFF2-40B4-BE49-F238E27FC236}">
                <a16:creationId xmlns:a16="http://schemas.microsoft.com/office/drawing/2014/main" id="{42432397-FA87-4200-B437-13013A86E560}"/>
              </a:ext>
            </a:extLst>
          </p:cNvPr>
          <p:cNvPicPr>
            <a:picLocks noChangeAspect="1"/>
          </p:cNvPicPr>
          <p:nvPr/>
        </p:nvPicPr>
        <p:blipFill rotWithShape="1">
          <a:blip r:embed="rId2"/>
          <a:srcRect l="9320" t="25508" r="15299" b="-245"/>
          <a:stretch/>
        </p:blipFill>
        <p:spPr>
          <a:xfrm>
            <a:off x="923278" y="3537236"/>
            <a:ext cx="4758431" cy="3145192"/>
          </a:xfrm>
          <a:prstGeom prst="rect">
            <a:avLst/>
          </a:prstGeom>
        </p:spPr>
      </p:pic>
      <p:sp>
        <p:nvSpPr>
          <p:cNvPr id="6" name="ZoneTexte 5">
            <a:extLst>
              <a:ext uri="{FF2B5EF4-FFF2-40B4-BE49-F238E27FC236}">
                <a16:creationId xmlns:a16="http://schemas.microsoft.com/office/drawing/2014/main" id="{262D433D-642A-4DED-ADD8-66142013D882}"/>
              </a:ext>
            </a:extLst>
          </p:cNvPr>
          <p:cNvSpPr txBox="1"/>
          <p:nvPr/>
        </p:nvSpPr>
        <p:spPr>
          <a:xfrm>
            <a:off x="5841507" y="4012708"/>
            <a:ext cx="5850141" cy="1569660"/>
          </a:xfrm>
          <a:prstGeom prst="rect">
            <a:avLst/>
          </a:prstGeom>
          <a:noFill/>
        </p:spPr>
        <p:txBody>
          <a:bodyPr wrap="square" rtlCol="0">
            <a:spAutoFit/>
          </a:bodyPr>
          <a:lstStyle/>
          <a:p>
            <a:r>
              <a:rPr lang="fr-FR" sz="2400" dirty="0"/>
              <a:t>Les étudiants peuvent aussi choisir </a:t>
            </a:r>
          </a:p>
          <a:p>
            <a:r>
              <a:rPr lang="fr-FR" sz="2400" dirty="0"/>
              <a:t>une deuxième mention parmi les 14, </a:t>
            </a:r>
          </a:p>
          <a:p>
            <a:r>
              <a:rPr lang="fr-FR" sz="2400" dirty="0"/>
              <a:t>en tant que "mineure", qui viendra compléter leurs connaissances</a:t>
            </a:r>
          </a:p>
        </p:txBody>
      </p:sp>
    </p:spTree>
    <p:extLst>
      <p:ext uri="{BB962C8B-B14F-4D97-AF65-F5344CB8AC3E}">
        <p14:creationId xmlns:p14="http://schemas.microsoft.com/office/powerpoint/2010/main" val="295530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8BD36-B4D8-4E98-AB91-46418EC67BF7}"/>
              </a:ext>
            </a:extLst>
          </p:cNvPr>
          <p:cNvSpPr>
            <a:spLocks noGrp="1"/>
          </p:cNvSpPr>
          <p:nvPr>
            <p:ph type="title"/>
          </p:nvPr>
        </p:nvSpPr>
        <p:spPr>
          <a:xfrm>
            <a:off x="2895600" y="170329"/>
            <a:ext cx="8610600" cy="1093695"/>
          </a:xfrm>
        </p:spPr>
        <p:txBody>
          <a:bodyPr/>
          <a:lstStyle/>
          <a:p>
            <a:r>
              <a:rPr lang="fr-FR" dirty="0"/>
              <a:t>CPGE ART et design</a:t>
            </a:r>
          </a:p>
        </p:txBody>
      </p:sp>
      <p:sp>
        <p:nvSpPr>
          <p:cNvPr id="3" name="Espace réservé du contenu 2">
            <a:extLst>
              <a:ext uri="{FF2B5EF4-FFF2-40B4-BE49-F238E27FC236}">
                <a16:creationId xmlns:a16="http://schemas.microsoft.com/office/drawing/2014/main" id="{7E6306E8-9248-43BC-B2BC-6D6993E791C7}"/>
              </a:ext>
            </a:extLst>
          </p:cNvPr>
          <p:cNvSpPr>
            <a:spLocks noGrp="1"/>
          </p:cNvSpPr>
          <p:nvPr>
            <p:ph idx="1"/>
          </p:nvPr>
        </p:nvSpPr>
        <p:spPr>
          <a:xfrm>
            <a:off x="188259" y="1093694"/>
            <a:ext cx="11725835" cy="5124992"/>
          </a:xfrm>
        </p:spPr>
        <p:txBody>
          <a:bodyPr>
            <a:normAutofit fontScale="25000" lnSpcReduction="20000"/>
          </a:bodyPr>
          <a:lstStyle/>
          <a:p>
            <a:pPr marL="0" indent="0">
              <a:buNone/>
            </a:pPr>
            <a:endParaRPr lang="fr-FR" dirty="0"/>
          </a:p>
          <a:p>
            <a:pPr marL="0" indent="0">
              <a:buNone/>
            </a:pPr>
            <a:r>
              <a:rPr lang="fr-FR" sz="8000" dirty="0"/>
              <a:t>Les étudiants doivent :</a:t>
            </a:r>
          </a:p>
          <a:p>
            <a:pPr marL="0" indent="0">
              <a:buNone/>
            </a:pPr>
            <a:r>
              <a:rPr lang="fr-FR" sz="8000" dirty="0"/>
              <a:t>- être titulaires d’un bac STD2A ou d’un bac général, avec, de préférence, une option arts plastiques</a:t>
            </a:r>
          </a:p>
          <a:p>
            <a:pPr marL="0" indent="0">
              <a:buNone/>
            </a:pPr>
            <a:r>
              <a:rPr lang="fr-FR" sz="8000" dirty="0"/>
              <a:t>- avoir une bonne pratique du dessin et des arts</a:t>
            </a:r>
          </a:p>
          <a:p>
            <a:pPr marL="0" indent="0">
              <a:buNone/>
            </a:pPr>
            <a:r>
              <a:rPr lang="fr-FR" sz="8000" dirty="0"/>
              <a:t>- une curiosité développée et une bonne culture générale.</a:t>
            </a:r>
          </a:p>
          <a:p>
            <a:endParaRPr lang="fr-FR" dirty="0"/>
          </a:p>
          <a:p>
            <a:pPr marL="0" indent="0">
              <a:buNone/>
            </a:pPr>
            <a:r>
              <a:rPr lang="fr-FR" sz="7400" b="1" dirty="0">
                <a:solidFill>
                  <a:srgbClr val="FFC000"/>
                </a:solidFill>
              </a:rPr>
              <a:t>L’inscription à la prépa se fait via Parcoursup, puis, après examen du dossier, les candidats admissibles sont invités à un entretien, où ils peuvent présenter leurs travaux. </a:t>
            </a:r>
          </a:p>
          <a:p>
            <a:pPr marL="0" indent="0">
              <a:buNone/>
            </a:pPr>
            <a:endParaRPr lang="fr-FR" sz="6200" dirty="0"/>
          </a:p>
          <a:p>
            <a:pPr marL="0" indent="0">
              <a:buNone/>
            </a:pPr>
            <a:endParaRPr lang="fr-FR" sz="6200" dirty="0"/>
          </a:p>
          <a:p>
            <a:r>
              <a:rPr lang="fr-FR" sz="7400" dirty="0">
                <a:solidFill>
                  <a:schemeClr val="accent1">
                    <a:lumMod val="60000"/>
                    <a:lumOff val="40000"/>
                  </a:schemeClr>
                </a:solidFill>
              </a:rPr>
              <a:t>Ecole supérieure des arts appliqués Duperré, PARIS</a:t>
            </a:r>
            <a:r>
              <a:rPr lang="fr-FR" sz="7400" dirty="0"/>
              <a:t>	</a:t>
            </a:r>
          </a:p>
          <a:p>
            <a:r>
              <a:rPr lang="fr-FR" sz="7400" dirty="0">
                <a:solidFill>
                  <a:schemeClr val="accent6">
                    <a:lumMod val="75000"/>
                  </a:schemeClr>
                </a:solidFill>
              </a:rPr>
              <a:t>Lycée de la communication Alain Colas, NEVERS</a:t>
            </a:r>
          </a:p>
          <a:p>
            <a:r>
              <a:rPr lang="fr-FR" sz="7400" dirty="0">
                <a:solidFill>
                  <a:srgbClr val="00B050"/>
                </a:solidFill>
              </a:rPr>
              <a:t>Lycée général et technologique Rive-Gauche, TOULOUSE</a:t>
            </a:r>
          </a:p>
          <a:p>
            <a:r>
              <a:rPr lang="fr-FR" sz="7400" dirty="0">
                <a:solidFill>
                  <a:srgbClr val="FFC000"/>
                </a:solidFill>
              </a:rPr>
              <a:t>Lycée La Martinière Diderot, LYON</a:t>
            </a:r>
          </a:p>
        </p:txBody>
      </p:sp>
      <p:pic>
        <p:nvPicPr>
          <p:cNvPr id="4" name="Image 3">
            <a:extLst>
              <a:ext uri="{FF2B5EF4-FFF2-40B4-BE49-F238E27FC236}">
                <a16:creationId xmlns:a16="http://schemas.microsoft.com/office/drawing/2014/main" id="{965DE025-E08E-4E4A-9922-C22364E613A8}"/>
              </a:ext>
            </a:extLst>
          </p:cNvPr>
          <p:cNvPicPr>
            <a:picLocks noChangeAspect="1"/>
          </p:cNvPicPr>
          <p:nvPr/>
        </p:nvPicPr>
        <p:blipFill>
          <a:blip r:embed="rId2"/>
          <a:stretch>
            <a:fillRect/>
          </a:stretch>
        </p:blipFill>
        <p:spPr>
          <a:xfrm>
            <a:off x="7359589" y="3572998"/>
            <a:ext cx="4832412" cy="3285002"/>
          </a:xfrm>
          <a:prstGeom prst="rect">
            <a:avLst/>
          </a:prstGeom>
        </p:spPr>
      </p:pic>
    </p:spTree>
    <p:extLst>
      <p:ext uri="{BB962C8B-B14F-4D97-AF65-F5344CB8AC3E}">
        <p14:creationId xmlns:p14="http://schemas.microsoft.com/office/powerpoint/2010/main" val="25697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FD33A-F14C-43AB-AA22-E2BC9A4C2A89}"/>
              </a:ext>
            </a:extLst>
          </p:cNvPr>
          <p:cNvSpPr>
            <a:spLocks noGrp="1"/>
          </p:cNvSpPr>
          <p:nvPr>
            <p:ph type="title"/>
          </p:nvPr>
        </p:nvSpPr>
        <p:spPr/>
        <p:txBody>
          <a:bodyPr/>
          <a:lstStyle/>
          <a:p>
            <a:r>
              <a:rPr lang="fr-FR" dirty="0"/>
              <a:t>Les arts plastiques à l’université</a:t>
            </a:r>
          </a:p>
        </p:txBody>
      </p:sp>
      <p:sp>
        <p:nvSpPr>
          <p:cNvPr id="3" name="Espace réservé du contenu 2">
            <a:extLst>
              <a:ext uri="{FF2B5EF4-FFF2-40B4-BE49-F238E27FC236}">
                <a16:creationId xmlns:a16="http://schemas.microsoft.com/office/drawing/2014/main" id="{1094B5D6-658C-4C1A-9DBC-370CAEB85F2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B2B7F20-9AC4-4D91-AEF0-8136810578D3}"/>
              </a:ext>
            </a:extLst>
          </p:cNvPr>
          <p:cNvPicPr>
            <a:picLocks noChangeAspect="1"/>
          </p:cNvPicPr>
          <p:nvPr/>
        </p:nvPicPr>
        <p:blipFill rotWithShape="1">
          <a:blip r:embed="rId2"/>
          <a:srcRect l="18161" t="50343" r="39486" b="16899"/>
          <a:stretch/>
        </p:blipFill>
        <p:spPr>
          <a:xfrm>
            <a:off x="811340" y="2301096"/>
            <a:ext cx="10569320" cy="4385534"/>
          </a:xfrm>
          <a:prstGeom prst="rect">
            <a:avLst/>
          </a:prstGeom>
        </p:spPr>
      </p:pic>
      <p:pic>
        <p:nvPicPr>
          <p:cNvPr id="6" name="Image 5">
            <a:extLst>
              <a:ext uri="{FF2B5EF4-FFF2-40B4-BE49-F238E27FC236}">
                <a16:creationId xmlns:a16="http://schemas.microsoft.com/office/drawing/2014/main" id="{F7FCD7A9-6507-4721-8167-C0E0B56E2ACE}"/>
              </a:ext>
            </a:extLst>
          </p:cNvPr>
          <p:cNvPicPr>
            <a:picLocks noChangeAspect="1"/>
          </p:cNvPicPr>
          <p:nvPr/>
        </p:nvPicPr>
        <p:blipFill>
          <a:blip r:embed="rId3"/>
          <a:stretch>
            <a:fillRect/>
          </a:stretch>
        </p:blipFill>
        <p:spPr>
          <a:xfrm>
            <a:off x="381745" y="23401"/>
            <a:ext cx="5344357" cy="3053918"/>
          </a:xfrm>
          <a:prstGeom prst="rect">
            <a:avLst/>
          </a:prstGeom>
        </p:spPr>
      </p:pic>
    </p:spTree>
    <p:extLst>
      <p:ext uri="{BB962C8B-B14F-4D97-AF65-F5344CB8AC3E}">
        <p14:creationId xmlns:p14="http://schemas.microsoft.com/office/powerpoint/2010/main" val="424595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72FB1-A7FF-48BA-BE2F-B7B5454A7A00}"/>
              </a:ext>
            </a:extLst>
          </p:cNvPr>
          <p:cNvSpPr>
            <a:spLocks noGrp="1"/>
          </p:cNvSpPr>
          <p:nvPr>
            <p:ph type="title"/>
          </p:nvPr>
        </p:nvSpPr>
        <p:spPr/>
        <p:txBody>
          <a:bodyPr>
            <a:normAutofit fontScale="90000"/>
          </a:bodyPr>
          <a:lstStyle/>
          <a:p>
            <a:r>
              <a:rPr lang="fr-FR" dirty="0"/>
              <a:t>Il est attendu des candidats en licence Mention ARTS PLASTIQUES :</a:t>
            </a:r>
            <a:br>
              <a:rPr lang="fr-FR" dirty="0"/>
            </a:br>
            <a:endParaRPr lang="fr-FR" dirty="0"/>
          </a:p>
        </p:txBody>
      </p:sp>
      <p:sp>
        <p:nvSpPr>
          <p:cNvPr id="3" name="Espace réservé du contenu 2">
            <a:extLst>
              <a:ext uri="{FF2B5EF4-FFF2-40B4-BE49-F238E27FC236}">
                <a16:creationId xmlns:a16="http://schemas.microsoft.com/office/drawing/2014/main" id="{D6273D15-007A-4B74-B22C-CDC66D83B08C}"/>
              </a:ext>
            </a:extLst>
          </p:cNvPr>
          <p:cNvSpPr>
            <a:spLocks noGrp="1"/>
          </p:cNvSpPr>
          <p:nvPr>
            <p:ph idx="1"/>
          </p:nvPr>
        </p:nvSpPr>
        <p:spPr>
          <a:xfrm>
            <a:off x="331695" y="2057402"/>
            <a:ext cx="11627224" cy="4522692"/>
          </a:xfrm>
        </p:spPr>
        <p:txBody>
          <a:bodyPr>
            <a:normAutofit lnSpcReduction="10000"/>
          </a:bodyPr>
          <a:lstStyle/>
          <a:p>
            <a:endParaRPr lang="fr-FR" dirty="0"/>
          </a:p>
          <a:p>
            <a:r>
              <a:rPr lang="fr-FR" sz="2600" dirty="0">
                <a:solidFill>
                  <a:schemeClr val="accent1">
                    <a:lumMod val="40000"/>
                    <a:lumOff val="60000"/>
                  </a:schemeClr>
                </a:solidFill>
              </a:rPr>
              <a:t>Savoir mobiliser des compétences en matière d'expression écrite et orale afin de pouvoir argumenter un raisonnement</a:t>
            </a:r>
          </a:p>
          <a:p>
            <a:pPr marL="0" indent="0">
              <a:buNone/>
            </a:pPr>
            <a:endParaRPr lang="fr-FR" sz="2600" dirty="0"/>
          </a:p>
          <a:p>
            <a:r>
              <a:rPr lang="fr-FR" sz="2600" dirty="0">
                <a:solidFill>
                  <a:srgbClr val="92D050"/>
                </a:solidFill>
              </a:rPr>
              <a:t>Disposer d'un bon niveau dans au moins une langue étrangère (niveau B)</a:t>
            </a:r>
          </a:p>
          <a:p>
            <a:pPr marL="0" indent="0">
              <a:buNone/>
            </a:pPr>
            <a:endParaRPr lang="fr-FR" sz="2600" dirty="0">
              <a:solidFill>
                <a:srgbClr val="FF0000"/>
              </a:solidFill>
            </a:endParaRPr>
          </a:p>
          <a:p>
            <a:r>
              <a:rPr lang="fr-FR" sz="2600" dirty="0">
                <a:solidFill>
                  <a:srgbClr val="FF0000"/>
                </a:solidFill>
              </a:rPr>
              <a:t>Pouvoir travailler de façon autonome, organiser son travail et faire preuve de curiosité intellectuelle</a:t>
            </a:r>
          </a:p>
          <a:p>
            <a:pPr marL="0" indent="0">
              <a:buNone/>
            </a:pPr>
            <a:endParaRPr lang="fr-FR" sz="2600" dirty="0"/>
          </a:p>
          <a:p>
            <a:r>
              <a:rPr lang="fr-FR" sz="2600" dirty="0">
                <a:solidFill>
                  <a:srgbClr val="00B0F0"/>
                </a:solidFill>
              </a:rPr>
              <a:t>Être sensibilisé aux pratiques de la discipline artistique visée.</a:t>
            </a:r>
          </a:p>
        </p:txBody>
      </p:sp>
      <p:pic>
        <p:nvPicPr>
          <p:cNvPr id="4" name="Image 3">
            <a:extLst>
              <a:ext uri="{FF2B5EF4-FFF2-40B4-BE49-F238E27FC236}">
                <a16:creationId xmlns:a16="http://schemas.microsoft.com/office/drawing/2014/main" id="{BF08408D-03E7-4D1D-940F-52FDB490B2EC}"/>
              </a:ext>
            </a:extLst>
          </p:cNvPr>
          <p:cNvPicPr>
            <a:picLocks noChangeAspect="1"/>
          </p:cNvPicPr>
          <p:nvPr/>
        </p:nvPicPr>
        <p:blipFill rotWithShape="1">
          <a:blip r:embed="rId2"/>
          <a:srcRect l="66627" t="66254" r="18810" b="9259"/>
          <a:stretch/>
        </p:blipFill>
        <p:spPr>
          <a:xfrm>
            <a:off x="607382" y="164989"/>
            <a:ext cx="2288218" cy="2063967"/>
          </a:xfrm>
          <a:prstGeom prst="rect">
            <a:avLst/>
          </a:prstGeom>
        </p:spPr>
      </p:pic>
    </p:spTree>
    <p:extLst>
      <p:ext uri="{BB962C8B-B14F-4D97-AF65-F5344CB8AC3E}">
        <p14:creationId xmlns:p14="http://schemas.microsoft.com/office/powerpoint/2010/main" val="421836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692F9-FEE2-4BC9-94BD-F654BF902814}"/>
              </a:ext>
            </a:extLst>
          </p:cNvPr>
          <p:cNvSpPr>
            <a:spLocks noGrp="1"/>
          </p:cNvSpPr>
          <p:nvPr>
            <p:ph type="title"/>
          </p:nvPr>
        </p:nvSpPr>
        <p:spPr>
          <a:xfrm>
            <a:off x="466165" y="764373"/>
            <a:ext cx="11040035" cy="3283844"/>
          </a:xfrm>
        </p:spPr>
        <p:txBody>
          <a:bodyPr>
            <a:normAutofit/>
          </a:bodyPr>
          <a:lstStyle/>
          <a:p>
            <a:r>
              <a:rPr lang="fr-FR" dirty="0"/>
              <a:t>Posez-vous d’abord les bonnes questions…</a:t>
            </a:r>
            <a:br>
              <a:rPr lang="fr-FR" dirty="0"/>
            </a:br>
            <a:r>
              <a:rPr lang="fr-FR" dirty="0"/>
              <a:t>TOUT D’abord pourquoi voulez-vous faire de telles études ? </a:t>
            </a:r>
          </a:p>
        </p:txBody>
      </p:sp>
    </p:spTree>
    <p:extLst>
      <p:ext uri="{BB962C8B-B14F-4D97-AF65-F5344CB8AC3E}">
        <p14:creationId xmlns:p14="http://schemas.microsoft.com/office/powerpoint/2010/main" val="296992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BCCE1-8116-4BD3-A9E1-816F6A9F9C7D}"/>
              </a:ext>
            </a:extLst>
          </p:cNvPr>
          <p:cNvSpPr>
            <a:spLocks noGrp="1"/>
          </p:cNvSpPr>
          <p:nvPr>
            <p:ph type="title"/>
          </p:nvPr>
        </p:nvSpPr>
        <p:spPr/>
        <p:txBody>
          <a:bodyPr>
            <a:normAutofit fontScale="90000"/>
          </a:bodyPr>
          <a:lstStyle/>
          <a:p>
            <a:r>
              <a:rPr lang="fr-FR" dirty="0"/>
              <a:t>les écoles nationales supérieures d’architecture et de paysage</a:t>
            </a:r>
            <a:br>
              <a:rPr lang="fr-FR" dirty="0"/>
            </a:br>
            <a:endParaRPr lang="fr-FR" dirty="0"/>
          </a:p>
        </p:txBody>
      </p:sp>
      <p:sp>
        <p:nvSpPr>
          <p:cNvPr id="3" name="Espace réservé du contenu 2">
            <a:extLst>
              <a:ext uri="{FF2B5EF4-FFF2-40B4-BE49-F238E27FC236}">
                <a16:creationId xmlns:a16="http://schemas.microsoft.com/office/drawing/2014/main" id="{40ADB1AC-E7DE-4895-AD35-9472F9645A8F}"/>
              </a:ext>
            </a:extLst>
          </p:cNvPr>
          <p:cNvSpPr>
            <a:spLocks noGrp="1"/>
          </p:cNvSpPr>
          <p:nvPr>
            <p:ph idx="1"/>
          </p:nvPr>
        </p:nvSpPr>
        <p:spPr>
          <a:xfrm>
            <a:off x="1926454" y="1882588"/>
            <a:ext cx="9579746" cy="4336097"/>
          </a:xfrm>
        </p:spPr>
        <p:txBody>
          <a:bodyPr>
            <a:normAutofit fontScale="92500" lnSpcReduction="20000"/>
          </a:bodyPr>
          <a:lstStyle/>
          <a:p>
            <a:pPr marL="0" indent="0" algn="r">
              <a:buNone/>
            </a:pPr>
            <a:endParaRPr lang="fr-FR" dirty="0"/>
          </a:p>
          <a:p>
            <a:pPr algn="r"/>
            <a:r>
              <a:rPr lang="fr-FR" sz="2600" dirty="0"/>
              <a:t>L'enseignement de l'architecture est organisé dans un ensemble de </a:t>
            </a:r>
            <a:r>
              <a:rPr lang="fr-FR" sz="2600" b="1" dirty="0">
                <a:solidFill>
                  <a:srgbClr val="0070C0"/>
                </a:solidFill>
              </a:rPr>
              <a:t>22 établissements d'enseignement supérieur :</a:t>
            </a:r>
          </a:p>
          <a:p>
            <a:endParaRPr lang="fr-FR" dirty="0"/>
          </a:p>
          <a:p>
            <a:r>
              <a:rPr lang="fr-FR" dirty="0"/>
              <a:t>20 écoles nationales supérieures d'architecture (ENSA), sous la tutelle du ministère de la Culture, délivrent le diplôme d’État d’architecte. Deux d’entre elles, à Bordeaux et à Lille, dispensent aussi une formation préparant au diplôme d’État de paysagiste.</a:t>
            </a:r>
          </a:p>
          <a:p>
            <a:r>
              <a:rPr lang="fr-FR" dirty="0"/>
              <a:t>2 autres écoles délivrent des diplômes reconnus par le ministère de la Culture comme équivalents aux diplômes nationaux : l'Institut national des sciences appliquées de Strasbourg (INSA) et l'École spéciale d'architecture (ESA) de Paris.</a:t>
            </a:r>
          </a:p>
          <a:p>
            <a:endParaRPr lang="fr-FR" dirty="0"/>
          </a:p>
          <a:p>
            <a:pPr marL="0" indent="0" algn="ctr">
              <a:buNone/>
            </a:pPr>
            <a:r>
              <a:rPr lang="fr-FR" sz="3000" b="1" dirty="0">
                <a:hlinkClick r:id="rId2"/>
              </a:rPr>
              <a:t>Ecoles d'architecture</a:t>
            </a:r>
            <a:endParaRPr lang="fr-FR" sz="3000" b="1" dirty="0"/>
          </a:p>
          <a:p>
            <a:endParaRPr lang="fr-FR" dirty="0"/>
          </a:p>
        </p:txBody>
      </p:sp>
      <p:pic>
        <p:nvPicPr>
          <p:cNvPr id="4" name="Image 3">
            <a:extLst>
              <a:ext uri="{FF2B5EF4-FFF2-40B4-BE49-F238E27FC236}">
                <a16:creationId xmlns:a16="http://schemas.microsoft.com/office/drawing/2014/main" id="{4C4E53BC-E773-4CAB-9B05-3FEE8F3BD275}"/>
              </a:ext>
            </a:extLst>
          </p:cNvPr>
          <p:cNvPicPr>
            <a:picLocks noChangeAspect="1"/>
          </p:cNvPicPr>
          <p:nvPr/>
        </p:nvPicPr>
        <p:blipFill rotWithShape="1">
          <a:blip r:embed="rId3"/>
          <a:srcRect r="5981" b="3956"/>
          <a:stretch/>
        </p:blipFill>
        <p:spPr>
          <a:xfrm>
            <a:off x="145279" y="107697"/>
            <a:ext cx="2127404" cy="2963494"/>
          </a:xfrm>
          <a:prstGeom prst="rect">
            <a:avLst/>
          </a:prstGeom>
        </p:spPr>
      </p:pic>
    </p:spTree>
    <p:extLst>
      <p:ext uri="{BB962C8B-B14F-4D97-AF65-F5344CB8AC3E}">
        <p14:creationId xmlns:p14="http://schemas.microsoft.com/office/powerpoint/2010/main" val="39579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69E80-9FD2-47F9-B15B-39FED45D802A}"/>
              </a:ext>
            </a:extLst>
          </p:cNvPr>
          <p:cNvSpPr>
            <a:spLocks noGrp="1"/>
          </p:cNvSpPr>
          <p:nvPr>
            <p:ph type="title"/>
          </p:nvPr>
        </p:nvSpPr>
        <p:spPr/>
        <p:txBody>
          <a:bodyPr/>
          <a:lstStyle/>
          <a:p>
            <a:r>
              <a:rPr lang="fr-FR" dirty="0"/>
              <a:t>LES ENSA EN REGION IDF</a:t>
            </a:r>
          </a:p>
        </p:txBody>
      </p:sp>
      <p:sp>
        <p:nvSpPr>
          <p:cNvPr id="3" name="Espace réservé du contenu 2">
            <a:extLst>
              <a:ext uri="{FF2B5EF4-FFF2-40B4-BE49-F238E27FC236}">
                <a16:creationId xmlns:a16="http://schemas.microsoft.com/office/drawing/2014/main" id="{E4063371-7687-41D1-985E-95F3E8AEEEC6}"/>
              </a:ext>
            </a:extLst>
          </p:cNvPr>
          <p:cNvSpPr>
            <a:spLocks noGrp="1"/>
          </p:cNvSpPr>
          <p:nvPr>
            <p:ph idx="1"/>
          </p:nvPr>
        </p:nvSpPr>
        <p:spPr/>
        <p:txBody>
          <a:bodyPr>
            <a:normAutofit/>
          </a:bodyPr>
          <a:lstStyle/>
          <a:p>
            <a:r>
              <a:rPr lang="fr-FR" dirty="0"/>
              <a:t>Paris-Belleville     75019 PARIS     </a:t>
            </a:r>
          </a:p>
          <a:p>
            <a:r>
              <a:rPr lang="fr-FR" dirty="0"/>
              <a:t>Paris-Malaquais   75006 -PARIS   </a:t>
            </a:r>
          </a:p>
          <a:p>
            <a:r>
              <a:rPr lang="fr-FR" dirty="0"/>
              <a:t>Marne-La Vallée   77 Marne-la-Vallée </a:t>
            </a:r>
          </a:p>
          <a:p>
            <a:r>
              <a:rPr lang="fr-FR" dirty="0"/>
              <a:t>Paris-Val de Seine   75013 PARIS</a:t>
            </a:r>
          </a:p>
          <a:p>
            <a:r>
              <a:rPr lang="fr-FR" dirty="0"/>
              <a:t>Versailles   78000 VERSAILLES </a:t>
            </a:r>
          </a:p>
          <a:p>
            <a:r>
              <a:rPr lang="fr-FR" dirty="0"/>
              <a:t>Paris-La Villette   75019 PARIS</a:t>
            </a:r>
          </a:p>
          <a:p>
            <a:r>
              <a:rPr lang="fr-FR" dirty="0"/>
              <a:t>Ecole Spéciale d’Architecture 75014 PARIS</a:t>
            </a:r>
          </a:p>
          <a:p>
            <a:pPr marL="0" indent="0" algn="ctr">
              <a:buNone/>
            </a:pPr>
            <a:endParaRPr lang="fr-FR" sz="2800" b="1" dirty="0">
              <a:hlinkClick r:id="rId2"/>
            </a:endParaRPr>
          </a:p>
        </p:txBody>
      </p:sp>
      <p:pic>
        <p:nvPicPr>
          <p:cNvPr id="4" name="Image 3">
            <a:extLst>
              <a:ext uri="{FF2B5EF4-FFF2-40B4-BE49-F238E27FC236}">
                <a16:creationId xmlns:a16="http://schemas.microsoft.com/office/drawing/2014/main" id="{E1188966-7D77-453E-8E59-0E004525E797}"/>
              </a:ext>
            </a:extLst>
          </p:cNvPr>
          <p:cNvPicPr>
            <a:picLocks noChangeAspect="1"/>
          </p:cNvPicPr>
          <p:nvPr/>
        </p:nvPicPr>
        <p:blipFill rotWithShape="1">
          <a:blip r:embed="rId3"/>
          <a:srcRect t="18747"/>
          <a:stretch/>
        </p:blipFill>
        <p:spPr>
          <a:xfrm>
            <a:off x="6860589" y="1695635"/>
            <a:ext cx="4845959" cy="4397992"/>
          </a:xfrm>
          <a:prstGeom prst="rect">
            <a:avLst/>
          </a:prstGeom>
        </p:spPr>
      </p:pic>
    </p:spTree>
    <p:extLst>
      <p:ext uri="{BB962C8B-B14F-4D97-AF65-F5344CB8AC3E}">
        <p14:creationId xmlns:p14="http://schemas.microsoft.com/office/powerpoint/2010/main" val="413342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6289A-3006-4B7B-9AD6-09DFD56299F1}"/>
              </a:ext>
            </a:extLst>
          </p:cNvPr>
          <p:cNvSpPr>
            <a:spLocks noGrp="1"/>
          </p:cNvSpPr>
          <p:nvPr>
            <p:ph type="title"/>
          </p:nvPr>
        </p:nvSpPr>
        <p:spPr>
          <a:xfrm>
            <a:off x="1075765" y="0"/>
            <a:ext cx="10430435" cy="1541929"/>
          </a:xfrm>
        </p:spPr>
        <p:txBody>
          <a:bodyPr>
            <a:normAutofit fontScale="90000"/>
          </a:bodyPr>
          <a:lstStyle/>
          <a:p>
            <a:r>
              <a:rPr lang="fr-FR" dirty="0"/>
              <a:t>CPGE A/L avec option histoire des arts</a:t>
            </a:r>
            <a:br>
              <a:rPr lang="fr-FR" dirty="0"/>
            </a:br>
            <a:endParaRPr lang="fr-FR" dirty="0"/>
          </a:p>
        </p:txBody>
      </p:sp>
      <p:sp>
        <p:nvSpPr>
          <p:cNvPr id="3" name="Espace réservé du contenu 2">
            <a:extLst>
              <a:ext uri="{FF2B5EF4-FFF2-40B4-BE49-F238E27FC236}">
                <a16:creationId xmlns:a16="http://schemas.microsoft.com/office/drawing/2014/main" id="{8D0D2F22-49B1-49A3-BE7F-4CB3BABF6976}"/>
              </a:ext>
            </a:extLst>
          </p:cNvPr>
          <p:cNvSpPr>
            <a:spLocks noGrp="1"/>
          </p:cNvSpPr>
          <p:nvPr>
            <p:ph idx="1"/>
          </p:nvPr>
        </p:nvSpPr>
        <p:spPr>
          <a:xfrm>
            <a:off x="177553" y="1038687"/>
            <a:ext cx="9676661" cy="5702771"/>
          </a:xfrm>
        </p:spPr>
        <p:txBody>
          <a:bodyPr>
            <a:normAutofit fontScale="92500" lnSpcReduction="10000"/>
          </a:bodyPr>
          <a:lstStyle/>
          <a:p>
            <a:pPr marL="0" indent="0" algn="ctr">
              <a:buNone/>
            </a:pPr>
            <a:r>
              <a:rPr lang="fr-FR" sz="2600" b="1" dirty="0"/>
              <a:t>En IDF:</a:t>
            </a:r>
          </a:p>
          <a:p>
            <a:pPr marL="0" indent="0" algn="just">
              <a:buNone/>
            </a:pPr>
            <a:r>
              <a:rPr lang="fr-FR" dirty="0">
                <a:solidFill>
                  <a:schemeClr val="accent1">
                    <a:lumMod val="60000"/>
                    <a:lumOff val="40000"/>
                  </a:schemeClr>
                </a:solidFill>
              </a:rPr>
              <a:t>Lycée Janson de Sailly </a:t>
            </a:r>
            <a:r>
              <a:rPr lang="fr-FR" dirty="0"/>
              <a:t>(Paris)  1ère et 2ème année; </a:t>
            </a:r>
            <a:r>
              <a:rPr lang="fr-FR" dirty="0">
                <a:solidFill>
                  <a:schemeClr val="accent1">
                    <a:lumMod val="60000"/>
                    <a:lumOff val="40000"/>
                  </a:schemeClr>
                </a:solidFill>
              </a:rPr>
              <a:t>Lycée Hélène Boucher </a:t>
            </a:r>
            <a:r>
              <a:rPr lang="fr-FR" dirty="0"/>
              <a:t>(Paris)1ère année;  </a:t>
            </a:r>
            <a:r>
              <a:rPr lang="fr-FR" dirty="0">
                <a:solidFill>
                  <a:schemeClr val="accent1">
                    <a:lumMod val="60000"/>
                    <a:lumOff val="40000"/>
                  </a:schemeClr>
                </a:solidFill>
              </a:rPr>
              <a:t>Ecole normale catholique </a:t>
            </a:r>
            <a:r>
              <a:rPr lang="fr-FR" dirty="0"/>
              <a:t>(Paris) 1ère et 2ème année; </a:t>
            </a:r>
            <a:r>
              <a:rPr lang="fr-FR" dirty="0">
                <a:solidFill>
                  <a:schemeClr val="accent1">
                    <a:lumMod val="60000"/>
                    <a:lumOff val="40000"/>
                  </a:schemeClr>
                </a:solidFill>
              </a:rPr>
              <a:t>Lycée Condorcet(</a:t>
            </a:r>
            <a:r>
              <a:rPr lang="fr-FR" dirty="0"/>
              <a:t>Paris) (option arts plastiques) 1ère et 2ème année; </a:t>
            </a:r>
            <a:r>
              <a:rPr lang="fr-FR" dirty="0">
                <a:solidFill>
                  <a:schemeClr val="accent1">
                    <a:lumMod val="60000"/>
                    <a:lumOff val="40000"/>
                  </a:schemeClr>
                </a:solidFill>
              </a:rPr>
              <a:t>Lycée Blanqui </a:t>
            </a:r>
            <a:r>
              <a:rPr lang="fr-FR" dirty="0"/>
              <a:t>(St Ouen) 1ère et 2ème année; </a:t>
            </a:r>
            <a:r>
              <a:rPr lang="fr-FR" dirty="0">
                <a:solidFill>
                  <a:schemeClr val="accent1">
                    <a:lumMod val="60000"/>
                    <a:lumOff val="40000"/>
                  </a:schemeClr>
                </a:solidFill>
              </a:rPr>
              <a:t>Lycée Léon Blum </a:t>
            </a:r>
            <a:r>
              <a:rPr lang="fr-FR" dirty="0"/>
              <a:t>(Créteil) 1ère année et 2ème année; </a:t>
            </a:r>
            <a:r>
              <a:rPr lang="fr-FR" dirty="0">
                <a:solidFill>
                  <a:schemeClr val="accent1">
                    <a:lumMod val="60000"/>
                    <a:lumOff val="40000"/>
                  </a:schemeClr>
                </a:solidFill>
              </a:rPr>
              <a:t>Lycée Michelet </a:t>
            </a:r>
            <a:r>
              <a:rPr lang="fr-FR" dirty="0"/>
              <a:t>(Vanves) 1ère et 2ème année; Lycée </a:t>
            </a:r>
            <a:r>
              <a:rPr lang="fr-FR" dirty="0">
                <a:solidFill>
                  <a:schemeClr val="accent1">
                    <a:lumMod val="60000"/>
                    <a:lumOff val="40000"/>
                  </a:schemeClr>
                </a:solidFill>
              </a:rPr>
              <a:t>Blanche de Castille</a:t>
            </a:r>
            <a:r>
              <a:rPr lang="fr-FR" dirty="0"/>
              <a:t> (Le Chesnay) 1ère et 2ème année</a:t>
            </a:r>
          </a:p>
          <a:p>
            <a:pPr marL="0" indent="0" algn="ctr">
              <a:buNone/>
            </a:pPr>
            <a:r>
              <a:rPr lang="fr-FR" sz="2600" b="1" dirty="0"/>
              <a:t>En région :</a:t>
            </a:r>
          </a:p>
          <a:p>
            <a:pPr marL="0" indent="0">
              <a:buNone/>
            </a:pPr>
            <a:r>
              <a:rPr lang="fr-FR" dirty="0"/>
              <a:t>- Toulouse : </a:t>
            </a:r>
            <a:r>
              <a:rPr lang="fr-FR" dirty="0">
                <a:solidFill>
                  <a:schemeClr val="accent1">
                    <a:lumMod val="60000"/>
                    <a:lumOff val="40000"/>
                  </a:schemeClr>
                </a:solidFill>
              </a:rPr>
              <a:t>Lycée Saint Sernin </a:t>
            </a:r>
            <a:r>
              <a:rPr lang="fr-FR" dirty="0"/>
              <a:t>1ère et 2ème année</a:t>
            </a:r>
          </a:p>
          <a:p>
            <a:pPr marL="0" indent="0">
              <a:buNone/>
            </a:pPr>
            <a:r>
              <a:rPr lang="fr-FR" dirty="0"/>
              <a:t>- Lyon : </a:t>
            </a:r>
            <a:r>
              <a:rPr lang="fr-FR" dirty="0">
                <a:solidFill>
                  <a:schemeClr val="accent1">
                    <a:lumMod val="60000"/>
                    <a:lumOff val="40000"/>
                  </a:schemeClr>
                </a:solidFill>
              </a:rPr>
              <a:t>Lycée du Parc </a:t>
            </a:r>
            <a:r>
              <a:rPr lang="fr-FR" dirty="0"/>
              <a:t>1ère et 2ème année</a:t>
            </a:r>
          </a:p>
          <a:p>
            <a:pPr marL="0" indent="0">
              <a:buNone/>
            </a:pPr>
            <a:r>
              <a:rPr lang="fr-FR" dirty="0"/>
              <a:t>- Strasbourg : </a:t>
            </a:r>
            <a:r>
              <a:rPr lang="fr-FR" dirty="0">
                <a:solidFill>
                  <a:schemeClr val="accent1">
                    <a:lumMod val="60000"/>
                    <a:lumOff val="40000"/>
                  </a:schemeClr>
                </a:solidFill>
              </a:rPr>
              <a:t>Lycée Fustel de Coulanges </a:t>
            </a:r>
            <a:r>
              <a:rPr lang="fr-FR" dirty="0"/>
              <a:t>1ère et 2ème année</a:t>
            </a:r>
          </a:p>
          <a:p>
            <a:pPr marL="0" indent="0">
              <a:buNone/>
            </a:pPr>
            <a:r>
              <a:rPr lang="fr-FR" dirty="0"/>
              <a:t>- Nantes : </a:t>
            </a:r>
            <a:r>
              <a:rPr lang="fr-FR" dirty="0">
                <a:solidFill>
                  <a:schemeClr val="accent1">
                    <a:lumMod val="60000"/>
                    <a:lumOff val="40000"/>
                  </a:schemeClr>
                </a:solidFill>
              </a:rPr>
              <a:t>Lycée Clemenceau </a:t>
            </a:r>
            <a:r>
              <a:rPr lang="fr-FR" dirty="0"/>
              <a:t>1ère et 2ème année;  </a:t>
            </a:r>
            <a:r>
              <a:rPr lang="fr-FR" dirty="0">
                <a:solidFill>
                  <a:schemeClr val="accent1">
                    <a:lumMod val="60000"/>
                    <a:lumOff val="40000"/>
                  </a:schemeClr>
                </a:solidFill>
              </a:rPr>
              <a:t>Lycée La </a:t>
            </a:r>
            <a:r>
              <a:rPr lang="fr-FR" dirty="0" err="1">
                <a:solidFill>
                  <a:schemeClr val="accent1">
                    <a:lumMod val="60000"/>
                    <a:lumOff val="40000"/>
                  </a:schemeClr>
                </a:solidFill>
              </a:rPr>
              <a:t>Perverie</a:t>
            </a:r>
            <a:r>
              <a:rPr lang="fr-FR" dirty="0">
                <a:solidFill>
                  <a:schemeClr val="accent1">
                    <a:lumMod val="60000"/>
                    <a:lumOff val="40000"/>
                  </a:schemeClr>
                </a:solidFill>
              </a:rPr>
              <a:t> </a:t>
            </a:r>
            <a:r>
              <a:rPr lang="fr-FR" dirty="0"/>
              <a:t>1ère et 2ème année</a:t>
            </a:r>
          </a:p>
          <a:p>
            <a:pPr marL="0" indent="0">
              <a:buNone/>
            </a:pPr>
            <a:r>
              <a:rPr lang="fr-FR" dirty="0"/>
              <a:t>- Lille </a:t>
            </a:r>
            <a:r>
              <a:rPr lang="fr-FR" dirty="0">
                <a:solidFill>
                  <a:schemeClr val="accent1">
                    <a:lumMod val="60000"/>
                    <a:lumOff val="40000"/>
                  </a:schemeClr>
                </a:solidFill>
              </a:rPr>
              <a:t>Lycée Faidherbe </a:t>
            </a:r>
            <a:r>
              <a:rPr lang="fr-FR" dirty="0"/>
              <a:t>1ère et 2ème année</a:t>
            </a:r>
          </a:p>
          <a:p>
            <a:pPr marL="0" indent="0">
              <a:buNone/>
            </a:pPr>
            <a:r>
              <a:rPr lang="fr-FR" dirty="0"/>
              <a:t>- Nîmes </a:t>
            </a:r>
            <a:r>
              <a:rPr lang="fr-FR" dirty="0">
                <a:solidFill>
                  <a:schemeClr val="accent1">
                    <a:lumMod val="60000"/>
                    <a:lumOff val="40000"/>
                  </a:schemeClr>
                </a:solidFill>
              </a:rPr>
              <a:t>Lycée Emmanuel d’Alzon </a:t>
            </a:r>
            <a:r>
              <a:rPr lang="fr-FR" dirty="0"/>
              <a:t>(option arts plastiques) 1ère et 2ème année</a:t>
            </a:r>
          </a:p>
          <a:p>
            <a:pPr marL="0" indent="0">
              <a:buNone/>
            </a:pPr>
            <a:r>
              <a:rPr lang="fr-FR" dirty="0"/>
              <a:t>- Bordeaux </a:t>
            </a:r>
            <a:r>
              <a:rPr lang="fr-FR" dirty="0">
                <a:solidFill>
                  <a:schemeClr val="accent1">
                    <a:lumMod val="60000"/>
                    <a:lumOff val="40000"/>
                  </a:schemeClr>
                </a:solidFill>
              </a:rPr>
              <a:t>Lycée Montaigne </a:t>
            </a:r>
            <a:r>
              <a:rPr lang="fr-FR" dirty="0"/>
              <a:t>1ère et 2ème année</a:t>
            </a:r>
          </a:p>
          <a:p>
            <a:endParaRPr lang="fr-FR" dirty="0"/>
          </a:p>
        </p:txBody>
      </p:sp>
      <p:pic>
        <p:nvPicPr>
          <p:cNvPr id="6" name="Image 5">
            <a:extLst>
              <a:ext uri="{FF2B5EF4-FFF2-40B4-BE49-F238E27FC236}">
                <a16:creationId xmlns:a16="http://schemas.microsoft.com/office/drawing/2014/main" id="{A4A21047-1123-41F6-8F81-36F867C224D4}"/>
              </a:ext>
            </a:extLst>
          </p:cNvPr>
          <p:cNvPicPr>
            <a:picLocks noChangeAspect="1"/>
          </p:cNvPicPr>
          <p:nvPr/>
        </p:nvPicPr>
        <p:blipFill>
          <a:blip r:embed="rId2"/>
          <a:stretch>
            <a:fillRect/>
          </a:stretch>
        </p:blipFill>
        <p:spPr>
          <a:xfrm>
            <a:off x="9854214" y="852256"/>
            <a:ext cx="2238375" cy="3619500"/>
          </a:xfrm>
          <a:prstGeom prst="rect">
            <a:avLst/>
          </a:prstGeom>
        </p:spPr>
      </p:pic>
    </p:spTree>
    <p:extLst>
      <p:ext uri="{BB962C8B-B14F-4D97-AF65-F5344CB8AC3E}">
        <p14:creationId xmlns:p14="http://schemas.microsoft.com/office/powerpoint/2010/main" val="270398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4ED1F-18D7-4559-90AC-48D6E3903C98}"/>
              </a:ext>
            </a:extLst>
          </p:cNvPr>
          <p:cNvSpPr>
            <a:spLocks noGrp="1"/>
          </p:cNvSpPr>
          <p:nvPr>
            <p:ph type="title"/>
          </p:nvPr>
        </p:nvSpPr>
        <p:spPr>
          <a:xfrm>
            <a:off x="6662456" y="764373"/>
            <a:ext cx="4843743" cy="1293028"/>
          </a:xfrm>
        </p:spPr>
        <p:txBody>
          <a:bodyPr>
            <a:normAutofit fontScale="90000"/>
          </a:bodyPr>
          <a:lstStyle/>
          <a:p>
            <a:r>
              <a:rPr lang="fr-FR" dirty="0"/>
              <a:t>L’École du Louvre</a:t>
            </a:r>
            <a:br>
              <a:rPr lang="fr-FR" dirty="0"/>
            </a:br>
            <a:endParaRPr lang="fr-FR" dirty="0"/>
          </a:p>
        </p:txBody>
      </p:sp>
      <p:sp>
        <p:nvSpPr>
          <p:cNvPr id="3" name="Espace réservé du contenu 2">
            <a:extLst>
              <a:ext uri="{FF2B5EF4-FFF2-40B4-BE49-F238E27FC236}">
                <a16:creationId xmlns:a16="http://schemas.microsoft.com/office/drawing/2014/main" id="{F71AA1C0-7F23-42F4-B3B3-6E90A71FDCC9}"/>
              </a:ext>
            </a:extLst>
          </p:cNvPr>
          <p:cNvSpPr>
            <a:spLocks noGrp="1"/>
          </p:cNvSpPr>
          <p:nvPr>
            <p:ph idx="1"/>
          </p:nvPr>
        </p:nvSpPr>
        <p:spPr>
          <a:xfrm>
            <a:off x="4219914" y="2194560"/>
            <a:ext cx="7765897" cy="4024125"/>
          </a:xfrm>
        </p:spPr>
        <p:txBody>
          <a:bodyPr>
            <a:normAutofit fontScale="92500" lnSpcReduction="20000"/>
          </a:bodyPr>
          <a:lstStyle/>
          <a:p>
            <a:pPr marL="0" indent="0">
              <a:buNone/>
            </a:pPr>
            <a:r>
              <a:rPr lang="fr-FR" sz="2800" dirty="0">
                <a:solidFill>
                  <a:schemeClr val="accent1">
                    <a:lumMod val="60000"/>
                    <a:lumOff val="40000"/>
                  </a:schemeClr>
                </a:solidFill>
              </a:rPr>
              <a:t>L’École du Louvre dispense un enseignement d’archéologie, d’histoire de l’art et des civilisations, de techniques de sauvegarde, de conservation et de mise en valeur du patrimoine culturel.</a:t>
            </a:r>
          </a:p>
          <a:p>
            <a:pPr algn="ctr"/>
            <a:endParaRPr lang="fr-FR" dirty="0"/>
          </a:p>
          <a:p>
            <a:pPr algn="ctr"/>
            <a:r>
              <a:rPr lang="fr-FR" b="1" dirty="0">
                <a:solidFill>
                  <a:srgbClr val="0070C0"/>
                </a:solidFill>
              </a:rPr>
              <a:t>1er CYCLE (3 ANS): </a:t>
            </a:r>
            <a:r>
              <a:rPr lang="fr-FR" dirty="0"/>
              <a:t>pour l’accès en première année de premier cycle, la procédure d’admission des candidats se déroule en deux phases :</a:t>
            </a:r>
          </a:p>
          <a:p>
            <a:pPr marL="0" indent="0" algn="ctr">
              <a:buNone/>
            </a:pPr>
            <a:r>
              <a:rPr lang="fr-FR" dirty="0"/>
              <a:t>1) l’examen du dossier à partir des résultats scolaires via Parcoursup </a:t>
            </a:r>
          </a:p>
          <a:p>
            <a:pPr marL="0" indent="0" algn="ctr">
              <a:buNone/>
            </a:pPr>
            <a:r>
              <a:rPr lang="fr-FR" dirty="0"/>
              <a:t>2) des épreuves écrites de concours pour les candidats retenus. </a:t>
            </a:r>
          </a:p>
        </p:txBody>
      </p:sp>
      <p:pic>
        <p:nvPicPr>
          <p:cNvPr id="5" name="Image 4">
            <a:extLst>
              <a:ext uri="{FF2B5EF4-FFF2-40B4-BE49-F238E27FC236}">
                <a16:creationId xmlns:a16="http://schemas.microsoft.com/office/drawing/2014/main" id="{7695CB50-F963-45C6-A643-599648875CE6}"/>
              </a:ext>
            </a:extLst>
          </p:cNvPr>
          <p:cNvPicPr>
            <a:picLocks noChangeAspect="1"/>
          </p:cNvPicPr>
          <p:nvPr/>
        </p:nvPicPr>
        <p:blipFill rotWithShape="1">
          <a:blip r:embed="rId2"/>
          <a:srcRect r="50941"/>
          <a:stretch/>
        </p:blipFill>
        <p:spPr>
          <a:xfrm>
            <a:off x="552418" y="1003177"/>
            <a:ext cx="3458517" cy="4699832"/>
          </a:xfrm>
          <a:prstGeom prst="rect">
            <a:avLst/>
          </a:prstGeom>
        </p:spPr>
      </p:pic>
    </p:spTree>
    <p:extLst>
      <p:ext uri="{BB962C8B-B14F-4D97-AF65-F5344CB8AC3E}">
        <p14:creationId xmlns:p14="http://schemas.microsoft.com/office/powerpoint/2010/main" val="1636645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40B5-EB3A-4A74-A260-AD3D59E22A7C}"/>
              </a:ext>
            </a:extLst>
          </p:cNvPr>
          <p:cNvSpPr>
            <a:spLocks noGrp="1"/>
          </p:cNvSpPr>
          <p:nvPr>
            <p:ph type="title"/>
          </p:nvPr>
        </p:nvSpPr>
        <p:spPr/>
        <p:txBody>
          <a:bodyPr>
            <a:normAutofit fontScale="90000"/>
          </a:bodyPr>
          <a:lstStyle/>
          <a:p>
            <a:r>
              <a:rPr lang="fr-FR" dirty="0"/>
              <a:t>Travailler dans le domaine du marché de l’art</a:t>
            </a:r>
            <a:br>
              <a:rPr lang="fr-FR" dirty="0"/>
            </a:br>
            <a:endParaRPr lang="fr-FR" dirty="0"/>
          </a:p>
        </p:txBody>
      </p:sp>
      <p:sp>
        <p:nvSpPr>
          <p:cNvPr id="3" name="Espace réservé du contenu 2">
            <a:extLst>
              <a:ext uri="{FF2B5EF4-FFF2-40B4-BE49-F238E27FC236}">
                <a16:creationId xmlns:a16="http://schemas.microsoft.com/office/drawing/2014/main" id="{3E12DBE1-6BAD-485F-8A7B-CE2980CE23B0}"/>
              </a:ext>
            </a:extLst>
          </p:cNvPr>
          <p:cNvSpPr>
            <a:spLocks noGrp="1"/>
          </p:cNvSpPr>
          <p:nvPr>
            <p:ph idx="1"/>
          </p:nvPr>
        </p:nvSpPr>
        <p:spPr>
          <a:xfrm>
            <a:off x="292963" y="1918448"/>
            <a:ext cx="7998781" cy="4300238"/>
          </a:xfrm>
        </p:spPr>
        <p:txBody>
          <a:bodyPr>
            <a:normAutofit/>
          </a:bodyPr>
          <a:lstStyle/>
          <a:p>
            <a:r>
              <a:rPr lang="fr-FR" dirty="0">
                <a:solidFill>
                  <a:schemeClr val="accent6">
                    <a:lumMod val="75000"/>
                  </a:schemeClr>
                </a:solidFill>
              </a:rPr>
              <a:t>Licence Droit/</a:t>
            </a:r>
            <a:r>
              <a:rPr lang="fr-FR" dirty="0" err="1">
                <a:solidFill>
                  <a:schemeClr val="accent6">
                    <a:lumMod val="75000"/>
                  </a:schemeClr>
                </a:solidFill>
              </a:rPr>
              <a:t>HdA</a:t>
            </a:r>
            <a:r>
              <a:rPr lang="fr-FR" dirty="0">
                <a:solidFill>
                  <a:schemeClr val="accent6">
                    <a:lumMod val="75000"/>
                  </a:schemeClr>
                </a:solidFill>
              </a:rPr>
              <a:t> </a:t>
            </a:r>
            <a:r>
              <a:rPr lang="fr-FR" dirty="0"/>
              <a:t>à Paris1 , à Lyon 2.</a:t>
            </a:r>
          </a:p>
          <a:p>
            <a:r>
              <a:rPr lang="fr-FR" dirty="0">
                <a:solidFill>
                  <a:schemeClr val="accent1">
                    <a:lumMod val="60000"/>
                    <a:lumOff val="40000"/>
                  </a:schemeClr>
                </a:solidFill>
              </a:rPr>
              <a:t>Certification d'histoire de l'art de l'école du Louvre </a:t>
            </a:r>
            <a:r>
              <a:rPr lang="fr-FR" dirty="0"/>
              <a:t>pour les étudiants en Droit de l'Université Jean Monnet à Sceaux</a:t>
            </a:r>
          </a:p>
          <a:p>
            <a:r>
              <a:rPr lang="fr-FR" dirty="0">
                <a:solidFill>
                  <a:srgbClr val="FFFF00"/>
                </a:solidFill>
              </a:rPr>
              <a:t>ICART </a:t>
            </a:r>
            <a:r>
              <a:rPr lang="fr-FR" dirty="0"/>
              <a:t>(Institut supérieur des carrières artistiques)  www.icartbordeaux.com    www.icartparis.com     (Privé)</a:t>
            </a:r>
          </a:p>
          <a:p>
            <a:r>
              <a:rPr lang="fr-FR" dirty="0">
                <a:solidFill>
                  <a:srgbClr val="00B050"/>
                </a:solidFill>
              </a:rPr>
              <a:t>IESA</a:t>
            </a:r>
            <a:r>
              <a:rPr lang="fr-FR" dirty="0"/>
              <a:t> (Institut d’études supérieures des arts)  www.iesa.fr    (Privé)</a:t>
            </a:r>
          </a:p>
          <a:p>
            <a:r>
              <a:rPr lang="fr-FR" dirty="0">
                <a:solidFill>
                  <a:srgbClr val="7030A0"/>
                </a:solidFill>
              </a:rPr>
              <a:t>Mastère de l’ESC Dijon  </a:t>
            </a:r>
            <a:r>
              <a:rPr lang="fr-FR" dirty="0"/>
              <a:t>www.escdijon.com      </a:t>
            </a:r>
          </a:p>
          <a:p>
            <a:r>
              <a:rPr lang="fr-FR" dirty="0">
                <a:solidFill>
                  <a:srgbClr val="FF0000"/>
                </a:solidFill>
              </a:rPr>
              <a:t>Mastère de l’ESC Bretagne  </a:t>
            </a:r>
            <a:r>
              <a:rPr lang="fr-FR" dirty="0"/>
              <a:t>www.esc-brest.fr     </a:t>
            </a:r>
          </a:p>
          <a:p>
            <a:endParaRPr lang="fr-FR" dirty="0"/>
          </a:p>
          <a:p>
            <a:endParaRPr lang="fr-FR" dirty="0"/>
          </a:p>
        </p:txBody>
      </p:sp>
      <p:pic>
        <p:nvPicPr>
          <p:cNvPr id="4" name="Image 3">
            <a:extLst>
              <a:ext uri="{FF2B5EF4-FFF2-40B4-BE49-F238E27FC236}">
                <a16:creationId xmlns:a16="http://schemas.microsoft.com/office/drawing/2014/main" id="{6CCD0828-20D6-40C5-B638-7E566F1A40A1}"/>
              </a:ext>
            </a:extLst>
          </p:cNvPr>
          <p:cNvPicPr>
            <a:picLocks noChangeAspect="1"/>
          </p:cNvPicPr>
          <p:nvPr/>
        </p:nvPicPr>
        <p:blipFill>
          <a:blip r:embed="rId2"/>
          <a:stretch>
            <a:fillRect/>
          </a:stretch>
        </p:blipFill>
        <p:spPr>
          <a:xfrm>
            <a:off x="8291744" y="1990370"/>
            <a:ext cx="3850756" cy="2430710"/>
          </a:xfrm>
          <a:prstGeom prst="rect">
            <a:avLst/>
          </a:prstGeom>
        </p:spPr>
      </p:pic>
    </p:spTree>
    <p:extLst>
      <p:ext uri="{BB962C8B-B14F-4D97-AF65-F5344CB8AC3E}">
        <p14:creationId xmlns:p14="http://schemas.microsoft.com/office/powerpoint/2010/main" val="126667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A4540-1EBD-4B2F-9CE5-DCA7EB4FFF1D}"/>
              </a:ext>
            </a:extLst>
          </p:cNvPr>
          <p:cNvSpPr>
            <a:spLocks noGrp="1"/>
          </p:cNvSpPr>
          <p:nvPr>
            <p:ph type="title"/>
          </p:nvPr>
        </p:nvSpPr>
        <p:spPr>
          <a:xfrm>
            <a:off x="5832628" y="764373"/>
            <a:ext cx="5673571" cy="1293028"/>
          </a:xfrm>
        </p:spPr>
        <p:txBody>
          <a:bodyPr>
            <a:normAutofit fontScale="90000"/>
          </a:bodyPr>
          <a:lstStyle/>
          <a:p>
            <a:r>
              <a:rPr lang="fr-FR" dirty="0"/>
              <a:t>Travailler dans le domaine du patrimoine</a:t>
            </a:r>
            <a:br>
              <a:rPr lang="fr-FR" dirty="0"/>
            </a:br>
            <a:endParaRPr lang="fr-FR" dirty="0"/>
          </a:p>
        </p:txBody>
      </p:sp>
      <p:sp>
        <p:nvSpPr>
          <p:cNvPr id="3" name="Espace réservé du contenu 2">
            <a:extLst>
              <a:ext uri="{FF2B5EF4-FFF2-40B4-BE49-F238E27FC236}">
                <a16:creationId xmlns:a16="http://schemas.microsoft.com/office/drawing/2014/main" id="{E2018C30-9436-4701-82E3-FECC07E3662C}"/>
              </a:ext>
            </a:extLst>
          </p:cNvPr>
          <p:cNvSpPr>
            <a:spLocks noGrp="1"/>
          </p:cNvSpPr>
          <p:nvPr>
            <p:ph idx="1"/>
          </p:nvPr>
        </p:nvSpPr>
        <p:spPr>
          <a:xfrm>
            <a:off x="685800" y="2521258"/>
            <a:ext cx="10820400" cy="3986074"/>
          </a:xfrm>
        </p:spPr>
        <p:txBody>
          <a:bodyPr>
            <a:normAutofit lnSpcReduction="10000"/>
          </a:bodyPr>
          <a:lstStyle/>
          <a:p>
            <a:endParaRPr lang="fr-FR" dirty="0"/>
          </a:p>
          <a:p>
            <a:r>
              <a:rPr lang="fr-FR" dirty="0"/>
              <a:t>Département des conservateurs de l’institut national du Patrimoine </a:t>
            </a:r>
            <a:r>
              <a:rPr lang="fr-FR" b="1" dirty="0">
                <a:hlinkClick r:id="rId2"/>
              </a:rPr>
              <a:t>www.inp.fr  </a:t>
            </a:r>
            <a:r>
              <a:rPr lang="fr-FR" dirty="0"/>
              <a:t>Niveau bac mais être âgé de plus de 20 ans (Préparation en Université </a:t>
            </a:r>
            <a:r>
              <a:rPr lang="fr-FR" dirty="0" err="1"/>
              <a:t>HdA</a:t>
            </a:r>
            <a:r>
              <a:rPr lang="fr-FR" dirty="0"/>
              <a:t>)</a:t>
            </a:r>
          </a:p>
          <a:p>
            <a:endParaRPr lang="fr-FR" dirty="0"/>
          </a:p>
          <a:p>
            <a:r>
              <a:rPr lang="fr-FR" dirty="0"/>
              <a:t>Concours conservateur du patrimoine Université Paul Valery, Montpellier 3</a:t>
            </a:r>
          </a:p>
          <a:p>
            <a:pPr marL="0" indent="0">
              <a:buNone/>
            </a:pPr>
            <a:endParaRPr lang="fr-FR" dirty="0"/>
          </a:p>
          <a:p>
            <a:r>
              <a:rPr lang="fr-FR" dirty="0"/>
              <a:t>Ecole du Louvre  Concours niveau bac  </a:t>
            </a:r>
            <a:r>
              <a:rPr lang="fr-FR" b="1" dirty="0">
                <a:solidFill>
                  <a:schemeClr val="accent6">
                    <a:lumMod val="75000"/>
                  </a:schemeClr>
                </a:solidFill>
                <a:hlinkClick r:id="rId3">
                  <a:extLst>
                    <a:ext uri="{A12FA001-AC4F-418D-AE19-62706E023703}">
                      <ahyp:hlinkClr xmlns:ahyp="http://schemas.microsoft.com/office/drawing/2018/hyperlinkcolor" val="tx"/>
                    </a:ext>
                  </a:extLst>
                </a:hlinkClick>
              </a:rPr>
              <a:t>www.ecoledulouvre.fr </a:t>
            </a:r>
            <a:endParaRPr lang="fr-FR" b="1" dirty="0">
              <a:solidFill>
                <a:schemeClr val="accent6">
                  <a:lumMod val="75000"/>
                </a:schemeClr>
              </a:solidFill>
            </a:endParaRPr>
          </a:p>
          <a:p>
            <a:endParaRPr lang="fr-FR" dirty="0"/>
          </a:p>
          <a:p>
            <a:r>
              <a:rPr lang="fr-FR" dirty="0"/>
              <a:t>Licences </a:t>
            </a:r>
            <a:r>
              <a:rPr lang="fr-FR" dirty="0" err="1"/>
              <a:t>HdA</a:t>
            </a:r>
            <a:r>
              <a:rPr lang="fr-FR" dirty="0"/>
              <a:t> : Dijon, Montpellier3, Strasbourg2, Paris4, Clermont2, Marne-la-Vallée, Tours…. </a:t>
            </a:r>
          </a:p>
          <a:p>
            <a:endParaRPr lang="fr-FR" dirty="0"/>
          </a:p>
        </p:txBody>
      </p:sp>
      <p:pic>
        <p:nvPicPr>
          <p:cNvPr id="4" name="Image 3">
            <a:extLst>
              <a:ext uri="{FF2B5EF4-FFF2-40B4-BE49-F238E27FC236}">
                <a16:creationId xmlns:a16="http://schemas.microsoft.com/office/drawing/2014/main" id="{95DABAB7-971E-4846-B8F2-A9418FA327B0}"/>
              </a:ext>
            </a:extLst>
          </p:cNvPr>
          <p:cNvPicPr>
            <a:picLocks noChangeAspect="1"/>
          </p:cNvPicPr>
          <p:nvPr/>
        </p:nvPicPr>
        <p:blipFill rotWithShape="1">
          <a:blip r:embed="rId4"/>
          <a:srcRect b="33628"/>
          <a:stretch/>
        </p:blipFill>
        <p:spPr>
          <a:xfrm>
            <a:off x="265313" y="118924"/>
            <a:ext cx="5429250" cy="2402334"/>
          </a:xfrm>
          <a:prstGeom prst="rect">
            <a:avLst/>
          </a:prstGeom>
        </p:spPr>
      </p:pic>
    </p:spTree>
    <p:extLst>
      <p:ext uri="{BB962C8B-B14F-4D97-AF65-F5344CB8AC3E}">
        <p14:creationId xmlns:p14="http://schemas.microsoft.com/office/powerpoint/2010/main" val="80518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D3DD7-0543-4CF9-9A2B-A4C78D772F34}"/>
              </a:ext>
            </a:extLst>
          </p:cNvPr>
          <p:cNvSpPr>
            <a:spLocks noGrp="1"/>
          </p:cNvSpPr>
          <p:nvPr>
            <p:ph type="title"/>
          </p:nvPr>
        </p:nvSpPr>
        <p:spPr/>
        <p:txBody>
          <a:bodyPr>
            <a:normAutofit/>
          </a:bodyPr>
          <a:lstStyle/>
          <a:p>
            <a:r>
              <a:rPr lang="fr-FR" dirty="0"/>
              <a:t>la restauration des œuvres</a:t>
            </a:r>
            <a:br>
              <a:rPr lang="fr-FR" dirty="0"/>
            </a:br>
            <a:endParaRPr lang="fr-FR" dirty="0"/>
          </a:p>
        </p:txBody>
      </p:sp>
      <p:sp>
        <p:nvSpPr>
          <p:cNvPr id="3" name="Espace réservé du contenu 2">
            <a:extLst>
              <a:ext uri="{FF2B5EF4-FFF2-40B4-BE49-F238E27FC236}">
                <a16:creationId xmlns:a16="http://schemas.microsoft.com/office/drawing/2014/main" id="{9F26D217-D538-4B94-A739-A19D023EA307}"/>
              </a:ext>
            </a:extLst>
          </p:cNvPr>
          <p:cNvSpPr>
            <a:spLocks noGrp="1"/>
          </p:cNvSpPr>
          <p:nvPr>
            <p:ph idx="1"/>
          </p:nvPr>
        </p:nvSpPr>
        <p:spPr>
          <a:xfrm>
            <a:off x="3009529" y="1703294"/>
            <a:ext cx="9001495" cy="4515391"/>
          </a:xfrm>
        </p:spPr>
        <p:txBody>
          <a:bodyPr>
            <a:normAutofit fontScale="85000" lnSpcReduction="20000"/>
          </a:bodyPr>
          <a:lstStyle/>
          <a:p>
            <a:pPr marL="0" indent="0">
              <a:buNone/>
            </a:pPr>
            <a:endParaRPr lang="fr-FR" dirty="0"/>
          </a:p>
          <a:p>
            <a:r>
              <a:rPr lang="fr-FR" dirty="0"/>
              <a:t>Département des restaurateurs de l</a:t>
            </a:r>
            <a:r>
              <a:rPr lang="fr-FR" b="1" dirty="0">
                <a:solidFill>
                  <a:schemeClr val="accent6">
                    <a:lumMod val="75000"/>
                  </a:schemeClr>
                </a:solidFill>
              </a:rPr>
              <a:t>’Institut National du Patrimoine </a:t>
            </a:r>
            <a:r>
              <a:rPr lang="fr-FR" dirty="0"/>
              <a:t>   Niveau bac mais être âgé de plus de 20 ans.  </a:t>
            </a:r>
            <a:r>
              <a:rPr lang="fr-FR" sz="2600" b="1" dirty="0">
                <a:hlinkClick r:id="rId2"/>
              </a:rPr>
              <a:t>www.inp.fr </a:t>
            </a:r>
            <a:endParaRPr lang="fr-FR" sz="2600" b="1" dirty="0"/>
          </a:p>
          <a:p>
            <a:endParaRPr lang="fr-FR" dirty="0"/>
          </a:p>
          <a:p>
            <a:r>
              <a:rPr lang="fr-FR" dirty="0"/>
              <a:t>Ecoles de Condé (privées)  à Paris (peinture, céramique, papier) et à Lyon (peinture et papier)   </a:t>
            </a:r>
            <a:r>
              <a:rPr lang="fr-FR" dirty="0" err="1"/>
              <a:t>European</a:t>
            </a:r>
            <a:r>
              <a:rPr lang="fr-FR" dirty="0"/>
              <a:t> Master of art, 5ans            </a:t>
            </a:r>
            <a:r>
              <a:rPr lang="fr-FR" b="1" dirty="0">
                <a:hlinkClick r:id="rId3"/>
              </a:rPr>
              <a:t>www.ecoles-conde.com </a:t>
            </a:r>
            <a:endParaRPr lang="fr-FR" b="1" dirty="0"/>
          </a:p>
          <a:p>
            <a:endParaRPr lang="fr-FR" dirty="0"/>
          </a:p>
          <a:p>
            <a:r>
              <a:rPr lang="fr-FR" dirty="0"/>
              <a:t>Ecole supérieure des Beaux-arts de Tours (ESBAT)   Concours niveau bac    </a:t>
            </a:r>
            <a:r>
              <a:rPr lang="fr-FR" b="1" dirty="0">
                <a:hlinkClick r:id="rId4"/>
              </a:rPr>
              <a:t>www.esbatours.org </a:t>
            </a:r>
            <a:endParaRPr lang="fr-FR" b="1" dirty="0"/>
          </a:p>
          <a:p>
            <a:endParaRPr lang="fr-FR" dirty="0"/>
          </a:p>
          <a:p>
            <a:r>
              <a:rPr lang="fr-FR" dirty="0"/>
              <a:t>Ecole d’art d’Avignon     Formation accessible après la première année, puis 5 ans de formation.   </a:t>
            </a:r>
            <a:r>
              <a:rPr lang="fr-FR" b="1" dirty="0">
                <a:hlinkClick r:id="rId5"/>
              </a:rPr>
              <a:t>www.mairie-avignon.fr </a:t>
            </a:r>
            <a:endParaRPr lang="fr-FR" b="1" dirty="0"/>
          </a:p>
          <a:p>
            <a:endParaRPr lang="fr-FR" dirty="0"/>
          </a:p>
          <a:p>
            <a:r>
              <a:rPr lang="fr-FR" dirty="0"/>
              <a:t>Cursus Conservation du patrimoine (Université Paris I, UFR 03)</a:t>
            </a:r>
          </a:p>
          <a:p>
            <a:endParaRPr lang="fr-FR" dirty="0"/>
          </a:p>
        </p:txBody>
      </p:sp>
      <p:pic>
        <p:nvPicPr>
          <p:cNvPr id="4" name="Image 3">
            <a:extLst>
              <a:ext uri="{FF2B5EF4-FFF2-40B4-BE49-F238E27FC236}">
                <a16:creationId xmlns:a16="http://schemas.microsoft.com/office/drawing/2014/main" id="{C47AD5E7-65C9-43DB-A0B6-FFA58C498762}"/>
              </a:ext>
            </a:extLst>
          </p:cNvPr>
          <p:cNvPicPr>
            <a:picLocks noChangeAspect="1"/>
          </p:cNvPicPr>
          <p:nvPr/>
        </p:nvPicPr>
        <p:blipFill>
          <a:blip r:embed="rId6"/>
          <a:stretch>
            <a:fillRect/>
          </a:stretch>
        </p:blipFill>
        <p:spPr>
          <a:xfrm>
            <a:off x="-185" y="2055429"/>
            <a:ext cx="2952749" cy="3936998"/>
          </a:xfrm>
          <a:prstGeom prst="rect">
            <a:avLst/>
          </a:prstGeom>
        </p:spPr>
      </p:pic>
    </p:spTree>
    <p:extLst>
      <p:ext uri="{BB962C8B-B14F-4D97-AF65-F5344CB8AC3E}">
        <p14:creationId xmlns:p14="http://schemas.microsoft.com/office/powerpoint/2010/main" val="4036555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21B4C-E552-469D-ACB9-8697358DE274}"/>
              </a:ext>
            </a:extLst>
          </p:cNvPr>
          <p:cNvSpPr>
            <a:spLocks noGrp="1"/>
          </p:cNvSpPr>
          <p:nvPr>
            <p:ph type="title"/>
          </p:nvPr>
        </p:nvSpPr>
        <p:spPr/>
        <p:txBody>
          <a:bodyPr>
            <a:normAutofit fontScale="90000"/>
          </a:bodyPr>
          <a:lstStyle/>
          <a:p>
            <a:r>
              <a:rPr lang="fr-FR" dirty="0"/>
              <a:t>Travailler dans la médiation culturelle</a:t>
            </a:r>
            <a:br>
              <a:rPr lang="fr-FR" dirty="0"/>
            </a:br>
            <a:endParaRPr lang="fr-FR" dirty="0"/>
          </a:p>
        </p:txBody>
      </p:sp>
      <p:sp>
        <p:nvSpPr>
          <p:cNvPr id="3" name="Espace réservé du contenu 2">
            <a:extLst>
              <a:ext uri="{FF2B5EF4-FFF2-40B4-BE49-F238E27FC236}">
                <a16:creationId xmlns:a16="http://schemas.microsoft.com/office/drawing/2014/main" id="{2B356502-E2B5-4300-8C87-D859E561D3BD}"/>
              </a:ext>
            </a:extLst>
          </p:cNvPr>
          <p:cNvSpPr>
            <a:spLocks noGrp="1"/>
          </p:cNvSpPr>
          <p:nvPr>
            <p:ph idx="1"/>
          </p:nvPr>
        </p:nvSpPr>
        <p:spPr>
          <a:xfrm>
            <a:off x="259976" y="1739154"/>
            <a:ext cx="11654118" cy="4814046"/>
          </a:xfrm>
        </p:spPr>
        <p:txBody>
          <a:bodyPr>
            <a:normAutofit/>
          </a:bodyPr>
          <a:lstStyle/>
          <a:p>
            <a:pPr marL="0" indent="0" algn="just">
              <a:buNone/>
            </a:pPr>
            <a:r>
              <a:rPr lang="fr-FR" sz="2600" dirty="0">
                <a:solidFill>
                  <a:srgbClr val="FFFF00"/>
                </a:solidFill>
              </a:rPr>
              <a:t>Les métiers de la médiation et de la gestion culturelles peuvent s’exercer au sein des structures les plus diverses : orchestres, théâtres, festivals, musées, bibliothèques, médiathèques, établissements d’enseignement artistique, services culturels, associations...</a:t>
            </a:r>
          </a:p>
          <a:p>
            <a:r>
              <a:rPr lang="fr-FR" dirty="0">
                <a:solidFill>
                  <a:schemeClr val="accent2">
                    <a:lumMod val="60000"/>
                    <a:lumOff val="40000"/>
                  </a:schemeClr>
                </a:solidFill>
              </a:rPr>
              <a:t>Licences professionnelles conception et mise en œuvre de projets culturels : Aix-Marseille, Le Mans….</a:t>
            </a:r>
          </a:p>
          <a:p>
            <a:r>
              <a:rPr lang="fr-FR" dirty="0">
                <a:solidFill>
                  <a:schemeClr val="accent6">
                    <a:lumMod val="60000"/>
                    <a:lumOff val="40000"/>
                  </a:schemeClr>
                </a:solidFill>
              </a:rPr>
              <a:t>Licences professionnelles communication et management d’événements : Poitiers….</a:t>
            </a:r>
          </a:p>
          <a:p>
            <a:r>
              <a:rPr lang="fr-FR" dirty="0">
                <a:solidFill>
                  <a:srgbClr val="92D050"/>
                </a:solidFill>
              </a:rPr>
              <a:t>Licences professionnelles administration des entreprises culturelles : Angers, Mulhouse….</a:t>
            </a:r>
          </a:p>
          <a:p>
            <a:r>
              <a:rPr lang="fr-FR" dirty="0">
                <a:solidFill>
                  <a:srgbClr val="FF0000"/>
                </a:solidFill>
              </a:rPr>
              <a:t>IUP Aix, Dijon, Grenoble, Versailles, Evry, Brest…  Recrutement au niveau Bac + 2</a:t>
            </a:r>
          </a:p>
          <a:p>
            <a:r>
              <a:rPr lang="fr-FR" dirty="0">
                <a:solidFill>
                  <a:srgbClr val="7030A0"/>
                </a:solidFill>
              </a:rPr>
              <a:t>Licences médiation culturelle et communication : Paris1, Lille3, Nancy2, Paris3…..</a:t>
            </a:r>
          </a:p>
          <a:p>
            <a:endParaRPr lang="fr-FR" dirty="0"/>
          </a:p>
        </p:txBody>
      </p:sp>
    </p:spTree>
    <p:extLst>
      <p:ext uri="{BB962C8B-B14F-4D97-AF65-F5344CB8AC3E}">
        <p14:creationId xmlns:p14="http://schemas.microsoft.com/office/powerpoint/2010/main" val="231809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93DAE-A34A-4AA2-815F-9D64A2EFBC93}"/>
              </a:ext>
            </a:extLst>
          </p:cNvPr>
          <p:cNvSpPr>
            <a:spLocks noGrp="1"/>
          </p:cNvSpPr>
          <p:nvPr>
            <p:ph type="title"/>
          </p:nvPr>
        </p:nvSpPr>
        <p:spPr>
          <a:xfrm>
            <a:off x="2895600" y="319596"/>
            <a:ext cx="8610600" cy="1438183"/>
          </a:xfrm>
        </p:spPr>
        <p:txBody>
          <a:bodyPr>
            <a:normAutofit fontScale="90000"/>
          </a:bodyPr>
          <a:lstStyle/>
          <a:p>
            <a:r>
              <a:rPr lang="fr-FR" dirty="0"/>
              <a:t>ET POURQUOI PAS l’enseignement ?</a:t>
            </a:r>
            <a:br>
              <a:rPr lang="fr-FR" dirty="0"/>
            </a:br>
            <a:endParaRPr lang="fr-FR" dirty="0"/>
          </a:p>
        </p:txBody>
      </p:sp>
      <p:sp>
        <p:nvSpPr>
          <p:cNvPr id="3" name="Espace réservé du contenu 2">
            <a:extLst>
              <a:ext uri="{FF2B5EF4-FFF2-40B4-BE49-F238E27FC236}">
                <a16:creationId xmlns:a16="http://schemas.microsoft.com/office/drawing/2014/main" id="{FC637BD4-86D3-41F5-8A81-BCDB4EA87C51}"/>
              </a:ext>
            </a:extLst>
          </p:cNvPr>
          <p:cNvSpPr>
            <a:spLocks noGrp="1"/>
          </p:cNvSpPr>
          <p:nvPr>
            <p:ph idx="1"/>
          </p:nvPr>
        </p:nvSpPr>
        <p:spPr>
          <a:xfrm>
            <a:off x="443884" y="1660124"/>
            <a:ext cx="8522564" cy="4558561"/>
          </a:xfrm>
        </p:spPr>
        <p:txBody>
          <a:bodyPr>
            <a:normAutofit/>
          </a:bodyPr>
          <a:lstStyle/>
          <a:p>
            <a:r>
              <a:rPr lang="fr-FR" sz="2800" dirty="0"/>
              <a:t>Professeur des écoles, Professeur de collège, de lycée : </a:t>
            </a:r>
            <a:r>
              <a:rPr lang="fr-FR" sz="2800" b="1" dirty="0">
                <a:solidFill>
                  <a:schemeClr val="accent4">
                    <a:lumMod val="60000"/>
                    <a:lumOff val="40000"/>
                  </a:schemeClr>
                </a:solidFill>
              </a:rPr>
              <a:t>Concours de niveau Mastère2 en Université d’AP</a:t>
            </a:r>
          </a:p>
          <a:p>
            <a:pPr marL="0" indent="0">
              <a:buNone/>
            </a:pPr>
            <a:endParaRPr lang="fr-FR" sz="2800" b="1" dirty="0">
              <a:solidFill>
                <a:schemeClr val="accent4">
                  <a:lumMod val="60000"/>
                  <a:lumOff val="40000"/>
                </a:schemeClr>
              </a:solidFill>
            </a:endParaRPr>
          </a:p>
          <a:p>
            <a:r>
              <a:rPr lang="fr-FR" sz="2800" dirty="0"/>
              <a:t>Maitre de conférences, Professeur d’université: </a:t>
            </a:r>
            <a:r>
              <a:rPr lang="fr-FR" sz="2800" b="1" dirty="0">
                <a:solidFill>
                  <a:schemeClr val="accent1">
                    <a:lumMod val="60000"/>
                    <a:lumOff val="40000"/>
                  </a:schemeClr>
                </a:solidFill>
              </a:rPr>
              <a:t>Diplômes universitaires niveau doctorat en AP ou </a:t>
            </a:r>
            <a:r>
              <a:rPr lang="fr-FR" sz="2800" b="1" dirty="0" err="1">
                <a:solidFill>
                  <a:schemeClr val="accent1">
                    <a:lumMod val="60000"/>
                    <a:lumOff val="40000"/>
                  </a:schemeClr>
                </a:solidFill>
              </a:rPr>
              <a:t>HdA</a:t>
            </a:r>
            <a:endParaRPr lang="fr-FR" sz="2800" b="1" dirty="0">
              <a:solidFill>
                <a:schemeClr val="accent1">
                  <a:lumMod val="60000"/>
                  <a:lumOff val="40000"/>
                </a:schemeClr>
              </a:solidFill>
            </a:endParaRPr>
          </a:p>
          <a:p>
            <a:pPr marL="0" indent="0">
              <a:buNone/>
            </a:pPr>
            <a:endParaRPr lang="fr-FR" sz="2800" b="1" dirty="0">
              <a:solidFill>
                <a:schemeClr val="accent1">
                  <a:lumMod val="60000"/>
                  <a:lumOff val="40000"/>
                </a:schemeClr>
              </a:solidFill>
            </a:endParaRPr>
          </a:p>
          <a:p>
            <a:r>
              <a:rPr lang="fr-FR" sz="2800" dirty="0"/>
              <a:t>Professeur des écoles d’art: </a:t>
            </a:r>
            <a:r>
              <a:rPr lang="fr-FR" sz="2800" b="1" dirty="0">
                <a:solidFill>
                  <a:srgbClr val="FFFF00"/>
                </a:solidFill>
              </a:rPr>
              <a:t>Concours de la fonction publique territoriale, niveau BAC + 5</a:t>
            </a:r>
          </a:p>
          <a:p>
            <a:endParaRPr lang="fr-FR" dirty="0"/>
          </a:p>
        </p:txBody>
      </p:sp>
      <p:pic>
        <p:nvPicPr>
          <p:cNvPr id="5" name="Image 4">
            <a:extLst>
              <a:ext uri="{FF2B5EF4-FFF2-40B4-BE49-F238E27FC236}">
                <a16:creationId xmlns:a16="http://schemas.microsoft.com/office/drawing/2014/main" id="{786C285B-EBA6-4EEE-90DB-ADF5B00A2AB5}"/>
              </a:ext>
            </a:extLst>
          </p:cNvPr>
          <p:cNvPicPr>
            <a:picLocks noChangeAspect="1"/>
          </p:cNvPicPr>
          <p:nvPr/>
        </p:nvPicPr>
        <p:blipFill rotWithShape="1">
          <a:blip r:embed="rId2"/>
          <a:srcRect l="19675" r="14677" b="6906"/>
          <a:stretch/>
        </p:blipFill>
        <p:spPr>
          <a:xfrm>
            <a:off x="8966447" y="1757779"/>
            <a:ext cx="2976623" cy="4221078"/>
          </a:xfrm>
          <a:prstGeom prst="rect">
            <a:avLst/>
          </a:prstGeom>
        </p:spPr>
      </p:pic>
    </p:spTree>
    <p:extLst>
      <p:ext uri="{BB962C8B-B14F-4D97-AF65-F5344CB8AC3E}">
        <p14:creationId xmlns:p14="http://schemas.microsoft.com/office/powerpoint/2010/main" val="119831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4B86A17-74A3-48EB-A75A-E161B881216E}"/>
              </a:ext>
            </a:extLst>
          </p:cNvPr>
          <p:cNvPicPr>
            <a:picLocks noChangeAspect="1"/>
          </p:cNvPicPr>
          <p:nvPr/>
        </p:nvPicPr>
        <p:blipFill rotWithShape="1">
          <a:blip r:embed="rId2"/>
          <a:srcRect l="10294" t="5002" r="10294" b="17893"/>
          <a:stretch/>
        </p:blipFill>
        <p:spPr>
          <a:xfrm>
            <a:off x="5140084" y="2278796"/>
            <a:ext cx="2185988" cy="2790826"/>
          </a:xfrm>
          <a:prstGeom prst="rect">
            <a:avLst/>
          </a:prstGeom>
        </p:spPr>
      </p:pic>
      <p:sp>
        <p:nvSpPr>
          <p:cNvPr id="5" name="ZoneTexte 4">
            <a:extLst>
              <a:ext uri="{FF2B5EF4-FFF2-40B4-BE49-F238E27FC236}">
                <a16:creationId xmlns:a16="http://schemas.microsoft.com/office/drawing/2014/main" id="{CFD686E2-FFF0-46CB-8C7F-C65527A19054}"/>
              </a:ext>
            </a:extLst>
          </p:cNvPr>
          <p:cNvSpPr txBox="1"/>
          <p:nvPr/>
        </p:nvSpPr>
        <p:spPr>
          <a:xfrm>
            <a:off x="8148918" y="560606"/>
            <a:ext cx="3827927" cy="830997"/>
          </a:xfrm>
          <a:prstGeom prst="rect">
            <a:avLst/>
          </a:prstGeom>
          <a:noFill/>
        </p:spPr>
        <p:txBody>
          <a:bodyPr wrap="square" rtlCol="0">
            <a:spAutoFit/>
          </a:bodyPr>
          <a:lstStyle/>
          <a:p>
            <a:pPr algn="ctr"/>
            <a:r>
              <a:rPr lang="fr-FR" sz="2400" b="1" dirty="0">
                <a:solidFill>
                  <a:srgbClr val="00B0F0"/>
                </a:solidFill>
              </a:rPr>
              <a:t>Parce que je veux créer </a:t>
            </a:r>
          </a:p>
          <a:p>
            <a:pPr algn="ctr"/>
            <a:r>
              <a:rPr lang="fr-FR" sz="2400" b="1" dirty="0">
                <a:solidFill>
                  <a:srgbClr val="00B0F0"/>
                </a:solidFill>
              </a:rPr>
              <a:t>et exposer</a:t>
            </a:r>
          </a:p>
        </p:txBody>
      </p:sp>
      <p:sp>
        <p:nvSpPr>
          <p:cNvPr id="6" name="ZoneTexte 5">
            <a:extLst>
              <a:ext uri="{FF2B5EF4-FFF2-40B4-BE49-F238E27FC236}">
                <a16:creationId xmlns:a16="http://schemas.microsoft.com/office/drawing/2014/main" id="{5D73567E-850E-4E08-97AA-10AB6B967761}"/>
              </a:ext>
            </a:extLst>
          </p:cNvPr>
          <p:cNvSpPr txBox="1"/>
          <p:nvPr/>
        </p:nvSpPr>
        <p:spPr>
          <a:xfrm>
            <a:off x="7727576" y="1659495"/>
            <a:ext cx="4156254" cy="1200329"/>
          </a:xfrm>
          <a:prstGeom prst="rect">
            <a:avLst/>
          </a:prstGeom>
          <a:noFill/>
        </p:spPr>
        <p:txBody>
          <a:bodyPr wrap="square" rtlCol="0">
            <a:spAutoFit/>
          </a:bodyPr>
          <a:lstStyle/>
          <a:p>
            <a:pPr algn="ctr"/>
            <a:r>
              <a:rPr lang="fr-FR" sz="2400" b="1" dirty="0">
                <a:solidFill>
                  <a:srgbClr val="FFC000"/>
                </a:solidFill>
              </a:rPr>
              <a:t>Parce que je veux construire </a:t>
            </a:r>
          </a:p>
          <a:p>
            <a:pPr algn="ctr"/>
            <a:r>
              <a:rPr lang="fr-FR" sz="2400" b="1" dirty="0">
                <a:solidFill>
                  <a:srgbClr val="FFC000"/>
                </a:solidFill>
              </a:rPr>
              <a:t>des bâtiments</a:t>
            </a:r>
          </a:p>
        </p:txBody>
      </p:sp>
      <p:sp>
        <p:nvSpPr>
          <p:cNvPr id="7" name="ZoneTexte 6">
            <a:extLst>
              <a:ext uri="{FF2B5EF4-FFF2-40B4-BE49-F238E27FC236}">
                <a16:creationId xmlns:a16="http://schemas.microsoft.com/office/drawing/2014/main" id="{8C66144C-7AD2-4161-A374-92B8BA5CBA83}"/>
              </a:ext>
            </a:extLst>
          </p:cNvPr>
          <p:cNvSpPr txBox="1"/>
          <p:nvPr/>
        </p:nvSpPr>
        <p:spPr>
          <a:xfrm>
            <a:off x="7915274" y="4238625"/>
            <a:ext cx="4061571" cy="830997"/>
          </a:xfrm>
          <a:prstGeom prst="rect">
            <a:avLst/>
          </a:prstGeom>
          <a:noFill/>
        </p:spPr>
        <p:txBody>
          <a:bodyPr wrap="square" rtlCol="0">
            <a:spAutoFit/>
          </a:bodyPr>
          <a:lstStyle/>
          <a:p>
            <a:pPr algn="ctr"/>
            <a:r>
              <a:rPr lang="fr-FR" sz="2400" b="1" dirty="0">
                <a:solidFill>
                  <a:schemeClr val="accent1">
                    <a:lumMod val="60000"/>
                    <a:lumOff val="40000"/>
                  </a:schemeClr>
                </a:solidFill>
              </a:rPr>
              <a:t>Parce que j’aime parler des œuvres aux autres</a:t>
            </a:r>
          </a:p>
        </p:txBody>
      </p:sp>
      <p:sp>
        <p:nvSpPr>
          <p:cNvPr id="8" name="ZoneTexte 7">
            <a:extLst>
              <a:ext uri="{FF2B5EF4-FFF2-40B4-BE49-F238E27FC236}">
                <a16:creationId xmlns:a16="http://schemas.microsoft.com/office/drawing/2014/main" id="{D0E52C90-1F50-4B71-87F1-F09662698BCF}"/>
              </a:ext>
            </a:extLst>
          </p:cNvPr>
          <p:cNvSpPr txBox="1"/>
          <p:nvPr/>
        </p:nvSpPr>
        <p:spPr>
          <a:xfrm>
            <a:off x="2312894" y="5400675"/>
            <a:ext cx="3944471" cy="830997"/>
          </a:xfrm>
          <a:prstGeom prst="rect">
            <a:avLst/>
          </a:prstGeom>
          <a:noFill/>
        </p:spPr>
        <p:txBody>
          <a:bodyPr wrap="square" rtlCol="0">
            <a:spAutoFit/>
          </a:bodyPr>
          <a:lstStyle/>
          <a:p>
            <a:pPr algn="ctr"/>
            <a:r>
              <a:rPr lang="fr-FR" sz="2400" b="1" dirty="0">
                <a:solidFill>
                  <a:schemeClr val="accent5">
                    <a:lumMod val="60000"/>
                    <a:lumOff val="40000"/>
                  </a:schemeClr>
                </a:solidFill>
              </a:rPr>
              <a:t>Parce que j’aime aller au musée</a:t>
            </a:r>
          </a:p>
        </p:txBody>
      </p:sp>
      <p:sp>
        <p:nvSpPr>
          <p:cNvPr id="9" name="ZoneTexte 8">
            <a:extLst>
              <a:ext uri="{FF2B5EF4-FFF2-40B4-BE49-F238E27FC236}">
                <a16:creationId xmlns:a16="http://schemas.microsoft.com/office/drawing/2014/main" id="{E7F64633-253B-4315-B123-0E461787265B}"/>
              </a:ext>
            </a:extLst>
          </p:cNvPr>
          <p:cNvSpPr txBox="1"/>
          <p:nvPr/>
        </p:nvSpPr>
        <p:spPr>
          <a:xfrm>
            <a:off x="116543" y="3522881"/>
            <a:ext cx="4341158" cy="830997"/>
          </a:xfrm>
          <a:prstGeom prst="rect">
            <a:avLst/>
          </a:prstGeom>
          <a:noFill/>
        </p:spPr>
        <p:txBody>
          <a:bodyPr wrap="square" rtlCol="0">
            <a:spAutoFit/>
          </a:bodyPr>
          <a:lstStyle/>
          <a:p>
            <a:pPr algn="ctr"/>
            <a:r>
              <a:rPr lang="fr-FR" sz="2400" b="1" dirty="0">
                <a:solidFill>
                  <a:schemeClr val="accent2">
                    <a:lumMod val="60000"/>
                    <a:lumOff val="40000"/>
                  </a:schemeClr>
                </a:solidFill>
              </a:rPr>
              <a:t>Parce que je veux inventer</a:t>
            </a:r>
          </a:p>
          <a:p>
            <a:pPr algn="ctr"/>
            <a:r>
              <a:rPr lang="fr-FR" sz="2400" b="1" dirty="0">
                <a:solidFill>
                  <a:schemeClr val="accent2">
                    <a:lumMod val="60000"/>
                    <a:lumOff val="40000"/>
                  </a:schemeClr>
                </a:solidFill>
              </a:rPr>
              <a:t> des vêtements</a:t>
            </a:r>
          </a:p>
        </p:txBody>
      </p:sp>
      <p:sp>
        <p:nvSpPr>
          <p:cNvPr id="10" name="ZoneTexte 9">
            <a:extLst>
              <a:ext uri="{FF2B5EF4-FFF2-40B4-BE49-F238E27FC236}">
                <a16:creationId xmlns:a16="http://schemas.microsoft.com/office/drawing/2014/main" id="{6BC66314-6C4D-495F-9167-D59AD3DBAEF2}"/>
              </a:ext>
            </a:extLst>
          </p:cNvPr>
          <p:cNvSpPr txBox="1"/>
          <p:nvPr/>
        </p:nvSpPr>
        <p:spPr>
          <a:xfrm>
            <a:off x="116542" y="2450245"/>
            <a:ext cx="5077436" cy="830997"/>
          </a:xfrm>
          <a:prstGeom prst="rect">
            <a:avLst/>
          </a:prstGeom>
          <a:noFill/>
        </p:spPr>
        <p:txBody>
          <a:bodyPr wrap="square" rtlCol="0">
            <a:spAutoFit/>
          </a:bodyPr>
          <a:lstStyle/>
          <a:p>
            <a:pPr algn="ctr"/>
            <a:r>
              <a:rPr lang="fr-FR" sz="2400" b="1" dirty="0">
                <a:solidFill>
                  <a:schemeClr val="accent5">
                    <a:lumMod val="75000"/>
                  </a:schemeClr>
                </a:solidFill>
              </a:rPr>
              <a:t>Parce que je veux travailler avec une équipe de créateurs</a:t>
            </a:r>
          </a:p>
        </p:txBody>
      </p:sp>
      <p:sp>
        <p:nvSpPr>
          <p:cNvPr id="11" name="ZoneTexte 10">
            <a:extLst>
              <a:ext uri="{FF2B5EF4-FFF2-40B4-BE49-F238E27FC236}">
                <a16:creationId xmlns:a16="http://schemas.microsoft.com/office/drawing/2014/main" id="{51335AF3-66FC-4E3B-8AFC-BFC12131CC19}"/>
              </a:ext>
            </a:extLst>
          </p:cNvPr>
          <p:cNvSpPr txBox="1"/>
          <p:nvPr/>
        </p:nvSpPr>
        <p:spPr>
          <a:xfrm>
            <a:off x="860612" y="386059"/>
            <a:ext cx="8256494" cy="461665"/>
          </a:xfrm>
          <a:prstGeom prst="rect">
            <a:avLst/>
          </a:prstGeom>
          <a:noFill/>
        </p:spPr>
        <p:txBody>
          <a:bodyPr wrap="square" rtlCol="0">
            <a:spAutoFit/>
          </a:bodyPr>
          <a:lstStyle/>
          <a:p>
            <a:r>
              <a:rPr lang="fr-FR" sz="2400" b="1" dirty="0"/>
              <a:t>Parce que je veux gagner beaucoup d’argent</a:t>
            </a:r>
          </a:p>
        </p:txBody>
      </p:sp>
      <p:sp>
        <p:nvSpPr>
          <p:cNvPr id="12" name="ZoneTexte 11">
            <a:extLst>
              <a:ext uri="{FF2B5EF4-FFF2-40B4-BE49-F238E27FC236}">
                <a16:creationId xmlns:a16="http://schemas.microsoft.com/office/drawing/2014/main" id="{6C93D513-3B94-41DC-A5C7-193FF6BD8150}"/>
              </a:ext>
            </a:extLst>
          </p:cNvPr>
          <p:cNvSpPr txBox="1"/>
          <p:nvPr/>
        </p:nvSpPr>
        <p:spPr>
          <a:xfrm>
            <a:off x="4760259" y="1178778"/>
            <a:ext cx="2891848" cy="830997"/>
          </a:xfrm>
          <a:prstGeom prst="rect">
            <a:avLst/>
          </a:prstGeom>
          <a:noFill/>
        </p:spPr>
        <p:txBody>
          <a:bodyPr wrap="square" rtlCol="0">
            <a:spAutoFit/>
          </a:bodyPr>
          <a:lstStyle/>
          <a:p>
            <a:r>
              <a:rPr lang="fr-FR" sz="2400" b="1" dirty="0">
                <a:solidFill>
                  <a:srgbClr val="92D050"/>
                </a:solidFill>
              </a:rPr>
              <a:t>Parce que j’aime </a:t>
            </a:r>
          </a:p>
          <a:p>
            <a:r>
              <a:rPr lang="fr-FR" sz="2400" b="1" dirty="0">
                <a:solidFill>
                  <a:srgbClr val="92D050"/>
                </a:solidFill>
              </a:rPr>
              <a:t>les beaux objets</a:t>
            </a:r>
          </a:p>
        </p:txBody>
      </p:sp>
      <p:sp>
        <p:nvSpPr>
          <p:cNvPr id="13" name="ZoneTexte 12">
            <a:extLst>
              <a:ext uri="{FF2B5EF4-FFF2-40B4-BE49-F238E27FC236}">
                <a16:creationId xmlns:a16="http://schemas.microsoft.com/office/drawing/2014/main" id="{8BCA5F4A-E49F-4265-B03B-9DC7A905D66E}"/>
              </a:ext>
            </a:extLst>
          </p:cNvPr>
          <p:cNvSpPr txBox="1"/>
          <p:nvPr/>
        </p:nvSpPr>
        <p:spPr>
          <a:xfrm>
            <a:off x="394448" y="4762500"/>
            <a:ext cx="5745450" cy="461665"/>
          </a:xfrm>
          <a:prstGeom prst="rect">
            <a:avLst/>
          </a:prstGeom>
          <a:noFill/>
        </p:spPr>
        <p:txBody>
          <a:bodyPr wrap="square" rtlCol="0">
            <a:spAutoFit/>
          </a:bodyPr>
          <a:lstStyle/>
          <a:p>
            <a:r>
              <a:rPr lang="fr-FR" sz="2400" b="1" dirty="0">
                <a:solidFill>
                  <a:schemeClr val="tx2">
                    <a:lumMod val="75000"/>
                  </a:schemeClr>
                </a:solidFill>
              </a:rPr>
              <a:t>Parce que j’adore la déco</a:t>
            </a:r>
          </a:p>
        </p:txBody>
      </p:sp>
      <p:sp>
        <p:nvSpPr>
          <p:cNvPr id="14" name="ZoneTexte 13">
            <a:extLst>
              <a:ext uri="{FF2B5EF4-FFF2-40B4-BE49-F238E27FC236}">
                <a16:creationId xmlns:a16="http://schemas.microsoft.com/office/drawing/2014/main" id="{DE5CFA2D-D791-467E-BA16-7D94BFC008B6}"/>
              </a:ext>
            </a:extLst>
          </p:cNvPr>
          <p:cNvSpPr txBox="1"/>
          <p:nvPr/>
        </p:nvSpPr>
        <p:spPr>
          <a:xfrm>
            <a:off x="6633883" y="5400676"/>
            <a:ext cx="5129494" cy="830997"/>
          </a:xfrm>
          <a:prstGeom prst="rect">
            <a:avLst/>
          </a:prstGeom>
          <a:noFill/>
        </p:spPr>
        <p:txBody>
          <a:bodyPr wrap="square" rtlCol="0">
            <a:spAutoFit/>
          </a:bodyPr>
          <a:lstStyle/>
          <a:p>
            <a:pPr algn="ctr"/>
            <a:r>
              <a:rPr lang="fr-FR" sz="2400" b="1" dirty="0">
                <a:solidFill>
                  <a:srgbClr val="FF0000"/>
                </a:solidFill>
              </a:rPr>
              <a:t>Parce que je veux exposer </a:t>
            </a:r>
          </a:p>
          <a:p>
            <a:pPr algn="ctr"/>
            <a:r>
              <a:rPr lang="fr-FR" sz="2400" b="1" dirty="0">
                <a:solidFill>
                  <a:srgbClr val="FF0000"/>
                </a:solidFill>
              </a:rPr>
              <a:t>les œuvres des autres</a:t>
            </a:r>
          </a:p>
        </p:txBody>
      </p:sp>
      <p:sp>
        <p:nvSpPr>
          <p:cNvPr id="15" name="ZoneTexte 14">
            <a:extLst>
              <a:ext uri="{FF2B5EF4-FFF2-40B4-BE49-F238E27FC236}">
                <a16:creationId xmlns:a16="http://schemas.microsoft.com/office/drawing/2014/main" id="{952ED220-C885-4567-9BDB-632ACF94BB7F}"/>
              </a:ext>
            </a:extLst>
          </p:cNvPr>
          <p:cNvSpPr txBox="1"/>
          <p:nvPr/>
        </p:nvSpPr>
        <p:spPr>
          <a:xfrm>
            <a:off x="860612" y="1288194"/>
            <a:ext cx="3597089" cy="830997"/>
          </a:xfrm>
          <a:prstGeom prst="rect">
            <a:avLst/>
          </a:prstGeom>
          <a:noFill/>
        </p:spPr>
        <p:txBody>
          <a:bodyPr wrap="square" rtlCol="0">
            <a:spAutoFit/>
          </a:bodyPr>
          <a:lstStyle/>
          <a:p>
            <a:pPr algn="ctr"/>
            <a:r>
              <a:rPr lang="fr-FR" sz="2400" b="1" dirty="0">
                <a:solidFill>
                  <a:srgbClr val="7030A0"/>
                </a:solidFill>
              </a:rPr>
              <a:t>Parce que j’ai envie d’animer des histoires</a:t>
            </a:r>
          </a:p>
        </p:txBody>
      </p:sp>
      <p:sp>
        <p:nvSpPr>
          <p:cNvPr id="16" name="ZoneTexte 15">
            <a:extLst>
              <a:ext uri="{FF2B5EF4-FFF2-40B4-BE49-F238E27FC236}">
                <a16:creationId xmlns:a16="http://schemas.microsoft.com/office/drawing/2014/main" id="{51556725-CB09-4580-AD9C-AE7B01212EC2}"/>
              </a:ext>
            </a:extLst>
          </p:cNvPr>
          <p:cNvSpPr txBox="1"/>
          <p:nvPr/>
        </p:nvSpPr>
        <p:spPr>
          <a:xfrm>
            <a:off x="7820592" y="3139737"/>
            <a:ext cx="4156254" cy="830997"/>
          </a:xfrm>
          <a:prstGeom prst="rect">
            <a:avLst/>
          </a:prstGeom>
          <a:noFill/>
        </p:spPr>
        <p:txBody>
          <a:bodyPr wrap="square" rtlCol="0">
            <a:spAutoFit/>
          </a:bodyPr>
          <a:lstStyle/>
          <a:p>
            <a:r>
              <a:rPr lang="fr-FR" sz="2400" b="1" dirty="0">
                <a:solidFill>
                  <a:schemeClr val="accent2">
                    <a:lumMod val="75000"/>
                  </a:schemeClr>
                </a:solidFill>
              </a:rPr>
              <a:t>Parce que j’ai envie d’être célèbre et admiré(e)</a:t>
            </a:r>
          </a:p>
        </p:txBody>
      </p:sp>
    </p:spTree>
    <p:extLst>
      <p:ext uri="{BB962C8B-B14F-4D97-AF65-F5344CB8AC3E}">
        <p14:creationId xmlns:p14="http://schemas.microsoft.com/office/powerpoint/2010/main" val="36347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6982895-F545-4D4C-AC32-3A610D4C3A38}"/>
              </a:ext>
            </a:extLst>
          </p:cNvPr>
          <p:cNvSpPr txBox="1"/>
          <p:nvPr/>
        </p:nvSpPr>
        <p:spPr>
          <a:xfrm>
            <a:off x="6714565" y="1848473"/>
            <a:ext cx="4325337" cy="646331"/>
          </a:xfrm>
          <a:prstGeom prst="rect">
            <a:avLst/>
          </a:prstGeom>
          <a:noFill/>
        </p:spPr>
        <p:txBody>
          <a:bodyPr wrap="square" rtlCol="0">
            <a:spAutoFit/>
          </a:bodyPr>
          <a:lstStyle/>
          <a:p>
            <a:pPr algn="ctr"/>
            <a:r>
              <a:rPr lang="fr-FR" dirty="0"/>
              <a:t>Ministère de l’Education Nationale: </a:t>
            </a:r>
          </a:p>
          <a:p>
            <a:pPr algn="ctr"/>
            <a:r>
              <a:rPr lang="fr-FR" dirty="0"/>
              <a:t>« les « arts appliqués »</a:t>
            </a:r>
          </a:p>
        </p:txBody>
      </p:sp>
      <p:sp>
        <p:nvSpPr>
          <p:cNvPr id="5" name="ZoneTexte 4">
            <a:extLst>
              <a:ext uri="{FF2B5EF4-FFF2-40B4-BE49-F238E27FC236}">
                <a16:creationId xmlns:a16="http://schemas.microsoft.com/office/drawing/2014/main" id="{A0A0DB1B-BD13-43AA-853E-40D5AF9CF688}"/>
              </a:ext>
            </a:extLst>
          </p:cNvPr>
          <p:cNvSpPr txBox="1"/>
          <p:nvPr/>
        </p:nvSpPr>
        <p:spPr>
          <a:xfrm>
            <a:off x="1308847" y="4787153"/>
            <a:ext cx="3074894" cy="646331"/>
          </a:xfrm>
          <a:prstGeom prst="rect">
            <a:avLst/>
          </a:prstGeom>
          <a:noFill/>
        </p:spPr>
        <p:txBody>
          <a:bodyPr wrap="square" rtlCol="0">
            <a:spAutoFit/>
          </a:bodyPr>
          <a:lstStyle/>
          <a:p>
            <a:pPr algn="ctr"/>
            <a:r>
              <a:rPr lang="fr-FR" dirty="0"/>
              <a:t>Ministère de la Culture: « les Beaux-arts »</a:t>
            </a:r>
          </a:p>
        </p:txBody>
      </p:sp>
      <p:pic>
        <p:nvPicPr>
          <p:cNvPr id="7" name="Image 6">
            <a:extLst>
              <a:ext uri="{FF2B5EF4-FFF2-40B4-BE49-F238E27FC236}">
                <a16:creationId xmlns:a16="http://schemas.microsoft.com/office/drawing/2014/main" id="{73BEFC14-CAE8-4935-BCE1-BA44C64F3F08}"/>
              </a:ext>
            </a:extLst>
          </p:cNvPr>
          <p:cNvPicPr>
            <a:picLocks noChangeAspect="1"/>
          </p:cNvPicPr>
          <p:nvPr/>
        </p:nvPicPr>
        <p:blipFill>
          <a:blip r:embed="rId2"/>
          <a:stretch>
            <a:fillRect/>
          </a:stretch>
        </p:blipFill>
        <p:spPr>
          <a:xfrm>
            <a:off x="6828931" y="2792507"/>
            <a:ext cx="4598894" cy="3065930"/>
          </a:xfrm>
          <a:prstGeom prst="rect">
            <a:avLst/>
          </a:prstGeom>
        </p:spPr>
      </p:pic>
      <p:pic>
        <p:nvPicPr>
          <p:cNvPr id="8" name="Image 7">
            <a:extLst>
              <a:ext uri="{FF2B5EF4-FFF2-40B4-BE49-F238E27FC236}">
                <a16:creationId xmlns:a16="http://schemas.microsoft.com/office/drawing/2014/main" id="{AC13816D-266F-41E4-ACA0-9764215D0803}"/>
              </a:ext>
            </a:extLst>
          </p:cNvPr>
          <p:cNvPicPr>
            <a:picLocks noChangeAspect="1"/>
          </p:cNvPicPr>
          <p:nvPr/>
        </p:nvPicPr>
        <p:blipFill>
          <a:blip r:embed="rId3"/>
          <a:stretch>
            <a:fillRect/>
          </a:stretch>
        </p:blipFill>
        <p:spPr>
          <a:xfrm>
            <a:off x="510988" y="1268733"/>
            <a:ext cx="4325337" cy="3424226"/>
          </a:xfrm>
          <a:prstGeom prst="rect">
            <a:avLst/>
          </a:prstGeom>
        </p:spPr>
      </p:pic>
      <p:sp>
        <p:nvSpPr>
          <p:cNvPr id="10" name="Flèche : courbe vers le bas 9">
            <a:extLst>
              <a:ext uri="{FF2B5EF4-FFF2-40B4-BE49-F238E27FC236}">
                <a16:creationId xmlns:a16="http://schemas.microsoft.com/office/drawing/2014/main" id="{F186E4FD-8B04-4BAB-915F-3F39FA961123}"/>
              </a:ext>
            </a:extLst>
          </p:cNvPr>
          <p:cNvSpPr/>
          <p:nvPr/>
        </p:nvSpPr>
        <p:spPr>
          <a:xfrm>
            <a:off x="4942601" y="2605144"/>
            <a:ext cx="1771964" cy="1013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a gauche 10">
            <a:extLst>
              <a:ext uri="{FF2B5EF4-FFF2-40B4-BE49-F238E27FC236}">
                <a16:creationId xmlns:a16="http://schemas.microsoft.com/office/drawing/2014/main" id="{6656C7CC-EE0F-43A5-BC17-A78D1B6D1C08}"/>
              </a:ext>
            </a:extLst>
          </p:cNvPr>
          <p:cNvSpPr/>
          <p:nvPr/>
        </p:nvSpPr>
        <p:spPr>
          <a:xfrm>
            <a:off x="5047129" y="3766827"/>
            <a:ext cx="1502485" cy="1599020"/>
          </a:xfrm>
          <a:prstGeom prst="curvedLeftArrow">
            <a:avLst>
              <a:gd name="adj1" fmla="val 25000"/>
              <a:gd name="adj2" fmla="val 5321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3156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27221F-8B55-4D7A-A05C-9C442CDBC7EB}"/>
              </a:ext>
            </a:extLst>
          </p:cNvPr>
          <p:cNvSpPr>
            <a:spLocks noGrp="1"/>
          </p:cNvSpPr>
          <p:nvPr>
            <p:ph type="title"/>
          </p:nvPr>
        </p:nvSpPr>
        <p:spPr/>
        <p:txBody>
          <a:bodyPr/>
          <a:lstStyle/>
          <a:p>
            <a:r>
              <a:rPr lang="fr-FR" dirty="0"/>
              <a:t>ECOLES SUPERIEURES D’ART</a:t>
            </a:r>
          </a:p>
        </p:txBody>
      </p:sp>
      <p:pic>
        <p:nvPicPr>
          <p:cNvPr id="3" name="Image 2">
            <a:extLst>
              <a:ext uri="{FF2B5EF4-FFF2-40B4-BE49-F238E27FC236}">
                <a16:creationId xmlns:a16="http://schemas.microsoft.com/office/drawing/2014/main" id="{94D6324E-DBAB-4533-BE78-EAA9D572C67E}"/>
              </a:ext>
            </a:extLst>
          </p:cNvPr>
          <p:cNvPicPr>
            <a:picLocks noChangeAspect="1"/>
          </p:cNvPicPr>
          <p:nvPr/>
        </p:nvPicPr>
        <p:blipFill>
          <a:blip r:embed="rId2"/>
          <a:stretch>
            <a:fillRect/>
          </a:stretch>
        </p:blipFill>
        <p:spPr>
          <a:xfrm>
            <a:off x="4819489" y="2057401"/>
            <a:ext cx="5572010" cy="3701685"/>
          </a:xfrm>
          <a:prstGeom prst="rect">
            <a:avLst/>
          </a:prstGeom>
        </p:spPr>
      </p:pic>
    </p:spTree>
    <p:extLst>
      <p:ext uri="{BB962C8B-B14F-4D97-AF65-F5344CB8AC3E}">
        <p14:creationId xmlns:p14="http://schemas.microsoft.com/office/powerpoint/2010/main" val="32203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B6ECA9-BAD2-4166-B623-D2AFF1F1E4E9}"/>
              </a:ext>
            </a:extLst>
          </p:cNvPr>
          <p:cNvSpPr>
            <a:spLocks noGrp="1"/>
          </p:cNvSpPr>
          <p:nvPr>
            <p:ph idx="1"/>
          </p:nvPr>
        </p:nvSpPr>
        <p:spPr>
          <a:xfrm>
            <a:off x="4847208" y="692458"/>
            <a:ext cx="7156532" cy="5869707"/>
          </a:xfrm>
        </p:spPr>
        <p:txBody>
          <a:bodyPr>
            <a:normAutofit/>
          </a:bodyPr>
          <a:lstStyle/>
          <a:p>
            <a:pPr marL="0" indent="0" algn="r">
              <a:buNone/>
            </a:pPr>
            <a:r>
              <a:rPr lang="fr-FR" sz="2800" dirty="0"/>
              <a:t>Une formation de professionnels, artistes, </a:t>
            </a:r>
          </a:p>
          <a:p>
            <a:pPr marL="0" indent="0" algn="r">
              <a:buNone/>
            </a:pPr>
            <a:r>
              <a:rPr lang="fr-FR" sz="2800" dirty="0"/>
              <a:t>créateurs et auteurs dans le domaine des arts visuels.</a:t>
            </a:r>
          </a:p>
          <a:p>
            <a:endParaRPr lang="fr-FR" dirty="0"/>
          </a:p>
          <a:p>
            <a:pPr marL="0" indent="0">
              <a:buNone/>
            </a:pPr>
            <a:endParaRPr lang="fr-FR" dirty="0"/>
          </a:p>
          <a:p>
            <a:pPr marL="0" indent="0">
              <a:buNone/>
            </a:pPr>
            <a:r>
              <a:rPr lang="fr-FR" dirty="0"/>
              <a:t>Ces établissements préparent les étudiants à des diplômes nationaux ou des diplômes d'écoles à </a:t>
            </a:r>
            <a:r>
              <a:rPr lang="fr-FR" b="1" dirty="0">
                <a:solidFill>
                  <a:srgbClr val="92D050"/>
                </a:solidFill>
              </a:rPr>
              <a:t>bac+3 </a:t>
            </a:r>
            <a:r>
              <a:rPr lang="fr-FR" dirty="0"/>
              <a:t>et </a:t>
            </a:r>
            <a:r>
              <a:rPr lang="fr-FR" b="1" dirty="0">
                <a:solidFill>
                  <a:schemeClr val="accent6">
                    <a:lumMod val="75000"/>
                  </a:schemeClr>
                </a:solidFill>
              </a:rPr>
              <a:t>bac+5</a:t>
            </a:r>
          </a:p>
          <a:p>
            <a:pPr marL="0" indent="0">
              <a:buNone/>
            </a:pPr>
            <a:endParaRPr lang="fr-FR" dirty="0"/>
          </a:p>
          <a:p>
            <a:pPr marL="0" indent="0" algn="ctr">
              <a:buNone/>
            </a:pPr>
            <a:r>
              <a:rPr lang="fr-FR" b="1" dirty="0">
                <a:solidFill>
                  <a:schemeClr val="accent3">
                    <a:lumMod val="60000"/>
                    <a:lumOff val="40000"/>
                  </a:schemeClr>
                </a:solidFill>
                <a:hlinkClick r:id="rId2"/>
              </a:rPr>
              <a:t>Le Centre National des Arts plastiques</a:t>
            </a:r>
            <a:endParaRPr lang="fr-FR" b="1" dirty="0"/>
          </a:p>
        </p:txBody>
      </p:sp>
      <p:pic>
        <p:nvPicPr>
          <p:cNvPr id="4" name="Image 3">
            <a:extLst>
              <a:ext uri="{FF2B5EF4-FFF2-40B4-BE49-F238E27FC236}">
                <a16:creationId xmlns:a16="http://schemas.microsoft.com/office/drawing/2014/main" id="{774C7C89-8561-4A03-AD24-93A15FD9E99E}"/>
              </a:ext>
            </a:extLst>
          </p:cNvPr>
          <p:cNvPicPr>
            <a:picLocks noChangeAspect="1"/>
          </p:cNvPicPr>
          <p:nvPr/>
        </p:nvPicPr>
        <p:blipFill>
          <a:blip r:embed="rId3"/>
          <a:stretch>
            <a:fillRect/>
          </a:stretch>
        </p:blipFill>
        <p:spPr>
          <a:xfrm>
            <a:off x="262677" y="1134994"/>
            <a:ext cx="4348795" cy="3259452"/>
          </a:xfrm>
          <a:prstGeom prst="rect">
            <a:avLst/>
          </a:prstGeom>
        </p:spPr>
      </p:pic>
    </p:spTree>
    <p:extLst>
      <p:ext uri="{BB962C8B-B14F-4D97-AF65-F5344CB8AC3E}">
        <p14:creationId xmlns:p14="http://schemas.microsoft.com/office/powerpoint/2010/main" val="122848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2CC08-BBBB-4037-9348-862E1EE24E40}"/>
              </a:ext>
            </a:extLst>
          </p:cNvPr>
          <p:cNvSpPr>
            <a:spLocks noGrp="1"/>
          </p:cNvSpPr>
          <p:nvPr>
            <p:ph type="title"/>
          </p:nvPr>
        </p:nvSpPr>
        <p:spPr>
          <a:xfrm>
            <a:off x="4751294" y="663388"/>
            <a:ext cx="6754905" cy="1394013"/>
          </a:xfrm>
        </p:spPr>
        <p:txBody>
          <a:bodyPr>
            <a:normAutofit fontScale="90000"/>
          </a:bodyPr>
          <a:lstStyle/>
          <a:p>
            <a:r>
              <a:rPr lang="fr-FR" dirty="0"/>
              <a:t>Comment choisir entre plusieurs écoles d’art ?</a:t>
            </a:r>
            <a:br>
              <a:rPr lang="fr-FR" dirty="0"/>
            </a:br>
            <a:endParaRPr lang="fr-FR" dirty="0"/>
          </a:p>
        </p:txBody>
      </p:sp>
      <p:sp>
        <p:nvSpPr>
          <p:cNvPr id="3" name="Espace réservé du contenu 2">
            <a:extLst>
              <a:ext uri="{FF2B5EF4-FFF2-40B4-BE49-F238E27FC236}">
                <a16:creationId xmlns:a16="http://schemas.microsoft.com/office/drawing/2014/main" id="{2E52B9C7-6CD1-4DD7-945E-EDA0E7FDCE63}"/>
              </a:ext>
            </a:extLst>
          </p:cNvPr>
          <p:cNvSpPr>
            <a:spLocks noGrp="1"/>
          </p:cNvSpPr>
          <p:nvPr>
            <p:ph idx="1"/>
          </p:nvPr>
        </p:nvSpPr>
        <p:spPr>
          <a:xfrm>
            <a:off x="322729" y="2429434"/>
            <a:ext cx="11600330" cy="4186517"/>
          </a:xfrm>
        </p:spPr>
        <p:txBody>
          <a:bodyPr>
            <a:normAutofit fontScale="92500" lnSpcReduction="20000"/>
          </a:bodyPr>
          <a:lstStyle/>
          <a:p>
            <a:endParaRPr lang="fr-FR" dirty="0"/>
          </a:p>
          <a:p>
            <a:r>
              <a:rPr lang="fr-FR" dirty="0"/>
              <a:t>Les </a:t>
            </a:r>
            <a:r>
              <a:rPr lang="fr-FR" sz="2800" b="1" dirty="0">
                <a:solidFill>
                  <a:srgbClr val="00B0F0"/>
                </a:solidFill>
              </a:rPr>
              <a:t>57</a:t>
            </a:r>
            <a:r>
              <a:rPr lang="fr-FR" dirty="0"/>
              <a:t> écoles supérieures d’art proposent des formations dans trois options : </a:t>
            </a:r>
            <a:r>
              <a:rPr lang="fr-FR" b="1" dirty="0">
                <a:solidFill>
                  <a:srgbClr val="00B050"/>
                </a:solidFill>
              </a:rPr>
              <a:t>art, </a:t>
            </a:r>
            <a:r>
              <a:rPr lang="fr-FR" b="1" dirty="0">
                <a:solidFill>
                  <a:schemeClr val="accent1">
                    <a:lumMod val="60000"/>
                    <a:lumOff val="40000"/>
                  </a:schemeClr>
                </a:solidFill>
              </a:rPr>
              <a:t>design</a:t>
            </a:r>
            <a:r>
              <a:rPr lang="fr-FR" dirty="0"/>
              <a:t> et </a:t>
            </a:r>
            <a:r>
              <a:rPr lang="fr-FR" b="1" dirty="0">
                <a:solidFill>
                  <a:srgbClr val="FFFF00"/>
                </a:solidFill>
              </a:rPr>
              <a:t>communication. </a:t>
            </a:r>
            <a:r>
              <a:rPr lang="fr-FR" dirty="0"/>
              <a:t>Certaines d'entre elles développent des spécialités (design culinaire, bande dessinée, espace sonore, design graphique, etc.)</a:t>
            </a:r>
          </a:p>
          <a:p>
            <a:pPr marL="0" indent="0">
              <a:buNone/>
            </a:pPr>
            <a:endParaRPr lang="fr-FR" dirty="0"/>
          </a:p>
          <a:p>
            <a:pPr marL="0" indent="0">
              <a:buNone/>
            </a:pPr>
            <a:r>
              <a:rPr lang="fr-FR" dirty="0"/>
              <a:t>5 écoles nationales préparent à des diplômes d’école qui leur sont propres :</a:t>
            </a:r>
          </a:p>
          <a:p>
            <a:endParaRPr lang="fr-FR" dirty="0"/>
          </a:p>
          <a:p>
            <a:r>
              <a:rPr lang="fr-FR" dirty="0"/>
              <a:t>l’École nationale supérieure des arts décoratifs (ENSAD) ;</a:t>
            </a:r>
          </a:p>
          <a:p>
            <a:r>
              <a:rPr lang="fr-FR" dirty="0"/>
              <a:t>l’École nationale supérieure de création industrielle (ENSCI/Les Ateliers) ;</a:t>
            </a:r>
          </a:p>
          <a:p>
            <a:r>
              <a:rPr lang="fr-FR" dirty="0"/>
              <a:t>l’École nationale supérieure des Beaux-arts de Paris (ENSBA) ;</a:t>
            </a:r>
          </a:p>
          <a:p>
            <a:r>
              <a:rPr lang="fr-FR" dirty="0"/>
              <a:t>l’École nationale supérieure de la photographie d’Arles (ENSP) ;</a:t>
            </a:r>
          </a:p>
          <a:p>
            <a:r>
              <a:rPr lang="fr-FR" dirty="0"/>
              <a:t>Le Fresnoy - Studio national des arts contemporains (diplôme spécifique en deux ans après un diplôme à Bac +5).</a:t>
            </a:r>
          </a:p>
          <a:p>
            <a:endParaRPr lang="fr-FR" dirty="0"/>
          </a:p>
        </p:txBody>
      </p:sp>
      <p:pic>
        <p:nvPicPr>
          <p:cNvPr id="4" name="Image 3">
            <a:extLst>
              <a:ext uri="{FF2B5EF4-FFF2-40B4-BE49-F238E27FC236}">
                <a16:creationId xmlns:a16="http://schemas.microsoft.com/office/drawing/2014/main" id="{6D58507C-A3C6-44FF-AA4A-690CA47E854B}"/>
              </a:ext>
            </a:extLst>
          </p:cNvPr>
          <p:cNvPicPr>
            <a:picLocks noChangeAspect="1"/>
          </p:cNvPicPr>
          <p:nvPr/>
        </p:nvPicPr>
        <p:blipFill>
          <a:blip r:embed="rId2"/>
          <a:stretch>
            <a:fillRect/>
          </a:stretch>
        </p:blipFill>
        <p:spPr>
          <a:xfrm>
            <a:off x="475128" y="6723"/>
            <a:ext cx="4061012" cy="2707341"/>
          </a:xfrm>
          <a:prstGeom prst="rect">
            <a:avLst/>
          </a:prstGeom>
        </p:spPr>
      </p:pic>
    </p:spTree>
    <p:extLst>
      <p:ext uri="{BB962C8B-B14F-4D97-AF65-F5344CB8AC3E}">
        <p14:creationId xmlns:p14="http://schemas.microsoft.com/office/powerpoint/2010/main" val="5059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7F8EEA-FF41-4959-9414-D7D345B81AE1}"/>
              </a:ext>
            </a:extLst>
          </p:cNvPr>
          <p:cNvSpPr>
            <a:spLocks noGrp="1"/>
          </p:cNvSpPr>
          <p:nvPr>
            <p:ph type="title"/>
          </p:nvPr>
        </p:nvSpPr>
        <p:spPr/>
        <p:txBody>
          <a:bodyPr>
            <a:normAutofit fontScale="90000"/>
          </a:bodyPr>
          <a:lstStyle/>
          <a:p>
            <a:r>
              <a:rPr lang="fr-FR" dirty="0"/>
              <a:t>L'enseignement supérieur Culture - 2019-2020</a:t>
            </a:r>
            <a:br>
              <a:rPr lang="fr-FR" dirty="0"/>
            </a:br>
            <a:endParaRPr lang="fr-FR" dirty="0"/>
          </a:p>
        </p:txBody>
      </p:sp>
      <p:sp>
        <p:nvSpPr>
          <p:cNvPr id="3" name="Espace réservé du contenu 2">
            <a:extLst>
              <a:ext uri="{FF2B5EF4-FFF2-40B4-BE49-F238E27FC236}">
                <a16:creationId xmlns:a16="http://schemas.microsoft.com/office/drawing/2014/main" id="{A40C29A8-D5B3-4624-AF79-56380EDFB3D6}"/>
              </a:ext>
            </a:extLst>
          </p:cNvPr>
          <p:cNvSpPr>
            <a:spLocks noGrp="1"/>
          </p:cNvSpPr>
          <p:nvPr>
            <p:ph idx="1"/>
          </p:nvPr>
        </p:nvSpPr>
        <p:spPr/>
        <p:txBody>
          <a:bodyPr>
            <a:normAutofit/>
          </a:bodyPr>
          <a:lstStyle/>
          <a:p>
            <a:endParaRPr lang="fr-FR" dirty="0"/>
          </a:p>
          <a:p>
            <a:pPr algn="ctr"/>
            <a:r>
              <a:rPr lang="fr-FR" dirty="0"/>
              <a:t>Réseau constitué d'une centaine d'établissements d'enseignement (pour la plupart publics) dans les domaines de l'</a:t>
            </a:r>
            <a:r>
              <a:rPr lang="fr-FR" b="1" dirty="0">
                <a:solidFill>
                  <a:srgbClr val="00B0F0"/>
                </a:solidFill>
              </a:rPr>
              <a:t>architecture</a:t>
            </a:r>
            <a:r>
              <a:rPr lang="fr-FR" dirty="0"/>
              <a:t>, du </a:t>
            </a:r>
            <a:r>
              <a:rPr lang="fr-FR" b="1" dirty="0">
                <a:solidFill>
                  <a:srgbClr val="FFFF00"/>
                </a:solidFill>
              </a:rPr>
              <a:t>patrimoine, </a:t>
            </a:r>
            <a:r>
              <a:rPr lang="fr-FR" dirty="0"/>
              <a:t>des </a:t>
            </a:r>
            <a:r>
              <a:rPr lang="fr-FR" b="1" dirty="0">
                <a:solidFill>
                  <a:srgbClr val="00B050"/>
                </a:solidFill>
              </a:rPr>
              <a:t>arts plastiques </a:t>
            </a:r>
            <a:r>
              <a:rPr lang="fr-FR" dirty="0"/>
              <a:t>et du </a:t>
            </a:r>
            <a:r>
              <a:rPr lang="fr-FR" b="1" dirty="0">
                <a:solidFill>
                  <a:schemeClr val="accent3">
                    <a:lumMod val="75000"/>
                  </a:schemeClr>
                </a:solidFill>
              </a:rPr>
              <a:t>design</a:t>
            </a:r>
            <a:r>
              <a:rPr lang="fr-FR" dirty="0"/>
              <a:t>, du </a:t>
            </a:r>
            <a:r>
              <a:rPr lang="fr-FR" b="1" dirty="0">
                <a:solidFill>
                  <a:schemeClr val="tx1">
                    <a:lumMod val="65000"/>
                  </a:schemeClr>
                </a:solidFill>
              </a:rPr>
              <a:t>spectacle vivant</a:t>
            </a:r>
            <a:r>
              <a:rPr lang="fr-FR" dirty="0"/>
              <a:t>, du </a:t>
            </a:r>
            <a:r>
              <a:rPr lang="fr-FR" b="1" dirty="0">
                <a:solidFill>
                  <a:srgbClr val="FF0000"/>
                </a:solidFill>
              </a:rPr>
              <a:t>cinéma </a:t>
            </a:r>
            <a:r>
              <a:rPr lang="fr-FR" dirty="0"/>
              <a:t>et de </a:t>
            </a:r>
            <a:r>
              <a:rPr lang="fr-FR" b="1" dirty="0">
                <a:solidFill>
                  <a:schemeClr val="accent1">
                    <a:lumMod val="40000"/>
                    <a:lumOff val="60000"/>
                  </a:schemeClr>
                </a:solidFill>
              </a:rPr>
              <a:t>l'audiovisuel.</a:t>
            </a:r>
          </a:p>
          <a:p>
            <a:pPr algn="ctr"/>
            <a:endParaRPr lang="fr-FR" dirty="0"/>
          </a:p>
          <a:p>
            <a:pPr algn="ctr"/>
            <a:r>
              <a:rPr lang="fr-FR" dirty="0"/>
              <a:t>La brochure publiée par le ministère présente cette offre diversifiée. Toutes les formations relevant du ministère de la culture y sont détaillées. </a:t>
            </a:r>
          </a:p>
          <a:p>
            <a:pPr marL="0" indent="0" algn="ctr">
              <a:buNone/>
            </a:pPr>
            <a:endParaRPr lang="fr-FR" sz="3100" b="1" dirty="0">
              <a:hlinkClick r:id="rId2"/>
            </a:endParaRPr>
          </a:p>
          <a:p>
            <a:pPr marL="0" indent="0" algn="ctr">
              <a:buNone/>
            </a:pPr>
            <a:r>
              <a:rPr lang="fr-FR" sz="3100" b="1" dirty="0">
                <a:hlinkClick r:id="rId2"/>
              </a:rPr>
              <a:t>Enseignement supérieur culture</a:t>
            </a:r>
            <a:endParaRPr lang="fr-FR" sz="3100" b="1" dirty="0"/>
          </a:p>
          <a:p>
            <a:endParaRPr lang="fr-FR" dirty="0"/>
          </a:p>
        </p:txBody>
      </p:sp>
    </p:spTree>
    <p:extLst>
      <p:ext uri="{BB962C8B-B14F-4D97-AF65-F5344CB8AC3E}">
        <p14:creationId xmlns:p14="http://schemas.microsoft.com/office/powerpoint/2010/main" val="118853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BE918-FD4E-4986-9AFB-A7E179A51191}"/>
              </a:ext>
            </a:extLst>
          </p:cNvPr>
          <p:cNvSpPr>
            <a:spLocks noGrp="1"/>
          </p:cNvSpPr>
          <p:nvPr>
            <p:ph type="title"/>
          </p:nvPr>
        </p:nvSpPr>
        <p:spPr/>
        <p:txBody>
          <a:bodyPr>
            <a:normAutofit fontScale="90000"/>
          </a:bodyPr>
          <a:lstStyle/>
          <a:p>
            <a:r>
              <a:rPr lang="fr-FR" dirty="0"/>
              <a:t>Existe-t-il des classes préparatoires publiques ?</a:t>
            </a:r>
            <a:br>
              <a:rPr lang="fr-FR" dirty="0"/>
            </a:br>
            <a:endParaRPr lang="fr-FR" dirty="0"/>
          </a:p>
        </p:txBody>
      </p:sp>
      <p:sp>
        <p:nvSpPr>
          <p:cNvPr id="3" name="Espace réservé du contenu 2">
            <a:extLst>
              <a:ext uri="{FF2B5EF4-FFF2-40B4-BE49-F238E27FC236}">
                <a16:creationId xmlns:a16="http://schemas.microsoft.com/office/drawing/2014/main" id="{B394AECA-8A42-4B5E-9949-800524CFD8B2}"/>
              </a:ext>
            </a:extLst>
          </p:cNvPr>
          <p:cNvSpPr>
            <a:spLocks noGrp="1"/>
          </p:cNvSpPr>
          <p:nvPr>
            <p:ph idx="1"/>
          </p:nvPr>
        </p:nvSpPr>
        <p:spPr>
          <a:xfrm>
            <a:off x="685800" y="2194560"/>
            <a:ext cx="8886825" cy="4330065"/>
          </a:xfrm>
        </p:spPr>
        <p:txBody>
          <a:bodyPr>
            <a:normAutofit/>
          </a:bodyPr>
          <a:lstStyle/>
          <a:p>
            <a:endParaRPr lang="fr-FR" dirty="0"/>
          </a:p>
          <a:p>
            <a:r>
              <a:rPr lang="fr-FR" dirty="0"/>
              <a:t>Il existe des classes préparatoires publiques. Compte tenu du nombre de candidats, elles recrutent via Parcoursup, sur dossier et sur épreuves d’admission. Parallèlement, plusieurs écoles supérieures d’art préparant aux diplômes nationaux proposent des ateliers et des cours publics. </a:t>
            </a:r>
          </a:p>
          <a:p>
            <a:endParaRPr lang="fr-FR" dirty="0"/>
          </a:p>
          <a:p>
            <a:r>
              <a:rPr lang="fr-FR" dirty="0"/>
              <a:t>Des informations sont disponibles sur le site de l’Association nationale des classes préparatoires publiques aux écoles supérieures d’art : </a:t>
            </a:r>
            <a:r>
              <a:rPr lang="fr-FR" sz="2400" b="1" dirty="0">
                <a:solidFill>
                  <a:srgbClr val="00B0F0"/>
                </a:solidFill>
                <a:hlinkClick r:id="rId2"/>
              </a:rPr>
              <a:t>www.appea.fr</a:t>
            </a:r>
            <a:endParaRPr lang="fr-FR" sz="2400" b="1" dirty="0">
              <a:solidFill>
                <a:srgbClr val="00B0F0"/>
              </a:solidFill>
            </a:endParaRPr>
          </a:p>
          <a:p>
            <a:endParaRPr lang="fr-FR" dirty="0"/>
          </a:p>
        </p:txBody>
      </p:sp>
      <p:pic>
        <p:nvPicPr>
          <p:cNvPr id="4" name="Image 3">
            <a:extLst>
              <a:ext uri="{FF2B5EF4-FFF2-40B4-BE49-F238E27FC236}">
                <a16:creationId xmlns:a16="http://schemas.microsoft.com/office/drawing/2014/main" id="{504C5380-339D-4AE0-B160-68254B8204EE}"/>
              </a:ext>
            </a:extLst>
          </p:cNvPr>
          <p:cNvPicPr>
            <a:picLocks noChangeAspect="1"/>
          </p:cNvPicPr>
          <p:nvPr/>
        </p:nvPicPr>
        <p:blipFill rotWithShape="1">
          <a:blip r:embed="rId3"/>
          <a:srcRect l="34063" t="9322" r="35313" b="11146"/>
          <a:stretch/>
        </p:blipFill>
        <p:spPr>
          <a:xfrm>
            <a:off x="9572625" y="1840588"/>
            <a:ext cx="2457450" cy="4786439"/>
          </a:xfrm>
          <a:prstGeom prst="rect">
            <a:avLst/>
          </a:prstGeom>
        </p:spPr>
      </p:pic>
    </p:spTree>
    <p:extLst>
      <p:ext uri="{BB962C8B-B14F-4D97-AF65-F5344CB8AC3E}">
        <p14:creationId xmlns:p14="http://schemas.microsoft.com/office/powerpoint/2010/main" val="3797358823"/>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363</TotalTime>
  <Words>1862</Words>
  <Application>Microsoft Office PowerPoint</Application>
  <PresentationFormat>Grand écran</PresentationFormat>
  <Paragraphs>198</Paragraphs>
  <Slides>28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Century Gothic</vt:lpstr>
      <vt:lpstr>Traînée de condensation</vt:lpstr>
      <vt:lpstr>LES ETUDES SUPERIEURES DANS LE DOMAINE DE L’ART</vt:lpstr>
      <vt:lpstr>Posez-vous d’abord les bonnes questions… TOUT D’abord pourquoi voulez-vous faire de telles études ? </vt:lpstr>
      <vt:lpstr>Présentation PowerPoint</vt:lpstr>
      <vt:lpstr>Présentation PowerPoint</vt:lpstr>
      <vt:lpstr>ECOLES SUPERIEURES D’ART</vt:lpstr>
      <vt:lpstr>Présentation PowerPoint</vt:lpstr>
      <vt:lpstr>Comment choisir entre plusieurs écoles d’art ? </vt:lpstr>
      <vt:lpstr>L'enseignement supérieur Culture - 2019-2020 </vt:lpstr>
      <vt:lpstr>Existe-t-il des classes préparatoires publiques ? </vt:lpstr>
      <vt:lpstr>CPES (CAAP) = Classe préparatoire aux études supérieures, Classe d’approfondissement en arts plastiques</vt:lpstr>
      <vt:lpstr>PORTES OUVERTES</vt:lpstr>
      <vt:lpstr>Est-il nécessaire de suivre une année préparatoire ? </vt:lpstr>
      <vt:lpstr>LE DNMADE</vt:lpstr>
      <vt:lpstr>LE DNMADE (= diplôme des métiers d’art et du design)</vt:lpstr>
      <vt:lpstr>Des "parcours" différents selon les établissements </vt:lpstr>
      <vt:lpstr>DNMADE: Les différentes mentions </vt:lpstr>
      <vt:lpstr>CPGE ART et design</vt:lpstr>
      <vt:lpstr>Les arts plastiques à l’université</vt:lpstr>
      <vt:lpstr>Il est attendu des candidats en licence Mention ARTS PLASTIQUES : </vt:lpstr>
      <vt:lpstr>les écoles nationales supérieures d’architecture et de paysage </vt:lpstr>
      <vt:lpstr>LES ENSA EN REGION IDF</vt:lpstr>
      <vt:lpstr>CPGE A/L avec option histoire des arts </vt:lpstr>
      <vt:lpstr>L’École du Louvre </vt:lpstr>
      <vt:lpstr>Travailler dans le domaine du marché de l’art </vt:lpstr>
      <vt:lpstr>Travailler dans le domaine du patrimoine </vt:lpstr>
      <vt:lpstr>la restauration des œuvres </vt:lpstr>
      <vt:lpstr>Travailler dans la médiation culturelle </vt:lpstr>
      <vt:lpstr>ET POURQUOI PAS l’enseignement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ETUDES SUPERIEURES DANS LE DOMAINE DE L’ART</dc:title>
  <dc:creator>Catherine BEGUE-DONNEFORT</dc:creator>
  <cp:lastModifiedBy>Catherine BEGUE-DONNEFORT</cp:lastModifiedBy>
  <cp:revision>47</cp:revision>
  <dcterms:created xsi:type="dcterms:W3CDTF">2019-10-12T08:13:33Z</dcterms:created>
  <dcterms:modified xsi:type="dcterms:W3CDTF">2019-10-16T08:37:29Z</dcterms:modified>
</cp:coreProperties>
</file>