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12" r:id="rId1"/>
  </p:sldMasterIdLst>
  <p:notesMasterIdLst>
    <p:notesMasterId r:id="rId22"/>
  </p:notesMasterIdLst>
  <p:sldIdLst>
    <p:sldId id="300" r:id="rId2"/>
    <p:sldId id="341" r:id="rId3"/>
    <p:sldId id="348" r:id="rId4"/>
    <p:sldId id="349" r:id="rId5"/>
    <p:sldId id="358" r:id="rId6"/>
    <p:sldId id="363" r:id="rId7"/>
    <p:sldId id="364" r:id="rId8"/>
    <p:sldId id="359" r:id="rId9"/>
    <p:sldId id="352" r:id="rId10"/>
    <p:sldId id="360" r:id="rId11"/>
    <p:sldId id="365" r:id="rId12"/>
    <p:sldId id="366" r:id="rId13"/>
    <p:sldId id="367" r:id="rId14"/>
    <p:sldId id="368" r:id="rId15"/>
    <p:sldId id="361" r:id="rId16"/>
    <p:sldId id="369" r:id="rId17"/>
    <p:sldId id="371" r:id="rId18"/>
    <p:sldId id="370" r:id="rId19"/>
    <p:sldId id="372" r:id="rId20"/>
    <p:sldId id="36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31"/>
  </p:normalViewPr>
  <p:slideViewPr>
    <p:cSldViewPr snapToGrid="0" snapToObject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4BEE46B-2604-4C08-96D1-CBA40BBF6D9D}" type="datetimeFigureOut">
              <a:rPr lang="fr-FR" altLang="fr-FR"/>
              <a:pPr>
                <a:defRPr/>
              </a:pPr>
              <a:t>07/01/2020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EA9D2A-648E-4DDB-8B59-D7A5A88E50C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C437F6-58E8-4572-9232-FE2D9D091501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319CE4-62E9-4349-BCC3-4465015F781D}" type="slidenum">
              <a:rPr lang="fr-FR" altLang="fr-FR" smtClean="0"/>
              <a:pPr>
                <a:spcBef>
                  <a:spcPct val="0"/>
                </a:spcBef>
              </a:pPr>
              <a:t>14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7502431-021C-4B83-BC3A-BC8EFAF2DB4B}" type="slidenum">
              <a:rPr lang="fr-FR" altLang="fr-FR" smtClean="0"/>
              <a:pPr>
                <a:spcBef>
                  <a:spcPct val="0"/>
                </a:spcBef>
              </a:pPr>
              <a:t>15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31748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8C3447-AE23-485D-B71F-780E0BC115A6}" type="slidenum">
              <a:rPr lang="fr-FR" altLang="fr-FR"/>
              <a:pPr algn="r" eaLnBrk="1" hangingPunct="1">
                <a:spcBef>
                  <a:spcPct val="0"/>
                </a:spcBef>
              </a:pPr>
              <a:t>17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34820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D1FA4F-C1C4-4CED-A2EE-31796A656AAD}" type="slidenum">
              <a:rPr lang="fr-FR" altLang="fr-FR"/>
              <a:pPr algn="r" eaLnBrk="1" hangingPunct="1">
                <a:spcBef>
                  <a:spcPct val="0"/>
                </a:spcBef>
              </a:pPr>
              <a:t>19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8A56E0D-FB02-4122-B094-CECFAA89201E}" type="slidenum">
              <a:rPr lang="fr-FR" altLang="fr-FR" smtClean="0"/>
              <a:pPr>
                <a:spcBef>
                  <a:spcPct val="0"/>
                </a:spcBef>
              </a:pPr>
              <a:t>5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8A08DC-89AA-4A14-BDFB-7035E8296672}" type="slidenum">
              <a:rPr lang="fr-FR" altLang="fr-FR" smtClean="0"/>
              <a:pPr>
                <a:spcBef>
                  <a:spcPct val="0"/>
                </a:spcBef>
              </a:pPr>
              <a:t>6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C58E0E9-304F-47A1-B925-EF9E940F5A01}" type="slidenum">
              <a:rPr lang="fr-FR" altLang="fr-FR" smtClean="0"/>
              <a:pPr>
                <a:spcBef>
                  <a:spcPct val="0"/>
                </a:spcBef>
              </a:pPr>
              <a:t>7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448D06D-7BE6-4B6C-8443-5E2174C96E66}" type="slidenum">
              <a:rPr lang="fr-FR" altLang="fr-FR" smtClean="0"/>
              <a:pPr>
                <a:spcBef>
                  <a:spcPct val="0"/>
                </a:spcBef>
              </a:pPr>
              <a:t>8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0F3950-2B1B-448E-BE9F-B882DB793C0A}" type="slidenum">
              <a:rPr lang="fr-FR" altLang="fr-FR" smtClean="0"/>
              <a:pPr>
                <a:spcBef>
                  <a:spcPct val="0"/>
                </a:spcBef>
              </a:pPr>
              <a:t>10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3152FE-A70F-42B7-9BD4-746DF9E4E6A0}" type="slidenum">
              <a:rPr lang="fr-FR" altLang="fr-FR" smtClean="0"/>
              <a:pPr>
                <a:spcBef>
                  <a:spcPct val="0"/>
                </a:spcBef>
              </a:pPr>
              <a:t>11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6013289-D32D-49DB-AB4B-0A2636FEF410}" type="slidenum">
              <a:rPr lang="fr-FR" altLang="fr-FR" smtClean="0"/>
              <a:pPr>
                <a:spcBef>
                  <a:spcPct val="0"/>
                </a:spcBef>
              </a:pPr>
              <a:t>12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810782-8181-4AAF-91F9-F2BD2BABBF86}" type="slidenum">
              <a:rPr lang="fr-FR" altLang="fr-FR" smtClean="0"/>
              <a:pPr>
                <a:spcBef>
                  <a:spcPct val="0"/>
                </a:spcBef>
              </a:pPr>
              <a:t>13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AEE3B-8BC8-4E3B-8CD3-3BE60C70D2E2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B3E2-8A50-48D7-AC5B-6B688C134949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0325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E218-835F-4D70-AF41-3733871C8D88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FAA7-4916-479E-AD0B-CB9D87F7645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430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1CA3-174E-4F20-9AA3-40D433C6AF62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0F81-4B11-4904-A95B-1C57ADC3A62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9778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02CB0-0C47-44FD-B9A0-6037A7A9C909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F926-7D41-4F71-BB35-C6DA3E73D22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055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24F4-1A19-489F-ADB7-DAA1D1A59A0A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ADC3-E225-45EE-93F7-91BB804ED0C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2391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D5B1B-2D56-4981-86F8-0658A33BF2B2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93978-7885-4A06-A16E-42740578E57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1692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1DEFD-98E8-4EB6-A1B7-D14B7CE61DC9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CD7E2-8701-4FCD-A8F8-6694FEDFF00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8978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31EBE-86E2-43CC-A33B-BF8EC16C1E66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7B678-436B-4A95-907C-9C4EDD52228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61600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65967-7ACE-4EC3-BA01-B75EB71E26FE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311B-7D47-4C43-8268-E787543B0AE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14010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FD17-0D06-465F-B56E-304D29FB65F5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F9FF8-69E9-4703-93C2-2EF5B37D648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8247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EC96-BD41-49BF-B82E-FE6B64392B33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426A-14C4-4092-AE1D-1AE09AEAA97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9475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B4D1D07C-D586-4759-ABFA-CCB716A9F04D}" type="datetimeFigureOut">
              <a:rPr lang="en-US" altLang="fr-FR"/>
              <a:pPr>
                <a:defRPr/>
              </a:pPr>
              <a:t>1/7/2020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Rockwel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700F5432-2ECA-4055-B50D-F6366DD60F9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3" r:id="rId1"/>
    <p:sldLayoutId id="2147484914" r:id="rId2"/>
    <p:sldLayoutId id="2147484915" r:id="rId3"/>
    <p:sldLayoutId id="2147484916" r:id="rId4"/>
    <p:sldLayoutId id="2147484917" r:id="rId5"/>
    <p:sldLayoutId id="2147484918" r:id="rId6"/>
    <p:sldLayoutId id="2147484919" r:id="rId7"/>
    <p:sldLayoutId id="2147484920" r:id="rId8"/>
    <p:sldLayoutId id="2147484921" r:id="rId9"/>
    <p:sldLayoutId id="2147484922" r:id="rId10"/>
    <p:sldLayoutId id="214748492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rré corné 9"/>
          <p:cNvSpPr>
            <a:spLocks noChangeArrowheads="1"/>
          </p:cNvSpPr>
          <p:nvPr/>
        </p:nvSpPr>
        <p:spPr bwMode="auto">
          <a:xfrm>
            <a:off x="1746250" y="4699000"/>
            <a:ext cx="2111375" cy="1508125"/>
          </a:xfrm>
          <a:prstGeom prst="foldedCorner">
            <a:avLst>
              <a:gd name="adj" fmla="val 16667"/>
            </a:avLst>
          </a:prstGeom>
          <a:solidFill>
            <a:srgbClr val="68E862"/>
          </a:solidFill>
          <a:ln w="9525">
            <a:solidFill>
              <a:srgbClr val="00009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3075" name="Image 10" descr="LogoGDM9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5003800"/>
            <a:ext cx="1390650" cy="773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rré corné 11"/>
          <p:cNvSpPr>
            <a:spLocks noChangeArrowheads="1"/>
          </p:cNvSpPr>
          <p:nvPr/>
        </p:nvSpPr>
        <p:spPr bwMode="auto">
          <a:xfrm rot="21122293">
            <a:off x="447675" y="400050"/>
            <a:ext cx="4549775" cy="3043238"/>
          </a:xfrm>
          <a:prstGeom prst="foldedCorner">
            <a:avLst>
              <a:gd name="adj" fmla="val 16667"/>
            </a:avLst>
          </a:prstGeom>
          <a:solidFill>
            <a:srgbClr val="68E862"/>
          </a:solidFill>
          <a:ln w="9525">
            <a:solidFill>
              <a:srgbClr val="00009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CCFF66"/>
              </a:solidFill>
              <a:latin typeface="+mn-lt"/>
              <a:ea typeface="+mn-ea"/>
            </a:endParaRPr>
          </a:p>
        </p:txBody>
      </p:sp>
      <p:pic>
        <p:nvPicPr>
          <p:cNvPr id="3077" name="Image 6" descr="Capture d’écran 2014-01-31 à 18.16.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0405">
            <a:off x="554038" y="696913"/>
            <a:ext cx="4252912" cy="2424112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rré corné 13"/>
          <p:cNvSpPr>
            <a:spLocks noChangeArrowheads="1"/>
          </p:cNvSpPr>
          <p:nvPr/>
        </p:nvSpPr>
        <p:spPr bwMode="auto">
          <a:xfrm>
            <a:off x="5653088" y="1038225"/>
            <a:ext cx="3171825" cy="1946275"/>
          </a:xfrm>
          <a:prstGeom prst="foldedCorner">
            <a:avLst>
              <a:gd name="adj" fmla="val 16667"/>
            </a:avLst>
          </a:prstGeom>
          <a:solidFill>
            <a:srgbClr val="68E862"/>
          </a:solidFill>
          <a:ln w="9525">
            <a:solidFill>
              <a:srgbClr val="00009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1800" b="1" dirty="0">
              <a:latin typeface="Comic Sans MS" pitchFamily="66" charset="0"/>
            </a:endParaRPr>
          </a:p>
          <a:p>
            <a:pPr algn="ctr" eaLnBrk="1" hangingPunct="1">
              <a:defRPr/>
            </a:pPr>
            <a:r>
              <a:rPr lang="fr-FR" altLang="fr-FR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fr-FR" altLang="fr-FR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fr-FR" altLang="fr-FR" sz="20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Résolutions et réponses</a:t>
            </a:r>
            <a:endParaRPr lang="fr-FR" altLang="fr-FR" sz="18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 eaLnBrk="1" hangingPunct="1">
              <a:defRPr/>
            </a:pPr>
            <a:r>
              <a:rPr lang="fr-FR" altLang="fr-FR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br>
              <a:rPr lang="fr-FR" altLang="fr-FR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fr-FR" altLang="fr-FR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É</a:t>
            </a:r>
            <a:r>
              <a:rPr lang="fr-FR" altLang="fr-FR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preuve n°4 – CE2 </a:t>
            </a:r>
            <a:br>
              <a:rPr lang="fr-FR" altLang="fr-FR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endParaRPr lang="fr-FR" altLang="fr-FR" sz="18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079" name="ZoneTexte 14"/>
          <p:cNvSpPr txBox="1">
            <a:spLocks noChangeArrowheads="1"/>
          </p:cNvSpPr>
          <p:nvPr/>
        </p:nvSpPr>
        <p:spPr bwMode="auto">
          <a:xfrm>
            <a:off x="3248025" y="59959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Rockwell" panose="02060603020205020403" pitchFamily="18" charset="0"/>
            </a:endParaRPr>
          </a:p>
        </p:txBody>
      </p:sp>
      <p:sp>
        <p:nvSpPr>
          <p:cNvPr id="18" name="Carré corné 17"/>
          <p:cNvSpPr>
            <a:spLocks noChangeArrowheads="1"/>
          </p:cNvSpPr>
          <p:nvPr/>
        </p:nvSpPr>
        <p:spPr bwMode="auto">
          <a:xfrm>
            <a:off x="4900613" y="3757613"/>
            <a:ext cx="3924300" cy="2835275"/>
          </a:xfrm>
          <a:prstGeom prst="foldedCorner">
            <a:avLst>
              <a:gd name="adj" fmla="val 16667"/>
            </a:avLst>
          </a:prstGeom>
          <a:solidFill>
            <a:srgbClr val="68E862"/>
          </a:solidFill>
          <a:ln w="9525">
            <a:solidFill>
              <a:srgbClr val="00009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2800" b="1" dirty="0">
              <a:latin typeface="Comic Sans MS" pitchFamily="66" charset="0"/>
              <a:ea typeface="ÇlÇr ñæí©" charset="-128"/>
              <a:cs typeface="MS PGothic" pitchFamily="34" charset="-128"/>
            </a:endParaRPr>
          </a:p>
          <a:p>
            <a:pPr algn="ctr" eaLnBrk="1" hangingPunct="1">
              <a:defRPr/>
            </a:pPr>
            <a:endParaRPr lang="fr-FR" altLang="fr-FR" sz="2800" b="1" dirty="0">
              <a:latin typeface="Comic Sans MS" pitchFamily="66" charset="0"/>
              <a:ea typeface="ÇlÇr ñæí©" charset="-128"/>
              <a:cs typeface="MS PGothic" pitchFamily="34" charset="-128"/>
            </a:endParaRPr>
          </a:p>
          <a:p>
            <a:pPr algn="ctr" eaLnBrk="1" hangingPunct="1">
              <a:defRPr/>
            </a:pPr>
            <a:endParaRPr lang="fr-FR" altLang="fr-FR" sz="3200" b="1" dirty="0">
              <a:latin typeface="Comic Sans MS" pitchFamily="66" charset="0"/>
              <a:ea typeface="ÇlÇr ñæí©" charset="-128"/>
              <a:cs typeface="MS PGothic" pitchFamily="34" charset="-128"/>
            </a:endParaRPr>
          </a:p>
          <a:p>
            <a:pPr algn="ctr" eaLnBrk="1" hangingPunct="1">
              <a:defRPr/>
            </a:pPr>
            <a:r>
              <a:rPr lang="fr-FR" altLang="fr-FR" sz="3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RALLYE MATH 92 </a:t>
            </a:r>
          </a:p>
          <a:p>
            <a:pPr algn="ctr" eaLnBrk="1" hangingPunct="1">
              <a:defRPr/>
            </a:pPr>
            <a:endParaRPr lang="fr-FR" altLang="fr-FR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  <a:ea typeface="ÇlÇr ñæí©" charset="-128"/>
              <a:cs typeface="MS PGothic" pitchFamily="34" charset="-128"/>
            </a:endParaRPr>
          </a:p>
          <a:p>
            <a:pPr algn="ctr" eaLnBrk="1" hangingPunct="1">
              <a:defRPr/>
            </a:pPr>
            <a:r>
              <a:rPr lang="fr-FR" altLang="fr-FR" b="1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6</a:t>
            </a:r>
            <a:r>
              <a:rPr lang="fr-FR" altLang="fr-FR" b="1" i="1" baseline="300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ème</a:t>
            </a:r>
            <a:r>
              <a:rPr lang="fr-FR" altLang="fr-FR" b="1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 Édition</a:t>
            </a:r>
          </a:p>
          <a:p>
            <a:pPr algn="ctr" eaLnBrk="1" hangingPunct="1">
              <a:defRPr/>
            </a:pPr>
            <a:endParaRPr lang="fr-FR" altLang="fr-FR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  <a:ea typeface="ÇlÇr ñæí©" charset="-128"/>
              <a:cs typeface="MS PGothic" pitchFamily="34" charset="-128"/>
            </a:endParaRPr>
          </a:p>
          <a:p>
            <a:pPr algn="ctr" eaLnBrk="1" hangingPunct="1">
              <a:defRPr/>
            </a:pPr>
            <a:r>
              <a:rPr lang="fr-FR" altLang="fr-FR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2019-2020</a:t>
            </a:r>
          </a:p>
          <a:p>
            <a:pPr algn="ctr" eaLnBrk="1" hangingPunct="1">
              <a:defRPr/>
            </a:pPr>
            <a:endParaRPr lang="fr-FR" altLang="fr-FR" sz="36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2540000" y="68263"/>
            <a:ext cx="3619500" cy="773112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80FF00"/>
                </a:solidFill>
              </a:rPr>
              <a:t>Une démarche …</a:t>
            </a:r>
            <a:endParaRPr lang="fr-FR" altLang="fr-FR" sz="3600" smtClean="0">
              <a:solidFill>
                <a:srgbClr val="80FF00"/>
              </a:solidFill>
            </a:endParaRPr>
          </a:p>
        </p:txBody>
      </p:sp>
      <p:sp>
        <p:nvSpPr>
          <p:cNvPr id="28674" name="Espace réservé du contenu 6"/>
          <p:cNvSpPr>
            <a:spLocks noGrp="1"/>
          </p:cNvSpPr>
          <p:nvPr>
            <p:ph idx="1"/>
          </p:nvPr>
        </p:nvSpPr>
        <p:spPr>
          <a:xfrm>
            <a:off x="457200" y="901700"/>
            <a:ext cx="8229600" cy="5141913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altLang="fr-FR" baseline="30000" smtClean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 pesée :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Sur chaque plateau de la balance on trouve le ballon, le tracteur est donc plus lourd que l’ours.</a:t>
            </a:r>
          </a:p>
        </p:txBody>
      </p:sp>
      <p:pic>
        <p:nvPicPr>
          <p:cNvPr id="28675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604963"/>
            <a:ext cx="58293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contenu 6"/>
          <p:cNvSpPr>
            <a:spLocks noGrp="1"/>
          </p:cNvSpPr>
          <p:nvPr>
            <p:ph idx="1"/>
          </p:nvPr>
        </p:nvSpPr>
        <p:spPr>
          <a:xfrm>
            <a:off x="457200" y="434975"/>
            <a:ext cx="8229600" cy="5141913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altLang="fr-FR" baseline="3000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 pesée :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Sur chaque plateau de la balance on trouve le tracteur, l’ours est donc plus lourd que le lapin.</a:t>
            </a:r>
          </a:p>
        </p:txBody>
      </p:sp>
      <p:pic>
        <p:nvPicPr>
          <p:cNvPr id="30723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130300"/>
            <a:ext cx="57912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contenu 6"/>
          <p:cNvSpPr>
            <a:spLocks noGrp="1"/>
          </p:cNvSpPr>
          <p:nvPr>
            <p:ph idx="1"/>
          </p:nvPr>
        </p:nvSpPr>
        <p:spPr>
          <a:xfrm>
            <a:off x="457200" y="508000"/>
            <a:ext cx="8229600" cy="5141913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altLang="fr-FR" baseline="3000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 pesée :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Sur chaque plateau de la balance on trouve le lapin, le cheval est donc plus lourd que le tracteur.</a:t>
            </a:r>
          </a:p>
        </p:txBody>
      </p:sp>
      <p:pic>
        <p:nvPicPr>
          <p:cNvPr id="32771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177925"/>
            <a:ext cx="58039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contenu 6"/>
          <p:cNvSpPr>
            <a:spLocks noGrp="1"/>
          </p:cNvSpPr>
          <p:nvPr>
            <p:ph idx="1"/>
          </p:nvPr>
        </p:nvSpPr>
        <p:spPr>
          <a:xfrm>
            <a:off x="457200" y="307975"/>
            <a:ext cx="8229600" cy="514191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altLang="fr-FR" baseline="3000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 pesée :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Sur chaque plateau de la balance on trouve le cheval, le lapin est donc plus lourd que le ballon.</a:t>
            </a:r>
          </a:p>
        </p:txBody>
      </p:sp>
      <p:pic>
        <p:nvPicPr>
          <p:cNvPr id="34819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19175"/>
            <a:ext cx="5791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u contenu 6"/>
          <p:cNvSpPr>
            <a:spLocks noGrp="1"/>
          </p:cNvSpPr>
          <p:nvPr>
            <p:ph idx="1"/>
          </p:nvPr>
        </p:nvSpPr>
        <p:spPr>
          <a:xfrm>
            <a:off x="349250" y="0"/>
            <a:ext cx="8229600" cy="59832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On obtient donc le rangement des jouets du plus léger au plus lourd suivant :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Adrien décide de donner les quatre jouets les plus lourds à Mahaut  (2 tracteurs et 2 chevaux) et les quatre jouets les plus légers à Titouan (2 ballons et 2 lapins).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866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1230313"/>
            <a:ext cx="6743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867" name="Groupe 7"/>
          <p:cNvGrpSpPr>
            <a:grpSpLocks/>
          </p:cNvGrpSpPr>
          <p:nvPr/>
        </p:nvGrpSpPr>
        <p:grpSpPr bwMode="auto">
          <a:xfrm>
            <a:off x="436563" y="5283200"/>
            <a:ext cx="8054975" cy="1143000"/>
            <a:chOff x="631767" y="4660015"/>
            <a:chExt cx="8055031" cy="1142999"/>
          </a:xfrm>
        </p:grpSpPr>
        <p:pic>
          <p:nvPicPr>
            <p:cNvPr id="25605" name="Imag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767" y="4660015"/>
              <a:ext cx="8055031" cy="1142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Connecteur droit 6"/>
            <p:cNvCxnSpPr/>
            <p:nvPr/>
          </p:nvCxnSpPr>
          <p:spPr>
            <a:xfrm flipV="1">
              <a:off x="768293" y="4771140"/>
              <a:ext cx="715967" cy="8556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1581099" y="4802890"/>
              <a:ext cx="715967" cy="8572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V="1">
              <a:off x="4659282" y="4787015"/>
              <a:ext cx="715968" cy="8572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flipV="1">
              <a:off x="3803614" y="4802890"/>
              <a:ext cx="715967" cy="8572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V="1">
              <a:off x="5514951" y="4774315"/>
              <a:ext cx="715967" cy="8572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V="1">
              <a:off x="6230918" y="4860040"/>
              <a:ext cx="715968" cy="8572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flipV="1">
              <a:off x="7094524" y="4802890"/>
              <a:ext cx="715968" cy="8572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V="1">
              <a:off x="7835892" y="4806065"/>
              <a:ext cx="715967" cy="8556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728913" y="123825"/>
            <a:ext cx="4510087" cy="720725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la réponse est …</a:t>
            </a:r>
            <a:endParaRPr lang="fr-FR" altLang="fr-FR" sz="3600" smtClean="0">
              <a:solidFill>
                <a:srgbClr val="C3D6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4" name="Espace réservé du contenu 6"/>
          <p:cNvSpPr>
            <a:spLocks noGrp="1"/>
          </p:cNvSpPr>
          <p:nvPr>
            <p:ph idx="1"/>
          </p:nvPr>
        </p:nvSpPr>
        <p:spPr>
          <a:xfrm>
            <a:off x="457200" y="1031875"/>
            <a:ext cx="8229600" cy="5238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Adrien garde donc les deux ours.</a:t>
            </a:r>
            <a:endParaRPr lang="fr-FR" altLang="fr-FR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re 1"/>
          <p:cNvSpPr>
            <a:spLocks noGrp="1"/>
          </p:cNvSpPr>
          <p:nvPr>
            <p:ph type="title"/>
          </p:nvPr>
        </p:nvSpPr>
        <p:spPr>
          <a:xfrm>
            <a:off x="268288" y="74613"/>
            <a:ext cx="6637337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Enigme 4 : COMME CHIEN ET CHAT</a:t>
            </a:r>
          </a:p>
        </p:txBody>
      </p:sp>
      <p:sp>
        <p:nvSpPr>
          <p:cNvPr id="29699" name="Espace réservé du contenu 1"/>
          <p:cNvSpPr>
            <a:spLocks noGrp="1"/>
          </p:cNvSpPr>
          <p:nvPr>
            <p:ph idx="1"/>
          </p:nvPr>
        </p:nvSpPr>
        <p:spPr>
          <a:xfrm>
            <a:off x="542925" y="1509713"/>
            <a:ext cx="8229600" cy="39624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ja-JP" sz="3000" b="1" smtClean="0"/>
              <a:t>Combien ai-je de chiens et de chats ?</a:t>
            </a:r>
          </a:p>
          <a:p>
            <a:pPr marL="0" indent="0">
              <a:lnSpc>
                <a:spcPct val="80000"/>
              </a:lnSpc>
            </a:pPr>
            <a:endParaRPr lang="fr-FR" altLang="ja-JP" sz="3000" b="1" smtClean="0"/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ja-JP" sz="3000" smtClean="0"/>
              <a:t>Chez moi, j’héberge dix animaux. Je n’ai que des chiens et des chats. 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ja-JP" sz="3000" smtClean="0"/>
              <a:t>Chaque chien, très gourmand, mange six biscuits par jour alors que les chats en mangent chacun cinq par jour. 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ja-JP" sz="3000" smtClean="0"/>
              <a:t>Chaque jour il me faut cinquante-six biscuits pour les nourrir.</a:t>
            </a:r>
            <a:endParaRPr lang="fr-FR" altLang="fr-FR" sz="3000" smtClean="0"/>
          </a:p>
        </p:txBody>
      </p:sp>
      <p:sp>
        <p:nvSpPr>
          <p:cNvPr id="29700" name="ZoneTexte 3"/>
          <p:cNvSpPr txBox="1">
            <a:spLocks noChangeArrowheads="1"/>
          </p:cNvSpPr>
          <p:nvPr/>
        </p:nvSpPr>
        <p:spPr bwMode="auto">
          <a:xfrm>
            <a:off x="7461250" y="350838"/>
            <a:ext cx="1311275" cy="400050"/>
          </a:xfrm>
          <a:prstGeom prst="rect">
            <a:avLst/>
          </a:prstGeom>
          <a:solidFill>
            <a:srgbClr val="AF6BB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points</a:t>
            </a:r>
          </a:p>
        </p:txBody>
      </p:sp>
      <p:sp>
        <p:nvSpPr>
          <p:cNvPr id="36868" name="ZoneTexte 2"/>
          <p:cNvSpPr txBox="1">
            <a:spLocks noChangeArrowheads="1"/>
          </p:cNvSpPr>
          <p:nvPr/>
        </p:nvSpPr>
        <p:spPr bwMode="auto">
          <a:xfrm>
            <a:off x="3289300" y="881063"/>
            <a:ext cx="54832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8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(30 points pour la démarche, 10 points pour le résultat)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 idx="4294967295"/>
          </p:nvPr>
        </p:nvSpPr>
        <p:spPr>
          <a:xfrm>
            <a:off x="2540000" y="68263"/>
            <a:ext cx="3619500" cy="773112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80FF00"/>
                </a:solidFill>
              </a:rPr>
              <a:t>Une démarche …</a:t>
            </a:r>
            <a:endParaRPr lang="fr-FR" altLang="fr-FR" sz="3600" smtClean="0">
              <a:solidFill>
                <a:srgbClr val="80FF00"/>
              </a:solidFill>
            </a:endParaRPr>
          </a:p>
        </p:txBody>
      </p:sp>
      <p:sp>
        <p:nvSpPr>
          <p:cNvPr id="62467" name="Espace réservé du contenu 6"/>
          <p:cNvSpPr>
            <a:spLocks noGrp="1"/>
          </p:cNvSpPr>
          <p:nvPr>
            <p:ph idx="4294967295"/>
          </p:nvPr>
        </p:nvSpPr>
        <p:spPr>
          <a:xfrm>
            <a:off x="207963" y="841375"/>
            <a:ext cx="8756650" cy="5734050"/>
          </a:xfrm>
        </p:spPr>
        <p:txBody>
          <a:bodyPr/>
          <a:lstStyle/>
          <a:p>
            <a:pPr marL="0" indent="0" eaLnBrk="1" hangingPunct="1"/>
            <a:r>
              <a:rPr lang="fr-FR" altLang="ja-JP" sz="2400" smtClean="0">
                <a:latin typeface="Arial" panose="020B0604020202020204" pitchFamily="34" charset="0"/>
              </a:rPr>
              <a:t> </a:t>
            </a:r>
            <a:r>
              <a:rPr lang="fr-FR" altLang="ja-JP" sz="2400" b="1" smtClean="0">
                <a:latin typeface="Arial" panose="020B0604020202020204" pitchFamily="34" charset="0"/>
              </a:rPr>
              <a:t>Je fais l’hypothèse </a:t>
            </a:r>
            <a:r>
              <a:rPr lang="fr-FR" altLang="ja-JP" sz="2400" smtClean="0">
                <a:latin typeface="Arial" panose="020B0604020202020204" pitchFamily="34" charset="0"/>
              </a:rPr>
              <a:t>qu’il y a autant de chiens que de chats. Comme j’héberge 10 animaux, cela me fait donc 5 chiens et 5 chats.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ja-JP" sz="1000" smtClean="0">
              <a:latin typeface="Arial" panose="020B0604020202020204" pitchFamily="34" charset="0"/>
            </a:endParaRPr>
          </a:p>
          <a:p>
            <a:pPr marL="0" indent="0" eaLnBrk="1" hangingPunct="1"/>
            <a:r>
              <a:rPr lang="fr-FR" altLang="ja-JP" sz="2400" smtClean="0">
                <a:latin typeface="Arial" panose="020B0604020202020204" pitchFamily="34" charset="0"/>
              </a:rPr>
              <a:t> Je sais qu’un chien mange 6 biscuits par jour. 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ja-JP" sz="2400" smtClean="0">
                <a:latin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fr-FR" altLang="ja-JP" sz="2400" smtClean="0">
                <a:latin typeface="Arial" panose="020B0604020202020204" pitchFamily="34" charset="0"/>
              </a:rPr>
              <a:t>Cinq chiens mangent 30 biscuits par jour : 5 x 6 = 30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ja-JP" sz="1000" smtClean="0">
              <a:latin typeface="Arial" panose="020B0604020202020204" pitchFamily="34" charset="0"/>
            </a:endParaRPr>
          </a:p>
          <a:p>
            <a:pPr marL="0" indent="0" eaLnBrk="1" hangingPunct="1"/>
            <a:r>
              <a:rPr lang="fr-FR" altLang="ja-JP" sz="2400" smtClean="0">
                <a:latin typeface="Arial" panose="020B0604020202020204" pitchFamily="34" charset="0"/>
              </a:rPr>
              <a:t> Je sais qu’un chat mange 5 biscuits par jour.  </a:t>
            </a:r>
          </a:p>
          <a:p>
            <a:pPr lvl="1" eaLnBrk="1" hangingPunct="1">
              <a:buFont typeface="Wingdings" panose="05000000000000000000" pitchFamily="2" charset="2"/>
              <a:buChar char="ð"/>
            </a:pPr>
            <a:r>
              <a:rPr lang="fr-FR" altLang="ja-JP" sz="2400" smtClean="0">
                <a:latin typeface="Arial" panose="020B0604020202020204" pitchFamily="34" charset="0"/>
              </a:rPr>
              <a:t> Cinq chats mangent 25 biscuits par jour : 5 x 5 = 25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fr-FR" altLang="ja-JP" sz="1000" smtClean="0"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fr-FR" altLang="ja-JP" sz="2400" smtClean="0">
                <a:latin typeface="Arial" panose="020B0604020202020204" pitchFamily="34" charset="0"/>
              </a:rPr>
              <a:t>Cinq chats et cinq chiens mangent donc 55 biscuits par jour.</a:t>
            </a:r>
          </a:p>
          <a:p>
            <a:pPr marL="0" indent="0" eaLnBrk="1" hangingPunct="1"/>
            <a:r>
              <a:rPr lang="fr-FR" altLang="ja-JP" sz="2400" smtClean="0">
                <a:latin typeface="Arial" panose="020B0604020202020204" pitchFamily="34" charset="0"/>
              </a:rPr>
              <a:t> Or, il me faut 56 biscuits par jour. Comme un chien mange un biscuit de plus qu’un chat il faut que je remplace un chat par un chien.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fr-FR" altLang="fr-FR" smtClean="0">
                <a:sym typeface="Wingdings" panose="05000000000000000000" pitchFamily="2" charset="2"/>
              </a:rPr>
              <a:t></a:t>
            </a:r>
            <a:r>
              <a:rPr lang="fr-FR" altLang="ja-JP" sz="2400" smtClean="0">
                <a:latin typeface="Arial" panose="020B0604020202020204" pitchFamily="34" charset="0"/>
              </a:rPr>
              <a:t> Il y a donc 6 chiens et 4 chats.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smtClean="0">
                <a:solidFill>
                  <a:srgbClr val="80FF00"/>
                </a:solidFill>
              </a:rPr>
              <a:t>Une autre démarche …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2800" smtClean="0"/>
              <a:t>Si tous les animaux étaient des chiens, il faudrait 60 biscuits : 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fr-FR" sz="2800" smtClean="0"/>
              <a:t>	6  x 10 = 60 </a:t>
            </a:r>
          </a:p>
          <a:p>
            <a:pPr>
              <a:lnSpc>
                <a:spcPct val="80000"/>
              </a:lnSpc>
            </a:pPr>
            <a:r>
              <a:rPr lang="fr-FR" altLang="fr-FR" sz="2800" smtClean="0"/>
              <a:t>Or il n’en faut que 56, soit 4 biscuits de moins :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fr-FR" sz="2800" smtClean="0"/>
              <a:t>	60 – 56 = 4</a:t>
            </a:r>
          </a:p>
          <a:p>
            <a:pPr>
              <a:lnSpc>
                <a:spcPct val="80000"/>
              </a:lnSpc>
            </a:pPr>
            <a:r>
              <a:rPr lang="fr-FR" altLang="fr-FR" sz="2800" smtClean="0"/>
              <a:t>Comme chaque chat mange un biscuit de moins par jour, il faut remplacer 4 chiens par 4 chats.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fr-FR" sz="2800" smtClean="0"/>
              <a:t>	10 – 4 = 6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fr-FR" altLang="fr-FR" sz="280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fr-FR" sz="2800" smtClean="0">
                <a:sym typeface="Wingdings" panose="05000000000000000000" pitchFamily="2" charset="2"/>
              </a:rPr>
              <a:t> </a:t>
            </a:r>
            <a:r>
              <a:rPr lang="fr-FR" altLang="fr-FR" sz="2800" smtClean="0"/>
              <a:t>Il y a donc 4 chats et 6 chiens.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 idx="4294967295"/>
          </p:nvPr>
        </p:nvSpPr>
        <p:spPr>
          <a:xfrm>
            <a:off x="996950" y="1165225"/>
            <a:ext cx="6373813" cy="2747963"/>
          </a:xfrm>
        </p:spPr>
        <p:txBody>
          <a:bodyPr/>
          <a:lstStyle/>
          <a:p>
            <a:pPr eaLnBrk="1" hangingPunct="1"/>
            <a:r>
              <a:rPr lang="fr-FR" altLang="fr-FR" sz="40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la réponse est …</a:t>
            </a:r>
            <a:br>
              <a:rPr lang="fr-FR" altLang="fr-FR" sz="40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40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altLang="fr-FR" sz="40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4000" b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J’ai 6 chiens et 4 chats. </a:t>
            </a:r>
            <a:br>
              <a:rPr lang="fr-FR" altLang="fr-FR" sz="4000" b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altLang="fr-FR" sz="4000" b="1" smtClean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68288" y="74613"/>
            <a:ext cx="6637337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Énigme </a:t>
            </a:r>
            <a:r>
              <a:rPr lang="fr-FR" altLang="fr-F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: LE RECTANGLE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22605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b="1" dirty="0">
                <a:latin typeface="Arial"/>
                <a:ea typeface="+mn-ea"/>
                <a:cs typeface="Arial"/>
              </a:rPr>
              <a:t> </a:t>
            </a:r>
            <a:r>
              <a:rPr lang="fr-FR" b="1" dirty="0"/>
              <a:t>Forme un rectangle avec les pièces du puzzle.</a:t>
            </a:r>
            <a:r>
              <a:rPr lang="fr-FR" b="1" dirty="0">
                <a:latin typeface="Arial"/>
                <a:ea typeface="+mn-ea"/>
                <a:cs typeface="Arial"/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b="1" dirty="0">
              <a:latin typeface="Arial"/>
              <a:ea typeface="+mn-ea"/>
              <a:cs typeface="Arial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 smtClean="0"/>
              <a:t>Découpe </a:t>
            </a:r>
            <a:r>
              <a:rPr lang="fr-FR" dirty="0"/>
              <a:t>les cinq </a:t>
            </a:r>
            <a:r>
              <a:rPr lang="fr-FR" dirty="0" smtClean="0"/>
              <a:t>pièces </a:t>
            </a:r>
            <a:r>
              <a:rPr lang="fr-FR" dirty="0"/>
              <a:t>de ce puzzle (en annexe) et assemble-les pour former un rectangle. Colle le rectangle obtenu sur le bulletin-réponse.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</p:txBody>
      </p:sp>
      <p:sp>
        <p:nvSpPr>
          <p:cNvPr id="4100" name="ZoneTexte 3"/>
          <p:cNvSpPr txBox="1">
            <a:spLocks noChangeArrowheads="1"/>
          </p:cNvSpPr>
          <p:nvPr/>
        </p:nvSpPr>
        <p:spPr bwMode="auto">
          <a:xfrm>
            <a:off x="7461250" y="350838"/>
            <a:ext cx="1311275" cy="400050"/>
          </a:xfrm>
          <a:prstGeom prst="rect">
            <a:avLst/>
          </a:prstGeom>
          <a:solidFill>
            <a:srgbClr val="AF6BB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points</a:t>
            </a:r>
            <a:endParaRPr lang="fr-FR" altLang="fr-FR" sz="20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1" name="Imag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4424363"/>
            <a:ext cx="19018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400" i="1" dirty="0">
                <a:solidFill>
                  <a:schemeClr val="accent3">
                    <a:lumMod val="50000"/>
                  </a:schemeClr>
                </a:solidFill>
              </a:rPr>
              <a:t>Bravo pour votre participation! 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400" i="1" dirty="0">
                <a:solidFill>
                  <a:schemeClr val="accent3">
                    <a:lumMod val="50000"/>
                  </a:schemeClr>
                </a:solidFill>
              </a:rPr>
              <a:t>Prochaine épreuve : du 24 au 30 avril 2020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400" i="1" dirty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    Les membres du jury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dirty="0">
              <a:solidFill>
                <a:srgbClr val="9900CC"/>
              </a:solidFill>
            </a:endParaRPr>
          </a:p>
        </p:txBody>
      </p:sp>
      <p:pic>
        <p:nvPicPr>
          <p:cNvPr id="35843" name="Image 3" descr="LogoGDM9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40933">
            <a:off x="6921500" y="4929188"/>
            <a:ext cx="1617663" cy="900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728913" y="123825"/>
            <a:ext cx="4510087" cy="720725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la réponse est …</a:t>
            </a:r>
            <a:endParaRPr lang="fr-FR" altLang="fr-FR" sz="3600" smtClean="0">
              <a:solidFill>
                <a:srgbClr val="C3D6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Imag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2139950"/>
            <a:ext cx="49276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2730500"/>
            <a:ext cx="37909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68288" y="74613"/>
            <a:ext cx="6637337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Enigme 2 : SUR LE CHEMIN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874713"/>
            <a:ext cx="8418513" cy="5602287"/>
          </a:xfrm>
        </p:spPr>
        <p:txBody>
          <a:bodyPr rtlCol="0">
            <a:normAutofit fontScale="32500" lnSpcReduction="20000"/>
          </a:bodyPr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fr-FR" sz="7400" b="1" dirty="0"/>
              <a:t>Combien y </a:t>
            </a:r>
            <a:r>
              <a:rPr lang="fr-FR" sz="7400" b="1" dirty="0" err="1"/>
              <a:t>a-t-il</a:t>
            </a:r>
            <a:r>
              <a:rPr lang="fr-FR" sz="7400" b="1" dirty="0"/>
              <a:t> d’arbres entre les maisons d’Alex et de Camille ?</a:t>
            </a:r>
            <a:endParaRPr lang="fr-FR" sz="7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7400" b="1" dirty="0">
              <a:latin typeface="Arial"/>
              <a:ea typeface="+mn-ea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7400" dirty="0"/>
              <a:t>Les maisons de quatre amis, Alex (A), Bérénice (B), Camille (C) et Damien (D) sont </a:t>
            </a:r>
            <a:r>
              <a:rPr lang="fr-FR" sz="7400" dirty="0" err="1"/>
              <a:t>disposées</a:t>
            </a:r>
            <a:r>
              <a:rPr lang="fr-FR" sz="7400" dirty="0"/>
              <a:t> comme l’indique le plan ci-dessous 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7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7400" dirty="0"/>
              <a:t>Ils se sont donné rendez-vous chez Bérénice. Damien a compté 31 arbres sur le bord du chemin, Alex en a compté 59 et Camille en a compté 68.</a:t>
            </a:r>
          </a:p>
        </p:txBody>
      </p:sp>
      <p:sp>
        <p:nvSpPr>
          <p:cNvPr id="7173" name="ZoneTexte 3"/>
          <p:cNvSpPr txBox="1">
            <a:spLocks noChangeArrowheads="1"/>
          </p:cNvSpPr>
          <p:nvPr/>
        </p:nvSpPr>
        <p:spPr bwMode="auto">
          <a:xfrm>
            <a:off x="7461250" y="350838"/>
            <a:ext cx="1311275" cy="400050"/>
          </a:xfrm>
          <a:prstGeom prst="rect">
            <a:avLst/>
          </a:prstGeom>
          <a:solidFill>
            <a:srgbClr val="AF6BB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points</a:t>
            </a:r>
            <a:endParaRPr lang="fr-FR" altLang="fr-FR" sz="20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>
            <a:grpSpLocks/>
          </p:cNvGrpSpPr>
          <p:nvPr/>
        </p:nvGrpSpPr>
        <p:grpSpPr bwMode="auto">
          <a:xfrm>
            <a:off x="2352675" y="4259263"/>
            <a:ext cx="3994150" cy="2411412"/>
            <a:chOff x="2352675" y="4259263"/>
            <a:chExt cx="3994150" cy="2411412"/>
          </a:xfrm>
        </p:grpSpPr>
        <p:grpSp>
          <p:nvGrpSpPr>
            <p:cNvPr id="8197" name="Groupe 1"/>
            <p:cNvGrpSpPr>
              <a:grpSpLocks/>
            </p:cNvGrpSpPr>
            <p:nvPr/>
          </p:nvGrpSpPr>
          <p:grpSpPr bwMode="auto">
            <a:xfrm>
              <a:off x="2352675" y="4259263"/>
              <a:ext cx="3994150" cy="2411412"/>
              <a:chOff x="2352675" y="4259263"/>
              <a:chExt cx="3994150" cy="2411412"/>
            </a:xfrm>
          </p:grpSpPr>
          <p:pic>
            <p:nvPicPr>
              <p:cNvPr id="8199" name="Image 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675" y="4259263"/>
                <a:ext cx="3994150" cy="2411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00" name="ZoneTexte 2"/>
              <p:cNvSpPr txBox="1">
                <a:spLocks noChangeArrowheads="1"/>
              </p:cNvSpPr>
              <p:nvPr/>
            </p:nvSpPr>
            <p:spPr bwMode="auto">
              <a:xfrm>
                <a:off x="4897438" y="4995863"/>
                <a:ext cx="1244600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rgbClr val="0070C0"/>
                    </a:solidFill>
                    <a:latin typeface="Rockwell" panose="02060603020205020403" pitchFamily="18" charset="0"/>
                  </a:rPr>
                  <a:t>31 arbres</a:t>
                </a:r>
              </a:p>
            </p:txBody>
          </p:sp>
          <p:sp>
            <p:nvSpPr>
              <p:cNvPr id="8201" name="ZoneTexte 6"/>
              <p:cNvSpPr txBox="1">
                <a:spLocks noChangeArrowheads="1"/>
              </p:cNvSpPr>
              <p:nvPr/>
            </p:nvSpPr>
            <p:spPr bwMode="auto">
              <a:xfrm>
                <a:off x="3446463" y="5095875"/>
                <a:ext cx="1244600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rgbClr val="00B050"/>
                    </a:solidFill>
                    <a:latin typeface="Rockwell" panose="02060603020205020403" pitchFamily="18" charset="0"/>
                  </a:rPr>
                  <a:t>59 arbres</a:t>
                </a:r>
              </a:p>
            </p:txBody>
          </p:sp>
          <p:cxnSp>
            <p:nvCxnSpPr>
              <p:cNvPr id="9" name="Connecteur droit avec flèche 8"/>
              <p:cNvCxnSpPr>
                <a:cxnSpLocks/>
              </p:cNvCxnSpPr>
              <p:nvPr/>
            </p:nvCxnSpPr>
            <p:spPr>
              <a:xfrm flipV="1">
                <a:off x="4068763" y="4440238"/>
                <a:ext cx="847725" cy="739775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triangl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avec flèche 12"/>
              <p:cNvCxnSpPr>
                <a:cxnSpLocks/>
              </p:cNvCxnSpPr>
              <p:nvPr/>
            </p:nvCxnSpPr>
            <p:spPr>
              <a:xfrm flipH="1">
                <a:off x="3082925" y="5464175"/>
                <a:ext cx="706438" cy="492125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triangl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8198" name="ZoneTexte 15"/>
            <p:cNvSpPr txBox="1">
              <a:spLocks noChangeArrowheads="1"/>
            </p:cNvSpPr>
            <p:nvPr/>
          </p:nvSpPr>
          <p:spPr bwMode="auto">
            <a:xfrm>
              <a:off x="3789363" y="6016625"/>
              <a:ext cx="279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800">
                  <a:solidFill>
                    <a:srgbClr val="FF0000"/>
                  </a:solidFill>
                  <a:latin typeface="Rockwell" panose="02060603020205020403" pitchFamily="18" charset="0"/>
                </a:rPr>
                <a:t>?</a:t>
              </a:r>
            </a:p>
          </p:txBody>
        </p:sp>
      </p:grpSp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2540000" y="68263"/>
            <a:ext cx="3619500" cy="773112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80FF00"/>
                </a:solidFill>
              </a:rPr>
              <a:t>Une démarche …</a:t>
            </a:r>
            <a:endParaRPr lang="fr-FR" altLang="fr-FR" sz="3600" smtClean="0">
              <a:solidFill>
                <a:srgbClr val="80FF00"/>
              </a:solidFill>
            </a:endParaRPr>
          </a:p>
        </p:txBody>
      </p:sp>
      <p:sp>
        <p:nvSpPr>
          <p:cNvPr id="19458" name="Espace réservé du contenu 6"/>
          <p:cNvSpPr>
            <a:spLocks noGrp="1"/>
          </p:cNvSpPr>
          <p:nvPr>
            <p:ph idx="1"/>
          </p:nvPr>
        </p:nvSpPr>
        <p:spPr>
          <a:xfrm>
            <a:off x="457200" y="901700"/>
            <a:ext cx="8229600" cy="3352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Entre la maison de Damien et celle de Bérénice, il y a </a:t>
            </a:r>
            <a:r>
              <a:rPr lang="fr-FR" altLang="fr-FR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arbres.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Entre celle d’Alex et celle de Bérénice, il y en a </a:t>
            </a:r>
            <a:r>
              <a:rPr lang="fr-FR" altLang="fr-FR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Donc il y a </a:t>
            </a:r>
            <a:r>
              <a:rPr lang="fr-FR" altLang="fr-FR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arbres </a:t>
            </a: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entre les maisons d’Alex et de Damien : 59 – 31 = </a:t>
            </a:r>
            <a:r>
              <a:rPr lang="fr-FR" altLang="fr-FR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u contenu 6"/>
          <p:cNvSpPr>
            <a:spLocks noGrp="1"/>
          </p:cNvSpPr>
          <p:nvPr>
            <p:ph idx="1"/>
          </p:nvPr>
        </p:nvSpPr>
        <p:spPr>
          <a:xfrm>
            <a:off x="457200" y="901700"/>
            <a:ext cx="8229600" cy="31797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Entre la maison de Camille et celle de Bérénice, il y a </a:t>
            </a:r>
            <a:r>
              <a:rPr lang="fr-FR" altLang="fr-FR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 arbres</a:t>
            </a: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Entre celle de Damien et celle de Bérénice, il y en a </a:t>
            </a:r>
            <a:r>
              <a:rPr lang="fr-FR" altLang="fr-FR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Donc il y a </a:t>
            </a:r>
            <a:r>
              <a:rPr lang="fr-FR" altLang="fr-FR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arbres </a:t>
            </a:r>
            <a:r>
              <a:rPr lang="fr-FR" altLang="fr-FR" smtClean="0">
                <a:latin typeface="Arial" panose="020B0604020202020204" pitchFamily="34" charset="0"/>
                <a:cs typeface="Arial" panose="020B0604020202020204" pitchFamily="34" charset="0"/>
              </a:rPr>
              <a:t>entre les maisons de Camille et de Damien : 68 – 31 = </a:t>
            </a:r>
            <a:r>
              <a:rPr lang="fr-FR" altLang="fr-FR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2352675" y="4259263"/>
            <a:ext cx="3994150" cy="2411412"/>
            <a:chOff x="2352675" y="4259263"/>
            <a:chExt cx="3994150" cy="2411412"/>
          </a:xfrm>
        </p:grpSpPr>
        <p:pic>
          <p:nvPicPr>
            <p:cNvPr id="10244" name="Imag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675" y="4259263"/>
              <a:ext cx="3994150" cy="241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5" name="ZoneTexte 3"/>
            <p:cNvSpPr txBox="1">
              <a:spLocks noChangeArrowheads="1"/>
            </p:cNvSpPr>
            <p:nvPr/>
          </p:nvSpPr>
          <p:spPr bwMode="auto">
            <a:xfrm>
              <a:off x="5094288" y="5943600"/>
              <a:ext cx="2936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800">
                  <a:solidFill>
                    <a:srgbClr val="7030A0"/>
                  </a:solidFill>
                  <a:latin typeface="Rockwell" panose="02060603020205020403" pitchFamily="18" charset="0"/>
                </a:rPr>
                <a:t>?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4994275" y="5218113"/>
              <a:ext cx="1236663" cy="3683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dirty="0">
                  <a:solidFill>
                    <a:schemeClr val="accent6">
                      <a:lumMod val="75000"/>
                    </a:schemeClr>
                  </a:solidFill>
                  <a:latin typeface="Rockwell" panose="02060603020205020403" pitchFamily="18" charset="77"/>
                </a:rPr>
                <a:t>68 arbres</a:t>
              </a:r>
            </a:p>
          </p:txBody>
        </p:sp>
        <p:sp>
          <p:nvSpPr>
            <p:cNvPr id="10247" name="ZoneTexte 5"/>
            <p:cNvSpPr txBox="1">
              <a:spLocks noChangeArrowheads="1"/>
            </p:cNvSpPr>
            <p:nvPr/>
          </p:nvSpPr>
          <p:spPr bwMode="auto">
            <a:xfrm>
              <a:off x="3643313" y="4848225"/>
              <a:ext cx="12334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800">
                  <a:solidFill>
                    <a:srgbClr val="0070C0"/>
                  </a:solidFill>
                  <a:latin typeface="Rockwell" panose="02060603020205020403" pitchFamily="18" charset="0"/>
                </a:rPr>
                <a:t>31 arbres</a:t>
              </a:r>
            </a:p>
          </p:txBody>
        </p:sp>
        <p:cxnSp>
          <p:nvCxnSpPr>
            <p:cNvPr id="12" name="Connecteur droit avec flèche 11"/>
            <p:cNvCxnSpPr>
              <a:cxnSpLocks/>
            </p:cNvCxnSpPr>
            <p:nvPr/>
          </p:nvCxnSpPr>
          <p:spPr>
            <a:xfrm flipH="1" flipV="1">
              <a:off x="5094288" y="4664075"/>
              <a:ext cx="293687" cy="55403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cxnSpLocks/>
            </p:cNvCxnSpPr>
            <p:nvPr/>
          </p:nvCxnSpPr>
          <p:spPr>
            <a:xfrm>
              <a:off x="5522913" y="5554663"/>
              <a:ext cx="387350" cy="58578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6"/>
          <p:cNvSpPr>
            <a:spLocks noGrp="1"/>
          </p:cNvSpPr>
          <p:nvPr>
            <p:ph idx="1"/>
          </p:nvPr>
        </p:nvSpPr>
        <p:spPr>
          <a:xfrm>
            <a:off x="457200" y="901700"/>
            <a:ext cx="8229600" cy="31797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On sait désormais qu’il y a : </a:t>
            </a:r>
          </a:p>
          <a:p>
            <a:pPr eaLnBrk="1" hangingPunct="1">
              <a:defRPr/>
            </a:pPr>
            <a:r>
              <a:rPr lang="fr-FR" alt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arbres 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entre la maison d’Alex et celle de Damien.</a:t>
            </a:r>
          </a:p>
          <a:p>
            <a:pPr eaLnBrk="1" hangingPunct="1">
              <a:defRPr/>
            </a:pPr>
            <a:r>
              <a:rPr lang="fr-FR" altLang="fr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arbres </a:t>
            </a: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entre la maison de Camille et celle de Damien.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				37 + 28 = </a:t>
            </a:r>
            <a:r>
              <a:rPr lang="fr-FR" altLang="fr-FR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2352675" y="4259263"/>
            <a:ext cx="3994150" cy="2411412"/>
            <a:chOff x="2352675" y="4259263"/>
            <a:chExt cx="3994150" cy="2411412"/>
          </a:xfrm>
        </p:grpSpPr>
        <p:pic>
          <p:nvPicPr>
            <p:cNvPr id="12292" name="Imag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675" y="4259263"/>
              <a:ext cx="3994150" cy="241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3" name="ZoneTexte 3"/>
            <p:cNvSpPr txBox="1">
              <a:spLocks noChangeArrowheads="1"/>
            </p:cNvSpPr>
            <p:nvPr/>
          </p:nvSpPr>
          <p:spPr bwMode="auto">
            <a:xfrm>
              <a:off x="5164138" y="5483225"/>
              <a:ext cx="11826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800">
                  <a:solidFill>
                    <a:srgbClr val="7030A0"/>
                  </a:solidFill>
                  <a:latin typeface="Rockwell" panose="02060603020205020403" pitchFamily="18" charset="0"/>
                </a:rPr>
                <a:t>37 arbres</a:t>
              </a:r>
            </a:p>
          </p:txBody>
        </p:sp>
        <p:sp>
          <p:nvSpPr>
            <p:cNvPr id="12294" name="ZoneTexte 2"/>
            <p:cNvSpPr txBox="1">
              <a:spLocks noChangeArrowheads="1"/>
            </p:cNvSpPr>
            <p:nvPr/>
          </p:nvSpPr>
          <p:spPr bwMode="auto">
            <a:xfrm>
              <a:off x="3021013" y="5464175"/>
              <a:ext cx="1184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800">
                  <a:solidFill>
                    <a:srgbClr val="FF0000"/>
                  </a:solidFill>
                  <a:latin typeface="Rockwell" panose="02060603020205020403" pitchFamily="18" charset="0"/>
                </a:rPr>
                <a:t>28 arbres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363002" y="6048633"/>
              <a:ext cx="278295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dirty="0">
                  <a:highlight>
                    <a:srgbClr val="FFFF00"/>
                  </a:highlight>
                  <a:latin typeface="Rockwell" panose="02060603020205020403" pitchFamily="18" charset="77"/>
                </a:rPr>
                <a:t>?</a:t>
              </a:r>
            </a:p>
          </p:txBody>
        </p:sp>
        <p:cxnSp>
          <p:nvCxnSpPr>
            <p:cNvPr id="9" name="Connecteur droit avec flèche 8"/>
            <p:cNvCxnSpPr>
              <a:cxnSpLocks/>
            </p:cNvCxnSpPr>
            <p:nvPr/>
          </p:nvCxnSpPr>
          <p:spPr>
            <a:xfrm flipH="1" flipV="1">
              <a:off x="3246438" y="6067425"/>
              <a:ext cx="1116012" cy="18415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cxnSpLocks/>
            </p:cNvCxnSpPr>
            <p:nvPr/>
          </p:nvCxnSpPr>
          <p:spPr>
            <a:xfrm>
              <a:off x="4641850" y="6337300"/>
              <a:ext cx="1017588" cy="138113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728913" y="123825"/>
            <a:ext cx="4510087" cy="720725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la réponse est …</a:t>
            </a:r>
            <a:endParaRPr lang="fr-FR" altLang="fr-FR" sz="3600" smtClean="0">
              <a:solidFill>
                <a:srgbClr val="C3D6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2" name="Espace réservé du contenu 6"/>
          <p:cNvSpPr>
            <a:spLocks noGrp="1"/>
          </p:cNvSpPr>
          <p:nvPr>
            <p:ph idx="1"/>
          </p:nvPr>
        </p:nvSpPr>
        <p:spPr>
          <a:xfrm>
            <a:off x="457200" y="2012950"/>
            <a:ext cx="8229600" cy="9429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b="1" smtClean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y a 65 arbres entre les maisons d’Alex et de Camille.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68288" y="74613"/>
            <a:ext cx="6637337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Enigme 3 : LA BALANCE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7488" y="850900"/>
            <a:ext cx="8555037" cy="5932488"/>
          </a:xfrm>
        </p:spPr>
        <p:txBody>
          <a:bodyPr rtlCol="0"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b="1" dirty="0">
                <a:latin typeface="Arial"/>
                <a:ea typeface="+mn-ea"/>
                <a:cs typeface="Arial"/>
              </a:rPr>
              <a:t> </a:t>
            </a:r>
            <a:r>
              <a:rPr lang="fr-FR" b="1" dirty="0"/>
              <a:t>Quels sont les deux jouets qu’Adrien va garder ?</a:t>
            </a:r>
            <a:endParaRPr lang="fr-FR" b="1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Adrien s’amuse à comparer la masse de ces jouets.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Il décide ensuite de donner les quatre jouets les plus lourds à Mahaut et les quatre jouets les plus légers à </a:t>
            </a:r>
            <a:r>
              <a:rPr lang="fr-FR" dirty="0" err="1"/>
              <a:t>Titouan</a:t>
            </a:r>
            <a:r>
              <a:rPr lang="fr-FR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</p:txBody>
      </p:sp>
      <p:sp>
        <p:nvSpPr>
          <p:cNvPr id="16388" name="ZoneTexte 3"/>
          <p:cNvSpPr txBox="1">
            <a:spLocks noChangeArrowheads="1"/>
          </p:cNvSpPr>
          <p:nvPr/>
        </p:nvSpPr>
        <p:spPr bwMode="auto">
          <a:xfrm>
            <a:off x="7461250" y="350838"/>
            <a:ext cx="1311275" cy="400050"/>
          </a:xfrm>
          <a:prstGeom prst="rect">
            <a:avLst/>
          </a:prstGeom>
          <a:solidFill>
            <a:srgbClr val="AF6BB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points</a:t>
            </a:r>
            <a:endParaRPr lang="fr-FR" altLang="fr-FR" sz="20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9" name="Imag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1849438"/>
            <a:ext cx="6477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2816225"/>
            <a:ext cx="64770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10957</TotalTime>
  <Words>747</Words>
  <Application>Microsoft Office PowerPoint</Application>
  <PresentationFormat>Affichage à l'écran (4:3)</PresentationFormat>
  <Paragraphs>158</Paragraphs>
  <Slides>20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8" baseType="lpstr">
      <vt:lpstr>Rockwell</vt:lpstr>
      <vt:lpstr>MS PGothic</vt:lpstr>
      <vt:lpstr>Arial</vt:lpstr>
      <vt:lpstr>Calibri</vt:lpstr>
      <vt:lpstr>Comic Sans MS</vt:lpstr>
      <vt:lpstr>ÇlÇr ñæí©</vt:lpstr>
      <vt:lpstr>Wingdings</vt:lpstr>
      <vt:lpstr>Thème Office</vt:lpstr>
      <vt:lpstr>Présentation PowerPoint</vt:lpstr>
      <vt:lpstr>Énigme 1 : LE RECTANGLE</vt:lpstr>
      <vt:lpstr>Et la réponse est …</vt:lpstr>
      <vt:lpstr>Enigme 2 : SUR LE CHEMIN</vt:lpstr>
      <vt:lpstr>Une démarche …</vt:lpstr>
      <vt:lpstr>Présentation PowerPoint</vt:lpstr>
      <vt:lpstr>Présentation PowerPoint</vt:lpstr>
      <vt:lpstr>Et la réponse est …</vt:lpstr>
      <vt:lpstr>Enigme 3 : LA BALANCE</vt:lpstr>
      <vt:lpstr>Une démarche …</vt:lpstr>
      <vt:lpstr>Présentation PowerPoint</vt:lpstr>
      <vt:lpstr>Présentation PowerPoint</vt:lpstr>
      <vt:lpstr>Présentation PowerPoint</vt:lpstr>
      <vt:lpstr>Présentation PowerPoint</vt:lpstr>
      <vt:lpstr>Et la réponse est …</vt:lpstr>
      <vt:lpstr>Enigme 4 : COMME CHIEN ET CHAT</vt:lpstr>
      <vt:lpstr>Une démarche …</vt:lpstr>
      <vt:lpstr>Une autre démarche …</vt:lpstr>
      <vt:lpstr>Et la réponse est …  J’ai 6 chiens et 4 chats. 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DELATTRE;Karine RABANIT-LE-FUR</dc:creator>
  <cp:lastModifiedBy>Stephane Delattre</cp:lastModifiedBy>
  <cp:revision>191</cp:revision>
  <dcterms:created xsi:type="dcterms:W3CDTF">2014-11-07T14:46:10Z</dcterms:created>
  <dcterms:modified xsi:type="dcterms:W3CDTF">2020-01-07T16:26:11Z</dcterms:modified>
</cp:coreProperties>
</file>