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83" r:id="rId12"/>
    <p:sldId id="284" r:id="rId13"/>
    <p:sldId id="279" r:id="rId14"/>
    <p:sldId id="280" r:id="rId15"/>
    <p:sldId id="272" r:id="rId16"/>
    <p:sldId id="273" r:id="rId17"/>
    <p:sldId id="285" r:id="rId18"/>
    <p:sldId id="286" r:id="rId19"/>
    <p:sldId id="287" r:id="rId20"/>
    <p:sldId id="281" r:id="rId21"/>
    <p:sldId id="282" r:id="rId22"/>
    <p:sldId id="271" r:id="rId23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206470-4158-7B60-4EE9-FA03E7EED267}">
  <a:tblStyle styleId="{F8206470-4158-7B60-4EE9-FA03E7EED267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CCEA-04B9-409A-8882-E3FB2B9B1ABB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1A4FF-F098-49AC-BE8C-CF3BC3056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15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modifié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A4FF-F098-49AC-BE8C-CF3BC3056D6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37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Modifié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1A4FF-F098-49AC-BE8C-CF3BC3056D6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6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 bwMode="auto">
          <a:xfrm>
            <a:off x="2025829" y="187499"/>
            <a:ext cx="5092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7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 extrusionOk="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49803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 bwMode="auto">
          <a:xfrm>
            <a:off x="2025829" y="187499"/>
            <a:ext cx="5092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body" idx="1"/>
          </p:nvPr>
        </p:nvSpPr>
        <p:spPr bwMode="auto">
          <a:xfrm>
            <a:off x="193675" y="2449511"/>
            <a:ext cx="4959350" cy="1598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 bwMode="auto">
          <a:xfrm>
            <a:off x="1725868" y="4678618"/>
            <a:ext cx="2152650" cy="1549400"/>
          </a:xfrm>
          <a:custGeom>
            <a:avLst/>
            <a:gdLst/>
            <a:ahLst/>
            <a:cxnLst/>
            <a:rect l="l" t="t" r="r" b="b"/>
            <a:pathLst>
              <a:path w="2152650" h="1549400" extrusionOk="0">
                <a:moveTo>
                  <a:pt x="2152136" y="0"/>
                </a:moveTo>
                <a:lnTo>
                  <a:pt x="0" y="0"/>
                </a:lnTo>
                <a:lnTo>
                  <a:pt x="0" y="1548886"/>
                </a:lnTo>
                <a:lnTo>
                  <a:pt x="1893983" y="1548886"/>
                </a:lnTo>
                <a:lnTo>
                  <a:pt x="2152136" y="1290733"/>
                </a:lnTo>
                <a:lnTo>
                  <a:pt x="2152136" y="0"/>
                </a:lnTo>
                <a:close/>
              </a:path>
            </a:pathLst>
          </a:custGeom>
          <a:solidFill>
            <a:srgbClr val="7F7F7F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3"/>
          <p:cNvSpPr/>
          <p:nvPr/>
        </p:nvSpPr>
        <p:spPr bwMode="auto">
          <a:xfrm>
            <a:off x="3619852" y="5969352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 extrusionOk="0">
                <a:moveTo>
                  <a:pt x="258153" y="0"/>
                </a:moveTo>
                <a:lnTo>
                  <a:pt x="51630" y="51630"/>
                </a:lnTo>
                <a:lnTo>
                  <a:pt x="0" y="258152"/>
                </a:lnTo>
                <a:lnTo>
                  <a:pt x="258153" y="0"/>
                </a:lnTo>
                <a:close/>
              </a:path>
            </a:pathLst>
          </a:custGeom>
          <a:solidFill>
            <a:srgbClr val="666666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/>
          <p:nvPr/>
        </p:nvSpPr>
        <p:spPr bwMode="auto">
          <a:xfrm>
            <a:off x="1746249" y="4698999"/>
            <a:ext cx="2111375" cy="1508125"/>
          </a:xfrm>
          <a:custGeom>
            <a:avLst/>
            <a:gdLst/>
            <a:ahLst/>
            <a:cxnLst/>
            <a:rect l="l" t="t" r="r" b="b"/>
            <a:pathLst>
              <a:path w="2111375" h="1508125" extrusionOk="0">
                <a:moveTo>
                  <a:pt x="2111374" y="0"/>
                </a:moveTo>
                <a:lnTo>
                  <a:pt x="0" y="0"/>
                </a:lnTo>
                <a:lnTo>
                  <a:pt x="0" y="1508125"/>
                </a:lnTo>
                <a:lnTo>
                  <a:pt x="1860015" y="1508125"/>
                </a:lnTo>
                <a:lnTo>
                  <a:pt x="2111374" y="1256765"/>
                </a:lnTo>
                <a:lnTo>
                  <a:pt x="2111374" y="0"/>
                </a:lnTo>
                <a:close/>
              </a:path>
            </a:pathLst>
          </a:custGeom>
          <a:solidFill>
            <a:srgbClr val="67E76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5"/>
          <p:cNvSpPr/>
          <p:nvPr/>
        </p:nvSpPr>
        <p:spPr bwMode="auto">
          <a:xfrm>
            <a:off x="3606265" y="5955765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60" h="251460" extrusionOk="0">
                <a:moveTo>
                  <a:pt x="251359" y="0"/>
                </a:moveTo>
                <a:lnTo>
                  <a:pt x="50271" y="50271"/>
                </a:lnTo>
                <a:lnTo>
                  <a:pt x="0" y="251359"/>
                </a:lnTo>
                <a:lnTo>
                  <a:pt x="251359" y="0"/>
                </a:lnTo>
                <a:close/>
              </a:path>
            </a:pathLst>
          </a:custGeom>
          <a:solidFill>
            <a:srgbClr val="52B94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6"/>
          <p:cNvSpPr/>
          <p:nvPr/>
        </p:nvSpPr>
        <p:spPr bwMode="auto">
          <a:xfrm>
            <a:off x="1746249" y="4698999"/>
            <a:ext cx="2111375" cy="1508125"/>
          </a:xfrm>
          <a:custGeom>
            <a:avLst/>
            <a:gdLst/>
            <a:ahLst/>
            <a:cxnLst/>
            <a:rect l="l" t="t" r="r" b="b"/>
            <a:pathLst>
              <a:path w="2111375" h="1508125" extrusionOk="0">
                <a:moveTo>
                  <a:pt x="1860015" y="1508125"/>
                </a:moveTo>
                <a:lnTo>
                  <a:pt x="1910287" y="1307037"/>
                </a:lnTo>
                <a:lnTo>
                  <a:pt x="2111374" y="1256765"/>
                </a:lnTo>
                <a:lnTo>
                  <a:pt x="1860015" y="1508125"/>
                </a:lnTo>
                <a:lnTo>
                  <a:pt x="0" y="1508125"/>
                </a:lnTo>
                <a:lnTo>
                  <a:pt x="0" y="0"/>
                </a:lnTo>
                <a:lnTo>
                  <a:pt x="2111374" y="0"/>
                </a:lnTo>
                <a:lnTo>
                  <a:pt x="2111374" y="1256765"/>
                </a:lnTo>
              </a:path>
            </a:pathLst>
          </a:custGeom>
          <a:ln w="9523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7"/>
          <p:cNvSpPr/>
          <p:nvPr/>
        </p:nvSpPr>
        <p:spPr bwMode="auto">
          <a:xfrm>
            <a:off x="2041524" y="5003800"/>
            <a:ext cx="1390650" cy="773430"/>
          </a:xfrm>
          <a:custGeom>
            <a:avLst/>
            <a:gdLst/>
            <a:ahLst/>
            <a:cxnLst/>
            <a:rect l="l" t="t" r="r" b="b"/>
            <a:pathLst>
              <a:path w="1390650" h="773429" extrusionOk="0">
                <a:moveTo>
                  <a:pt x="0" y="0"/>
                </a:moveTo>
                <a:lnTo>
                  <a:pt x="1390649" y="0"/>
                </a:lnTo>
                <a:lnTo>
                  <a:pt x="1390649" y="773111"/>
                </a:lnTo>
                <a:lnTo>
                  <a:pt x="0" y="773111"/>
                </a:lnTo>
                <a:lnTo>
                  <a:pt x="0" y="0"/>
                </a:lnTo>
                <a:close/>
              </a:path>
            </a:pathLst>
          </a:custGeom>
          <a:ln w="19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8"/>
          <p:cNvSpPr/>
          <p:nvPr/>
        </p:nvSpPr>
        <p:spPr bwMode="auto">
          <a:xfrm>
            <a:off x="2041524" y="5003800"/>
            <a:ext cx="1390649" cy="773111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9"/>
          <p:cNvSpPr/>
          <p:nvPr/>
        </p:nvSpPr>
        <p:spPr bwMode="auto">
          <a:xfrm>
            <a:off x="235832" y="76620"/>
            <a:ext cx="4902835" cy="3690620"/>
          </a:xfrm>
          <a:custGeom>
            <a:avLst/>
            <a:gdLst/>
            <a:ahLst/>
            <a:cxnLst/>
            <a:rect l="l" t="t" r="r" b="b"/>
            <a:pathLst>
              <a:path w="4902835" h="3690620" extrusionOk="0">
                <a:moveTo>
                  <a:pt x="4546284" y="0"/>
                </a:moveTo>
                <a:lnTo>
                  <a:pt x="0" y="635835"/>
                </a:lnTo>
                <a:lnTo>
                  <a:pt x="427164" y="3690104"/>
                </a:lnTo>
                <a:lnTo>
                  <a:pt x="4464393" y="3125464"/>
                </a:lnTo>
                <a:lnTo>
                  <a:pt x="4902253" y="2545214"/>
                </a:lnTo>
                <a:lnTo>
                  <a:pt x="4546284" y="0"/>
                </a:lnTo>
                <a:close/>
              </a:path>
            </a:pathLst>
          </a:custGeom>
          <a:solidFill>
            <a:srgbClr val="7F7F7F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0"/>
          <p:cNvSpPr/>
          <p:nvPr/>
        </p:nvSpPr>
        <p:spPr bwMode="auto">
          <a:xfrm>
            <a:off x="4700226" y="2621834"/>
            <a:ext cx="438149" cy="580390"/>
          </a:xfrm>
          <a:custGeom>
            <a:avLst/>
            <a:gdLst/>
            <a:ahLst/>
            <a:cxnLst/>
            <a:rect l="l" t="t" r="r" b="b"/>
            <a:pathLst>
              <a:path w="438150" h="580389" extrusionOk="0">
                <a:moveTo>
                  <a:pt x="437859" y="0"/>
                </a:moveTo>
                <a:lnTo>
                  <a:pt x="44854" y="158767"/>
                </a:lnTo>
                <a:lnTo>
                  <a:pt x="0" y="580250"/>
                </a:lnTo>
                <a:lnTo>
                  <a:pt x="437859" y="0"/>
                </a:lnTo>
                <a:close/>
              </a:path>
            </a:pathLst>
          </a:custGeom>
          <a:solidFill>
            <a:srgbClr val="666666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1"/>
          <p:cNvSpPr/>
          <p:nvPr/>
        </p:nvSpPr>
        <p:spPr bwMode="auto">
          <a:xfrm>
            <a:off x="258840" y="99627"/>
            <a:ext cx="4857750" cy="3644265"/>
          </a:xfrm>
          <a:custGeom>
            <a:avLst/>
            <a:gdLst/>
            <a:ahLst/>
            <a:cxnLst/>
            <a:rect l="l" t="t" r="r" b="b"/>
            <a:pathLst>
              <a:path w="4857750" h="3644265" extrusionOk="0">
                <a:moveTo>
                  <a:pt x="4505914" y="0"/>
                </a:moveTo>
                <a:lnTo>
                  <a:pt x="0" y="630189"/>
                </a:lnTo>
                <a:lnTo>
                  <a:pt x="421518" y="3644089"/>
                </a:lnTo>
                <a:lnTo>
                  <a:pt x="4425107" y="3084154"/>
                </a:lnTo>
                <a:lnTo>
                  <a:pt x="4857179" y="2511573"/>
                </a:lnTo>
                <a:lnTo>
                  <a:pt x="4505914" y="0"/>
                </a:lnTo>
                <a:close/>
              </a:path>
            </a:pathLst>
          </a:custGeom>
          <a:solidFill>
            <a:srgbClr val="67E76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2"/>
          <p:cNvSpPr/>
          <p:nvPr/>
        </p:nvSpPr>
        <p:spPr bwMode="auto">
          <a:xfrm>
            <a:off x="4683947" y="2611200"/>
            <a:ext cx="432434" cy="572770"/>
          </a:xfrm>
          <a:custGeom>
            <a:avLst/>
            <a:gdLst/>
            <a:ahLst/>
            <a:cxnLst/>
            <a:rect l="l" t="t" r="r" b="b"/>
            <a:pathLst>
              <a:path w="432435" h="572769" extrusionOk="0">
                <a:moveTo>
                  <a:pt x="432072" y="0"/>
                </a:moveTo>
                <a:lnTo>
                  <a:pt x="44261" y="156669"/>
                </a:lnTo>
                <a:lnTo>
                  <a:pt x="0" y="572581"/>
                </a:lnTo>
                <a:lnTo>
                  <a:pt x="432072" y="0"/>
                </a:lnTo>
                <a:close/>
              </a:path>
            </a:pathLst>
          </a:custGeom>
          <a:solidFill>
            <a:srgbClr val="52B94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13"/>
          <p:cNvSpPr/>
          <p:nvPr/>
        </p:nvSpPr>
        <p:spPr bwMode="auto">
          <a:xfrm>
            <a:off x="258840" y="99627"/>
            <a:ext cx="4857750" cy="3644265"/>
          </a:xfrm>
          <a:custGeom>
            <a:avLst/>
            <a:gdLst/>
            <a:ahLst/>
            <a:cxnLst/>
            <a:rect l="l" t="t" r="r" b="b"/>
            <a:pathLst>
              <a:path w="4857750" h="3644265" extrusionOk="0">
                <a:moveTo>
                  <a:pt x="4425107" y="3084154"/>
                </a:moveTo>
                <a:lnTo>
                  <a:pt x="4469368" y="2668242"/>
                </a:lnTo>
                <a:lnTo>
                  <a:pt x="4857179" y="2511573"/>
                </a:lnTo>
                <a:lnTo>
                  <a:pt x="4425107" y="3084154"/>
                </a:lnTo>
                <a:lnTo>
                  <a:pt x="421518" y="3644089"/>
                </a:lnTo>
                <a:lnTo>
                  <a:pt x="0" y="630189"/>
                </a:lnTo>
                <a:lnTo>
                  <a:pt x="4505914" y="0"/>
                </a:lnTo>
                <a:lnTo>
                  <a:pt x="4857179" y="2511573"/>
                </a:lnTo>
              </a:path>
            </a:pathLst>
          </a:custGeom>
          <a:ln w="9523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14"/>
          <p:cNvSpPr/>
          <p:nvPr/>
        </p:nvSpPr>
        <p:spPr bwMode="auto">
          <a:xfrm>
            <a:off x="395574" y="390107"/>
            <a:ext cx="4569814" cy="3037719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object 15"/>
          <p:cNvSpPr/>
          <p:nvPr/>
        </p:nvSpPr>
        <p:spPr bwMode="auto">
          <a:xfrm>
            <a:off x="5632705" y="1017843"/>
            <a:ext cx="3213100" cy="1987550"/>
          </a:xfrm>
          <a:custGeom>
            <a:avLst/>
            <a:gdLst/>
            <a:ahLst/>
            <a:cxnLst/>
            <a:rect l="l" t="t" r="r" b="b"/>
            <a:pathLst>
              <a:path w="3213100" h="1987550" extrusionOk="0">
                <a:moveTo>
                  <a:pt x="3212586" y="0"/>
                </a:moveTo>
                <a:lnTo>
                  <a:pt x="0" y="0"/>
                </a:lnTo>
                <a:lnTo>
                  <a:pt x="0" y="1987036"/>
                </a:lnTo>
                <a:lnTo>
                  <a:pt x="2881407" y="1987036"/>
                </a:lnTo>
                <a:lnTo>
                  <a:pt x="3212586" y="1655857"/>
                </a:lnTo>
                <a:lnTo>
                  <a:pt x="3212586" y="0"/>
                </a:lnTo>
                <a:close/>
              </a:path>
            </a:pathLst>
          </a:custGeom>
          <a:solidFill>
            <a:srgbClr val="7F7F7F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object 16"/>
          <p:cNvSpPr/>
          <p:nvPr/>
        </p:nvSpPr>
        <p:spPr bwMode="auto">
          <a:xfrm>
            <a:off x="8514112" y="2673701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69" extrusionOk="0">
                <a:moveTo>
                  <a:pt x="331179" y="0"/>
                </a:moveTo>
                <a:lnTo>
                  <a:pt x="66236" y="66235"/>
                </a:lnTo>
                <a:lnTo>
                  <a:pt x="0" y="331179"/>
                </a:lnTo>
                <a:lnTo>
                  <a:pt x="331179" y="0"/>
                </a:lnTo>
                <a:close/>
              </a:path>
            </a:pathLst>
          </a:custGeom>
          <a:solidFill>
            <a:srgbClr val="666666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object 17"/>
          <p:cNvSpPr/>
          <p:nvPr/>
        </p:nvSpPr>
        <p:spPr bwMode="auto">
          <a:xfrm>
            <a:off x="5653086" y="1038224"/>
            <a:ext cx="3171825" cy="1946275"/>
          </a:xfrm>
          <a:custGeom>
            <a:avLst/>
            <a:gdLst/>
            <a:ahLst/>
            <a:cxnLst/>
            <a:rect l="l" t="t" r="r" b="b"/>
            <a:pathLst>
              <a:path w="3171825" h="1946275" extrusionOk="0">
                <a:moveTo>
                  <a:pt x="3171825" y="0"/>
                </a:moveTo>
                <a:lnTo>
                  <a:pt x="0" y="0"/>
                </a:lnTo>
                <a:lnTo>
                  <a:pt x="0" y="1946274"/>
                </a:lnTo>
                <a:lnTo>
                  <a:pt x="2847439" y="1946274"/>
                </a:lnTo>
                <a:lnTo>
                  <a:pt x="3171825" y="1621889"/>
                </a:lnTo>
                <a:lnTo>
                  <a:pt x="3171825" y="0"/>
                </a:lnTo>
                <a:close/>
              </a:path>
            </a:pathLst>
          </a:custGeom>
          <a:solidFill>
            <a:srgbClr val="67E76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object 18"/>
          <p:cNvSpPr/>
          <p:nvPr/>
        </p:nvSpPr>
        <p:spPr bwMode="auto">
          <a:xfrm>
            <a:off x="8500526" y="2660114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 extrusionOk="0">
                <a:moveTo>
                  <a:pt x="324385" y="0"/>
                </a:moveTo>
                <a:lnTo>
                  <a:pt x="64877" y="64877"/>
                </a:lnTo>
                <a:lnTo>
                  <a:pt x="0" y="324385"/>
                </a:lnTo>
                <a:lnTo>
                  <a:pt x="324385" y="0"/>
                </a:lnTo>
                <a:close/>
              </a:path>
            </a:pathLst>
          </a:custGeom>
          <a:solidFill>
            <a:srgbClr val="52B94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1" name="object 19"/>
          <p:cNvSpPr/>
          <p:nvPr/>
        </p:nvSpPr>
        <p:spPr bwMode="auto">
          <a:xfrm>
            <a:off x="5653086" y="1038224"/>
            <a:ext cx="3171825" cy="1946275"/>
          </a:xfrm>
          <a:custGeom>
            <a:avLst/>
            <a:gdLst/>
            <a:ahLst/>
            <a:cxnLst/>
            <a:rect l="l" t="t" r="r" b="b"/>
            <a:pathLst>
              <a:path w="3171825" h="1946275" extrusionOk="0">
                <a:moveTo>
                  <a:pt x="2847439" y="1946274"/>
                </a:moveTo>
                <a:lnTo>
                  <a:pt x="2912316" y="1686766"/>
                </a:lnTo>
                <a:lnTo>
                  <a:pt x="3171825" y="1621889"/>
                </a:lnTo>
                <a:lnTo>
                  <a:pt x="2847439" y="1946274"/>
                </a:lnTo>
                <a:lnTo>
                  <a:pt x="0" y="1946274"/>
                </a:lnTo>
                <a:lnTo>
                  <a:pt x="0" y="0"/>
                </a:lnTo>
                <a:lnTo>
                  <a:pt x="3171825" y="0"/>
                </a:lnTo>
                <a:lnTo>
                  <a:pt x="3171825" y="1621889"/>
                </a:lnTo>
              </a:path>
            </a:pathLst>
          </a:custGeom>
          <a:ln w="9523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object 20"/>
          <p:cNvSpPr>
            <a:spLocks/>
          </p:cNvSpPr>
          <p:nvPr/>
        </p:nvSpPr>
        <p:spPr bwMode="auto">
          <a:xfrm>
            <a:off x="5826661" y="1533951"/>
            <a:ext cx="282511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000" spc="-5">
                <a:solidFill>
                  <a:srgbClr val="4E6127"/>
                </a:solidFill>
                <a:latin typeface="Comic Sans MS"/>
                <a:cs typeface="Comic Sans MS"/>
              </a:rPr>
              <a:t>Résolutions </a:t>
            </a:r>
            <a:r>
              <a:rPr sz="2000">
                <a:solidFill>
                  <a:srgbClr val="4E6127"/>
                </a:solidFill>
                <a:latin typeface="Comic Sans MS"/>
                <a:cs typeface="Comic Sans MS"/>
              </a:rPr>
              <a:t>et</a:t>
            </a:r>
            <a:r>
              <a:rPr sz="2000" spc="-20">
                <a:solidFill>
                  <a:srgbClr val="4E6127"/>
                </a:solidFill>
                <a:latin typeface="Comic Sans MS"/>
                <a:cs typeface="Comic Sans MS"/>
              </a:rPr>
              <a:t> </a:t>
            </a:r>
            <a:r>
              <a:rPr sz="2000" spc="-5">
                <a:solidFill>
                  <a:srgbClr val="4E6127"/>
                </a:solidFill>
                <a:latin typeface="Comic Sans MS"/>
                <a:cs typeface="Comic Sans MS"/>
              </a:rPr>
              <a:t>réponses</a:t>
            </a:r>
            <a:endParaRPr sz="2000">
              <a:latin typeface="Comic Sans MS"/>
              <a:cs typeface="Comic Sans MS"/>
            </a:endParaRPr>
          </a:p>
          <a:p>
            <a:pPr marL="128905">
              <a:lnSpc>
                <a:spcPct val="100000"/>
              </a:lnSpc>
              <a:spcBef>
                <a:spcPts val="2170"/>
              </a:spcBef>
              <a:defRPr/>
            </a:pPr>
            <a:r>
              <a:rPr sz="1800" spc="-5">
                <a:solidFill>
                  <a:srgbClr val="4E6127"/>
                </a:solidFill>
                <a:latin typeface="Comic Sans MS"/>
                <a:cs typeface="Comic Sans MS"/>
              </a:rPr>
              <a:t>Épreuve n°2 </a:t>
            </a:r>
            <a:r>
              <a:rPr sz="1800">
                <a:solidFill>
                  <a:srgbClr val="4E6127"/>
                </a:solidFill>
                <a:latin typeface="Comic Sans MS"/>
                <a:cs typeface="Comic Sans MS"/>
              </a:rPr>
              <a:t>– </a:t>
            </a:r>
            <a:r>
              <a:rPr sz="1800" spc="-5">
                <a:solidFill>
                  <a:srgbClr val="4E6127"/>
                </a:solidFill>
                <a:latin typeface="Comic Sans MS"/>
                <a:cs typeface="Comic Sans MS"/>
              </a:rPr>
              <a:t>niv.</a:t>
            </a:r>
            <a:r>
              <a:rPr sz="1800" spc="-45">
                <a:solidFill>
                  <a:srgbClr val="4E6127"/>
                </a:solidFill>
                <a:latin typeface="Comic Sans MS"/>
                <a:cs typeface="Comic Sans MS"/>
              </a:rPr>
              <a:t> </a:t>
            </a:r>
            <a:r>
              <a:rPr sz="1800" spc="-5">
                <a:solidFill>
                  <a:srgbClr val="4E6127"/>
                </a:solidFill>
                <a:latin typeface="Comic Sans MS"/>
                <a:cs typeface="Comic Sans MS"/>
              </a:rPr>
              <a:t>CP-CE</a:t>
            </a:r>
            <a:r>
              <a:rPr lang="fr-FR" sz="1800" spc="-5">
                <a:solidFill>
                  <a:srgbClr val="4E6127"/>
                </a:solidFill>
                <a:latin typeface="Comic Sans MS"/>
                <a:cs typeface="Comic Sans MS"/>
              </a:rPr>
              <a:t>1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1"/>
          <p:cNvSpPr/>
          <p:nvPr/>
        </p:nvSpPr>
        <p:spPr bwMode="auto">
          <a:xfrm>
            <a:off x="4880230" y="3737230"/>
            <a:ext cx="3965575" cy="2876550"/>
          </a:xfrm>
          <a:custGeom>
            <a:avLst/>
            <a:gdLst/>
            <a:ahLst/>
            <a:cxnLst/>
            <a:rect l="l" t="t" r="r" b="b"/>
            <a:pathLst>
              <a:path w="3965575" h="2876550" extrusionOk="0">
                <a:moveTo>
                  <a:pt x="3965061" y="0"/>
                </a:moveTo>
                <a:lnTo>
                  <a:pt x="0" y="0"/>
                </a:lnTo>
                <a:lnTo>
                  <a:pt x="0" y="2876036"/>
                </a:lnTo>
                <a:lnTo>
                  <a:pt x="3485712" y="2876036"/>
                </a:lnTo>
                <a:lnTo>
                  <a:pt x="3965061" y="2396687"/>
                </a:lnTo>
                <a:lnTo>
                  <a:pt x="3965061" y="0"/>
                </a:lnTo>
                <a:close/>
              </a:path>
            </a:pathLst>
          </a:custGeom>
          <a:solidFill>
            <a:srgbClr val="7F7F7F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4" name="object 22"/>
          <p:cNvSpPr/>
          <p:nvPr/>
        </p:nvSpPr>
        <p:spPr bwMode="auto">
          <a:xfrm>
            <a:off x="8365942" y="6133918"/>
            <a:ext cx="479425" cy="479425"/>
          </a:xfrm>
          <a:custGeom>
            <a:avLst/>
            <a:gdLst/>
            <a:ahLst/>
            <a:cxnLst/>
            <a:rect l="l" t="t" r="r" b="b"/>
            <a:pathLst>
              <a:path w="479425" h="479425" extrusionOk="0">
                <a:moveTo>
                  <a:pt x="479349" y="0"/>
                </a:moveTo>
                <a:lnTo>
                  <a:pt x="95869" y="95869"/>
                </a:lnTo>
                <a:lnTo>
                  <a:pt x="0" y="479349"/>
                </a:lnTo>
                <a:lnTo>
                  <a:pt x="479349" y="0"/>
                </a:lnTo>
                <a:close/>
              </a:path>
            </a:pathLst>
          </a:custGeom>
          <a:solidFill>
            <a:srgbClr val="666666">
              <a:alpha val="34901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object 23"/>
          <p:cNvSpPr/>
          <p:nvPr/>
        </p:nvSpPr>
        <p:spPr bwMode="auto">
          <a:xfrm>
            <a:off x="4900612" y="3757612"/>
            <a:ext cx="3924300" cy="2835275"/>
          </a:xfrm>
          <a:custGeom>
            <a:avLst/>
            <a:gdLst/>
            <a:ahLst/>
            <a:cxnLst/>
            <a:rect l="l" t="t" r="r" b="b"/>
            <a:pathLst>
              <a:path w="3924300" h="2835275" extrusionOk="0">
                <a:moveTo>
                  <a:pt x="3924299" y="0"/>
                </a:moveTo>
                <a:lnTo>
                  <a:pt x="0" y="0"/>
                </a:lnTo>
                <a:lnTo>
                  <a:pt x="0" y="2835274"/>
                </a:lnTo>
                <a:lnTo>
                  <a:pt x="3451744" y="2835274"/>
                </a:lnTo>
                <a:lnTo>
                  <a:pt x="3924299" y="2362719"/>
                </a:lnTo>
                <a:lnTo>
                  <a:pt x="3924299" y="0"/>
                </a:lnTo>
                <a:close/>
              </a:path>
            </a:pathLst>
          </a:custGeom>
          <a:solidFill>
            <a:srgbClr val="67E76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6" name="object 24"/>
          <p:cNvSpPr/>
          <p:nvPr/>
        </p:nvSpPr>
        <p:spPr bwMode="auto">
          <a:xfrm>
            <a:off x="8352356" y="6120331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 extrusionOk="0">
                <a:moveTo>
                  <a:pt x="472555" y="0"/>
                </a:moveTo>
                <a:lnTo>
                  <a:pt x="94511" y="94511"/>
                </a:lnTo>
                <a:lnTo>
                  <a:pt x="0" y="472555"/>
                </a:lnTo>
                <a:lnTo>
                  <a:pt x="472555" y="0"/>
                </a:lnTo>
                <a:close/>
              </a:path>
            </a:pathLst>
          </a:custGeom>
          <a:solidFill>
            <a:srgbClr val="52B94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7" name="object 25"/>
          <p:cNvSpPr/>
          <p:nvPr/>
        </p:nvSpPr>
        <p:spPr bwMode="auto">
          <a:xfrm>
            <a:off x="4900612" y="3757612"/>
            <a:ext cx="3924300" cy="2835275"/>
          </a:xfrm>
          <a:custGeom>
            <a:avLst/>
            <a:gdLst/>
            <a:ahLst/>
            <a:cxnLst/>
            <a:rect l="l" t="t" r="r" b="b"/>
            <a:pathLst>
              <a:path w="3924300" h="2835275" extrusionOk="0">
                <a:moveTo>
                  <a:pt x="3451744" y="2835274"/>
                </a:moveTo>
                <a:lnTo>
                  <a:pt x="3546255" y="2457230"/>
                </a:lnTo>
                <a:lnTo>
                  <a:pt x="3924299" y="2362719"/>
                </a:lnTo>
                <a:lnTo>
                  <a:pt x="3451744" y="2835274"/>
                </a:lnTo>
                <a:lnTo>
                  <a:pt x="0" y="2835274"/>
                </a:lnTo>
                <a:lnTo>
                  <a:pt x="0" y="0"/>
                </a:lnTo>
                <a:lnTo>
                  <a:pt x="3924299" y="0"/>
                </a:lnTo>
                <a:lnTo>
                  <a:pt x="3924299" y="2362719"/>
                </a:lnTo>
              </a:path>
            </a:pathLst>
          </a:custGeom>
          <a:ln w="9523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8" name="object 26"/>
          <p:cNvSpPr>
            <a:spLocks/>
          </p:cNvSpPr>
          <p:nvPr/>
        </p:nvSpPr>
        <p:spPr bwMode="auto">
          <a:xfrm>
            <a:off x="5211687" y="4661697"/>
            <a:ext cx="3302635" cy="1859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3200" b="1" spc="-5">
                <a:solidFill>
                  <a:srgbClr val="4E6127"/>
                </a:solidFill>
                <a:latin typeface="Comic Sans MS"/>
                <a:cs typeface="Comic Sans MS"/>
              </a:rPr>
              <a:t>RALLYE</a:t>
            </a:r>
            <a:r>
              <a:rPr sz="3200" b="1" spc="-65">
                <a:solidFill>
                  <a:srgbClr val="4E6127"/>
                </a:solidFill>
                <a:latin typeface="Comic Sans MS"/>
                <a:cs typeface="Comic Sans MS"/>
              </a:rPr>
              <a:t> </a:t>
            </a:r>
            <a:r>
              <a:rPr sz="3200" b="1" spc="-5">
                <a:solidFill>
                  <a:srgbClr val="4E6127"/>
                </a:solidFill>
                <a:latin typeface="Comic Sans MS"/>
                <a:cs typeface="Comic Sans MS"/>
              </a:rPr>
              <a:t>MATHS  </a:t>
            </a:r>
            <a:r>
              <a:rPr sz="3200" b="1">
                <a:solidFill>
                  <a:srgbClr val="4E6127"/>
                </a:solidFill>
                <a:latin typeface="Comic Sans MS"/>
                <a:cs typeface="Comic Sans MS"/>
              </a:rPr>
              <a:t>92</a:t>
            </a:r>
            <a:endParaRPr sz="32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defRPr/>
            </a:pPr>
            <a:r>
              <a:rPr sz="3200" b="1" spc="20">
                <a:solidFill>
                  <a:srgbClr val="4E6127"/>
                </a:solidFill>
                <a:latin typeface="Comic Sans MS"/>
                <a:cs typeface="Comic Sans MS"/>
              </a:rPr>
              <a:t>7</a:t>
            </a:r>
            <a:r>
              <a:rPr sz="3100" b="1" spc="30" baseline="30000">
                <a:solidFill>
                  <a:srgbClr val="4E6127"/>
                </a:solidFill>
                <a:latin typeface="Comic Sans MS"/>
                <a:cs typeface="Comic Sans MS"/>
              </a:rPr>
              <a:t>ème	</a:t>
            </a:r>
            <a:r>
              <a:rPr sz="3200" b="1" spc="-5">
                <a:solidFill>
                  <a:srgbClr val="4E6127"/>
                </a:solidFill>
                <a:latin typeface="Comic Sans MS"/>
                <a:cs typeface="Comic Sans MS"/>
              </a:rPr>
              <a:t>Edition</a:t>
            </a:r>
            <a:endParaRPr sz="32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  <a:defRPr/>
            </a:pPr>
            <a:r>
              <a:rPr sz="2400" b="1" spc="-5">
                <a:solidFill>
                  <a:srgbClr val="4E6127"/>
                </a:solidFill>
                <a:latin typeface="Comic Sans MS"/>
                <a:cs typeface="Comic Sans MS"/>
              </a:rPr>
              <a:t>2020-2021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1190629"/>
            <a:ext cx="76962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/>
          <p:cNvSpPr txBox="1"/>
          <p:nvPr/>
        </p:nvSpPr>
        <p:spPr>
          <a:xfrm>
            <a:off x="578701" y="21557"/>
            <a:ext cx="7884793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u="sng" dirty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lang="fr-FR" sz="2800" b="1" u="sng" baseline="30000" dirty="0">
                <a:solidFill>
                  <a:srgbClr val="009900"/>
                </a:solidFill>
                <a:latin typeface="Calibri"/>
                <a:cs typeface="Calibri"/>
              </a:rPr>
              <a:t>ère</a:t>
            </a:r>
            <a:r>
              <a:rPr lang="fr-FR" sz="2800" b="1" u="sng" dirty="0">
                <a:solidFill>
                  <a:srgbClr val="009900"/>
                </a:solidFill>
                <a:latin typeface="Calibri"/>
                <a:cs typeface="Calibri"/>
              </a:rPr>
              <a:t> démarche </a:t>
            </a:r>
            <a:r>
              <a:rPr lang="fr-FR" sz="2800" b="1" dirty="0">
                <a:solidFill>
                  <a:srgbClr val="009900"/>
                </a:solidFill>
                <a:latin typeface="Calibri"/>
                <a:cs typeface="Calibri"/>
              </a:rPr>
              <a:t>: </a:t>
            </a:r>
            <a:r>
              <a:rPr lang="fr-FR" sz="2400" b="1" dirty="0">
                <a:solidFill>
                  <a:srgbClr val="009900"/>
                </a:solidFill>
                <a:latin typeface="Calibri"/>
                <a:cs typeface="Calibri"/>
              </a:rPr>
              <a:t>le fleuriste « distribue » les fleurs dans chaque bouquet. D’abord 2 par 2 pour aller plus vite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400" b="1" dirty="0">
                <a:solidFill>
                  <a:srgbClr val="009900"/>
                </a:solidFill>
                <a:latin typeface="Calibri"/>
                <a:cs typeface="Calibri"/>
              </a:rPr>
              <a:t>puis 1 par 1 quand il ne restera plus assez de fleurs.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22421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16242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03759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bject 2"/>
          <p:cNvSpPr txBox="1"/>
          <p:nvPr/>
        </p:nvSpPr>
        <p:spPr>
          <a:xfrm>
            <a:off x="321489" y="5199743"/>
            <a:ext cx="81115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er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2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   3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 4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74" y="1324386"/>
            <a:ext cx="800212" cy="8097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65" y="1367762"/>
            <a:ext cx="800212" cy="8097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890" y="1297833"/>
            <a:ext cx="800212" cy="8097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215" y="1267098"/>
            <a:ext cx="800212" cy="80973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5" y="3714890"/>
            <a:ext cx="696420" cy="70471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60" y="3757102"/>
            <a:ext cx="699376" cy="7077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484" y="3707834"/>
            <a:ext cx="748065" cy="7569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77" y="3714890"/>
            <a:ext cx="741092" cy="74991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65" y="2335373"/>
            <a:ext cx="657317" cy="7525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49" y="2365068"/>
            <a:ext cx="657317" cy="7525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69" y="2335373"/>
            <a:ext cx="657317" cy="75258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61" y="2335373"/>
            <a:ext cx="657317" cy="75258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86" y="2335373"/>
            <a:ext cx="657317" cy="75258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684" y="2335373"/>
            <a:ext cx="657317" cy="75258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76" y="2365068"/>
            <a:ext cx="657317" cy="75258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07" y="2306711"/>
            <a:ext cx="657317" cy="75258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25" y="2209560"/>
            <a:ext cx="381053" cy="7144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61" y="2226329"/>
            <a:ext cx="381053" cy="71447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644" y="2226329"/>
            <a:ext cx="381053" cy="71447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440" y="2262659"/>
            <a:ext cx="381053" cy="7144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190643" y="6264118"/>
            <a:ext cx="1881927" cy="581944"/>
          </a:xfrm>
          <a:prstGeom prst="ellipse">
            <a:avLst/>
          </a:prstGeom>
          <a:solidFill>
            <a:srgbClr val="FFFF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C00000"/>
                </a:solidFill>
              </a:rPr>
              <a:t>!!! Lancer le diaporama pour voir l’animation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30E27E9-2D66-4A92-A64D-6E010AC3FC6F}"/>
              </a:ext>
            </a:extLst>
          </p:cNvPr>
          <p:cNvSpPr/>
          <p:nvPr/>
        </p:nvSpPr>
        <p:spPr>
          <a:xfrm>
            <a:off x="2111274" y="1297833"/>
            <a:ext cx="953861" cy="9284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 : en arc 35">
            <a:extLst>
              <a:ext uri="{FF2B5EF4-FFF2-40B4-BE49-F238E27FC236}">
                <a16:creationId xmlns:a16="http://schemas.microsoft.com/office/drawing/2014/main" id="{447C3AB6-0795-4F0B-A325-6515D3B9C2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6449" y="1819371"/>
            <a:ext cx="1511104" cy="18692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1190629"/>
            <a:ext cx="76962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/>
          <p:cNvSpPr txBox="1"/>
          <p:nvPr/>
        </p:nvSpPr>
        <p:spPr>
          <a:xfrm>
            <a:off x="578701" y="21557"/>
            <a:ext cx="7884793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u="sng" dirty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lang="fr-FR" sz="2800" b="1" u="sng" baseline="30000" dirty="0">
                <a:solidFill>
                  <a:srgbClr val="009900"/>
                </a:solidFill>
                <a:latin typeface="Calibri"/>
                <a:cs typeface="Calibri"/>
              </a:rPr>
              <a:t>ère</a:t>
            </a:r>
            <a:r>
              <a:rPr lang="fr-FR" sz="2800" b="1" u="sng" dirty="0">
                <a:solidFill>
                  <a:srgbClr val="009900"/>
                </a:solidFill>
                <a:latin typeface="Calibri"/>
                <a:cs typeface="Calibri"/>
              </a:rPr>
              <a:t> démarche </a:t>
            </a:r>
            <a:r>
              <a:rPr lang="fr-FR" sz="2800" b="1" dirty="0">
                <a:solidFill>
                  <a:srgbClr val="009900"/>
                </a:solidFill>
                <a:latin typeface="Calibri"/>
                <a:cs typeface="Calibri"/>
              </a:rPr>
              <a:t>: </a:t>
            </a:r>
            <a:r>
              <a:rPr lang="fr-FR" sz="2400" b="1" dirty="0">
                <a:solidFill>
                  <a:srgbClr val="009900"/>
                </a:solidFill>
                <a:latin typeface="Calibri"/>
                <a:cs typeface="Calibri"/>
              </a:rPr>
              <a:t>le fleuriste « distribue » les fleurs dans chaque bouquet. D’abord 2 par 2 pour aller plus vite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400" b="1" dirty="0">
                <a:solidFill>
                  <a:srgbClr val="009900"/>
                </a:solidFill>
                <a:latin typeface="Calibri"/>
                <a:cs typeface="Calibri"/>
              </a:rPr>
              <a:t>puis 1 par 1 quand il ne restera plus assez de fleurs.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22421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16242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03759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bject 2"/>
          <p:cNvSpPr txBox="1"/>
          <p:nvPr/>
        </p:nvSpPr>
        <p:spPr>
          <a:xfrm>
            <a:off x="321489" y="5199743"/>
            <a:ext cx="81115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er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2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   3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 4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5" y="3714890"/>
            <a:ext cx="696420" cy="70471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60" y="3757102"/>
            <a:ext cx="699376" cy="7077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484" y="3707834"/>
            <a:ext cx="748065" cy="7569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77" y="3714890"/>
            <a:ext cx="741092" cy="74991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65" y="2335373"/>
            <a:ext cx="657317" cy="7525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49" y="2365068"/>
            <a:ext cx="657317" cy="7525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169" y="2335373"/>
            <a:ext cx="657317" cy="75258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61" y="2335373"/>
            <a:ext cx="657317" cy="75258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554" y="3724162"/>
            <a:ext cx="657317" cy="75258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61" y="3702391"/>
            <a:ext cx="657317" cy="75258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31" y="3714890"/>
            <a:ext cx="657317" cy="7525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52" y="3690955"/>
            <a:ext cx="657317" cy="75258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86" y="2335373"/>
            <a:ext cx="657317" cy="75258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684" y="2335373"/>
            <a:ext cx="657317" cy="75258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76" y="2365068"/>
            <a:ext cx="657317" cy="75258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07" y="2306711"/>
            <a:ext cx="657317" cy="75258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97" y="4426399"/>
            <a:ext cx="657317" cy="75258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004" y="4404628"/>
            <a:ext cx="657317" cy="75258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26" y="4378678"/>
            <a:ext cx="657317" cy="75258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5" y="4393192"/>
            <a:ext cx="657317" cy="75258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25" y="2209560"/>
            <a:ext cx="381053" cy="7144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61" y="2226329"/>
            <a:ext cx="381053" cy="71447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644" y="2226329"/>
            <a:ext cx="381053" cy="71447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440" y="2262659"/>
            <a:ext cx="381053" cy="7144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190643" y="6264118"/>
            <a:ext cx="1881927" cy="581944"/>
          </a:xfrm>
          <a:prstGeom prst="ellipse">
            <a:avLst/>
          </a:prstGeom>
          <a:solidFill>
            <a:srgbClr val="FFFF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C00000"/>
                </a:solidFill>
              </a:rPr>
              <a:t>!!! Lancer le diaporama pour voir l’animation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067AABF-004F-4E89-9CEE-CDEDE2A4656A}"/>
              </a:ext>
            </a:extLst>
          </p:cNvPr>
          <p:cNvSpPr/>
          <p:nvPr/>
        </p:nvSpPr>
        <p:spPr>
          <a:xfrm>
            <a:off x="621060" y="2201416"/>
            <a:ext cx="953861" cy="9284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A77530E8-3485-4298-8058-0658207B134F}"/>
              </a:ext>
            </a:extLst>
          </p:cNvPr>
          <p:cNvCxnSpPr>
            <a:cxnSpLocks/>
            <a:endCxn id="27" idx="0"/>
          </p:cNvCxnSpPr>
          <p:nvPr/>
        </p:nvCxnSpPr>
        <p:spPr>
          <a:xfrm rot="16200000" flipH="1">
            <a:off x="882290" y="3122834"/>
            <a:ext cx="631022" cy="505219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1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6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1190629"/>
            <a:ext cx="7696200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/>
          <p:cNvSpPr txBox="1"/>
          <p:nvPr/>
        </p:nvSpPr>
        <p:spPr>
          <a:xfrm>
            <a:off x="578701" y="21557"/>
            <a:ext cx="7884793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u="sng" dirty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lang="fr-FR" sz="2800" b="1" u="sng" baseline="30000" dirty="0">
                <a:solidFill>
                  <a:srgbClr val="009900"/>
                </a:solidFill>
                <a:latin typeface="Calibri"/>
                <a:cs typeface="Calibri"/>
              </a:rPr>
              <a:t>ère</a:t>
            </a:r>
            <a:r>
              <a:rPr lang="fr-FR" sz="2800" b="1" u="sng" dirty="0">
                <a:solidFill>
                  <a:srgbClr val="009900"/>
                </a:solidFill>
                <a:latin typeface="Calibri"/>
                <a:cs typeface="Calibri"/>
              </a:rPr>
              <a:t> démarche </a:t>
            </a:r>
            <a:r>
              <a:rPr lang="fr-FR" sz="2800" b="1" dirty="0">
                <a:solidFill>
                  <a:srgbClr val="009900"/>
                </a:solidFill>
                <a:latin typeface="Calibri"/>
                <a:cs typeface="Calibri"/>
              </a:rPr>
              <a:t>: </a:t>
            </a:r>
            <a:r>
              <a:rPr lang="fr-FR" sz="2400" b="1" dirty="0">
                <a:solidFill>
                  <a:srgbClr val="009900"/>
                </a:solidFill>
                <a:latin typeface="Calibri"/>
                <a:cs typeface="Calibri"/>
              </a:rPr>
              <a:t>le fleuriste « distribue » les fleurs dans chaque bouquet. D’abord 2 par 2 pour aller plus vite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400" b="1" dirty="0">
                <a:solidFill>
                  <a:srgbClr val="009900"/>
                </a:solidFill>
                <a:latin typeface="Calibri"/>
                <a:cs typeface="Calibri"/>
              </a:rPr>
              <a:t>puis 1 par 1 quand il ne restera plus assez de fleurs.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22421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16242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03759" y="3657600"/>
            <a:ext cx="2054860" cy="152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bject 2"/>
          <p:cNvSpPr txBox="1"/>
          <p:nvPr/>
        </p:nvSpPr>
        <p:spPr>
          <a:xfrm>
            <a:off x="321489" y="5199743"/>
            <a:ext cx="81115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1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er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2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   3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           4</a:t>
            </a:r>
            <a:r>
              <a:rPr lang="fr-FR" sz="2000" b="1" baseline="30000" dirty="0">
                <a:solidFill>
                  <a:srgbClr val="009900"/>
                </a:solidFill>
                <a:latin typeface="Calibri"/>
                <a:cs typeface="Calibri"/>
              </a:rPr>
              <a:t>ème</a:t>
            </a:r>
            <a:r>
              <a:rPr lang="fr-FR" sz="2000" b="1" dirty="0">
                <a:solidFill>
                  <a:srgbClr val="009900"/>
                </a:solidFill>
                <a:latin typeface="Calibri"/>
                <a:cs typeface="Calibri"/>
              </a:rPr>
              <a:t> bouquet 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5" y="3714890"/>
            <a:ext cx="696420" cy="70471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60" y="3757102"/>
            <a:ext cx="699376" cy="7077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484" y="3707834"/>
            <a:ext cx="748065" cy="7569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77" y="3714890"/>
            <a:ext cx="741092" cy="74991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554" y="3724162"/>
            <a:ext cx="657317" cy="75258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61" y="3702391"/>
            <a:ext cx="657317" cy="75258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31" y="3714890"/>
            <a:ext cx="657317" cy="7525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52" y="3690955"/>
            <a:ext cx="657317" cy="75258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97" y="4426399"/>
            <a:ext cx="657317" cy="75258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004" y="4404628"/>
            <a:ext cx="657317" cy="75258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26" y="4378678"/>
            <a:ext cx="657317" cy="75258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5" y="4393192"/>
            <a:ext cx="657317" cy="75258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25" y="2209560"/>
            <a:ext cx="381053" cy="7144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61" y="2226329"/>
            <a:ext cx="381053" cy="71447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644" y="2226329"/>
            <a:ext cx="381053" cy="71447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440" y="2262659"/>
            <a:ext cx="381053" cy="71447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36" y="4428525"/>
            <a:ext cx="381053" cy="71447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837" y="4378678"/>
            <a:ext cx="381053" cy="71447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11" y="4396821"/>
            <a:ext cx="381053" cy="71447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287" y="4442733"/>
            <a:ext cx="381053" cy="7144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190643" y="6264118"/>
            <a:ext cx="1881927" cy="581944"/>
          </a:xfrm>
          <a:prstGeom prst="ellipse">
            <a:avLst/>
          </a:prstGeom>
          <a:solidFill>
            <a:srgbClr val="FFFF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C00000"/>
                </a:solidFill>
              </a:rPr>
              <a:t>!!! Lancer le diaporama pour voir l’animation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067AABF-004F-4E89-9CEE-CDEDE2A4656A}"/>
              </a:ext>
            </a:extLst>
          </p:cNvPr>
          <p:cNvSpPr/>
          <p:nvPr/>
        </p:nvSpPr>
        <p:spPr>
          <a:xfrm>
            <a:off x="6391667" y="2069598"/>
            <a:ext cx="427211" cy="9284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A77530E8-3485-4298-8058-0658207B13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7315" y="2940804"/>
            <a:ext cx="4640511" cy="178254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5542"/>
            <a:ext cx="7884793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u="sng" dirty="0">
                <a:solidFill>
                  <a:srgbClr val="009900"/>
                </a:solidFill>
                <a:latin typeface="Calibri"/>
                <a:cs typeface="Calibri"/>
              </a:rPr>
              <a:t>2ème démarche </a:t>
            </a:r>
            <a:r>
              <a:rPr lang="fr-FR" b="1" dirty="0">
                <a:solidFill>
                  <a:srgbClr val="009900"/>
                </a:solidFill>
                <a:latin typeface="Calibri"/>
                <a:cs typeface="Calibri"/>
              </a:rPr>
              <a:t>: mettre d’abord les fleurs blanches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009900"/>
                </a:solidFill>
                <a:latin typeface="Calibri"/>
                <a:cs typeface="Calibri"/>
              </a:rPr>
              <a:t>puis les tulipes dans chaque bouquet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59877" y="972317"/>
            <a:ext cx="7756733" cy="1539117"/>
            <a:chOff x="215942" y="1190629"/>
            <a:chExt cx="8230458" cy="1769267"/>
          </a:xfrm>
        </p:grpSpPr>
        <p:sp>
          <p:nvSpPr>
            <p:cNvPr id="14" name="Rectangle 13"/>
            <p:cNvSpPr/>
            <p:nvPr/>
          </p:nvSpPr>
          <p:spPr>
            <a:xfrm>
              <a:off x="228600" y="1190629"/>
              <a:ext cx="7791898" cy="6381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rgbClr val="7030A0"/>
                  </a:solidFill>
                </a:rPr>
                <a:t>8</a:t>
              </a: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215942" y="1877294"/>
              <a:ext cx="7804556" cy="767058"/>
              <a:chOff x="228600" y="3657600"/>
              <a:chExt cx="8330019" cy="1524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28600" y="3657600"/>
                <a:ext cx="2054860" cy="1524000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322421" y="3657600"/>
                <a:ext cx="2054860" cy="1524000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16242" y="3657600"/>
                <a:ext cx="2054860" cy="1524000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503759" y="3657600"/>
                <a:ext cx="2054860" cy="1524000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object 2"/>
            <p:cNvSpPr txBox="1"/>
            <p:nvPr/>
          </p:nvSpPr>
          <p:spPr>
            <a:xfrm>
              <a:off x="334816" y="2670073"/>
              <a:ext cx="8111584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fr-FR" dirty="0">
                  <a:solidFill>
                    <a:srgbClr val="009900"/>
                  </a:solidFill>
                  <a:latin typeface="Calibri"/>
                  <a:cs typeface="Calibri"/>
                </a:rPr>
                <a:t>1</a:t>
              </a:r>
              <a:r>
                <a:rPr lang="fr-FR" baseline="30000" dirty="0">
                  <a:solidFill>
                    <a:srgbClr val="009900"/>
                  </a:solidFill>
                  <a:latin typeface="Calibri"/>
                  <a:cs typeface="Calibri"/>
                </a:rPr>
                <a:t>er</a:t>
              </a:r>
              <a:r>
                <a:rPr lang="fr-FR" dirty="0">
                  <a:solidFill>
                    <a:srgbClr val="009900"/>
                  </a:solidFill>
                  <a:latin typeface="Calibri"/>
                  <a:cs typeface="Calibri"/>
                </a:rPr>
                <a:t> bouquet                 2</a:t>
              </a:r>
              <a:r>
                <a:rPr lang="fr-FR" baseline="30000" dirty="0">
                  <a:solidFill>
                    <a:srgbClr val="009900"/>
                  </a:solidFill>
                  <a:latin typeface="Calibri"/>
                  <a:cs typeface="Calibri"/>
                </a:rPr>
                <a:t>ème</a:t>
              </a:r>
              <a:r>
                <a:rPr lang="fr-FR" dirty="0">
                  <a:solidFill>
                    <a:srgbClr val="009900"/>
                  </a:solidFill>
                  <a:latin typeface="Calibri"/>
                  <a:cs typeface="Calibri"/>
                </a:rPr>
                <a:t> bouquet               3</a:t>
              </a:r>
              <a:r>
                <a:rPr lang="fr-FR" baseline="30000" dirty="0">
                  <a:solidFill>
                    <a:srgbClr val="009900"/>
                  </a:solidFill>
                  <a:latin typeface="Calibri"/>
                  <a:cs typeface="Calibri"/>
                </a:rPr>
                <a:t>ème</a:t>
              </a:r>
              <a:r>
                <a:rPr lang="fr-FR" dirty="0">
                  <a:solidFill>
                    <a:srgbClr val="009900"/>
                  </a:solidFill>
                  <a:latin typeface="Calibri"/>
                  <a:cs typeface="Calibri"/>
                </a:rPr>
                <a:t> bouquet            4</a:t>
              </a:r>
              <a:r>
                <a:rPr lang="fr-FR" baseline="30000" dirty="0">
                  <a:solidFill>
                    <a:srgbClr val="009900"/>
                  </a:solidFill>
                  <a:latin typeface="Calibri"/>
                  <a:cs typeface="Calibri"/>
                </a:rPr>
                <a:t>ème</a:t>
              </a:r>
              <a:r>
                <a:rPr lang="fr-FR" dirty="0">
                  <a:solidFill>
                    <a:srgbClr val="009900"/>
                  </a:solidFill>
                  <a:latin typeface="Calibri"/>
                  <a:cs typeface="Calibri"/>
                </a:rPr>
                <a:t> bouquet  </a:t>
              </a:r>
              <a:endParaRPr dirty="0">
                <a:latin typeface="Calibri"/>
                <a:cs typeface="Calibri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6173" y="1216983"/>
              <a:ext cx="284595" cy="55421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30280" y="1986047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36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273" y="1905726"/>
              <a:ext cx="362001" cy="70494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914748" y="2034921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36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7469" y="1886799"/>
              <a:ext cx="362001" cy="70494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915302" y="1998020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36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3609" y="1926312"/>
              <a:ext cx="362001" cy="704948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858946" y="1955620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36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3360" y="1929772"/>
              <a:ext cx="362001" cy="704948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1438222" y="2847082"/>
            <a:ext cx="230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2 + 2 + 2 + 2 </a:t>
            </a:r>
            <a:r>
              <a:rPr lang="fr-FR" sz="2400" dirty="0"/>
              <a:t>= </a:t>
            </a:r>
            <a:r>
              <a:rPr lang="fr-FR" sz="2400" dirty="0">
                <a:solidFill>
                  <a:srgbClr val="7030A0"/>
                </a:solidFill>
              </a:rPr>
              <a:t>8</a:t>
            </a:r>
            <a:r>
              <a:rPr lang="fr-FR" sz="2400" dirty="0"/>
              <a:t>   </a:t>
            </a:r>
          </a:p>
          <a:p>
            <a:r>
              <a:rPr lang="fr-FR" sz="2000" dirty="0"/>
              <a:t>ou  </a:t>
            </a:r>
            <a:r>
              <a:rPr lang="fr-FR" sz="2400" b="1" dirty="0">
                <a:solidFill>
                  <a:srgbClr val="009900"/>
                </a:solidFill>
              </a:rPr>
              <a:t>4</a:t>
            </a:r>
            <a:r>
              <a:rPr lang="fr-FR" sz="2400" dirty="0"/>
              <a:t> fois </a:t>
            </a:r>
            <a:r>
              <a:rPr lang="fr-FR" sz="2400" b="1" dirty="0">
                <a:solidFill>
                  <a:srgbClr val="C00000"/>
                </a:solidFill>
              </a:rPr>
              <a:t>2</a:t>
            </a:r>
            <a:r>
              <a:rPr lang="fr-FR" sz="2400" dirty="0"/>
              <a:t> = </a:t>
            </a:r>
            <a:r>
              <a:rPr lang="fr-FR" sz="2400" dirty="0">
                <a:solidFill>
                  <a:srgbClr val="7030A0"/>
                </a:solidFill>
              </a:rPr>
              <a:t>8  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3340" y="5127302"/>
            <a:ext cx="82876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Essai 1 :  il met 3 fleurs dans chaque bouquet   </a:t>
            </a:r>
            <a:r>
              <a:rPr lang="fr-FR" sz="2000" dirty="0"/>
              <a:t>3 + 3 + 3 + 3 </a:t>
            </a:r>
            <a:r>
              <a:rPr lang="fr-FR" dirty="0"/>
              <a:t>= 12    ce n’est pas assez</a:t>
            </a:r>
          </a:p>
          <a:p>
            <a:r>
              <a:rPr lang="fr-FR" dirty="0"/>
              <a:t>Essai 2 : il met 4 fleurs ……………………………………</a:t>
            </a:r>
            <a:r>
              <a:rPr lang="fr-FR" sz="2000" dirty="0"/>
              <a:t>4  + 4 + 4 + 4</a:t>
            </a:r>
            <a:r>
              <a:rPr lang="fr-FR" dirty="0"/>
              <a:t> = 16   ce n’est pas assez</a:t>
            </a:r>
          </a:p>
          <a:p>
            <a:r>
              <a:rPr lang="fr-FR" dirty="0"/>
              <a:t>Essai 3 : il met 5 fleurs ………………………………….  </a:t>
            </a:r>
            <a:r>
              <a:rPr lang="fr-FR" sz="2400" b="1" dirty="0">
                <a:solidFill>
                  <a:srgbClr val="C00000"/>
                </a:solidFill>
              </a:rPr>
              <a:t>5  + 5 + 5 + 5 </a:t>
            </a:r>
            <a:r>
              <a:rPr lang="fr-FR" dirty="0"/>
              <a:t>= </a:t>
            </a:r>
            <a:r>
              <a:rPr lang="fr-FR" sz="2800" b="1" dirty="0">
                <a:solidFill>
                  <a:srgbClr val="7030A0"/>
                </a:solidFill>
              </a:rPr>
              <a:t>20</a:t>
            </a:r>
            <a:r>
              <a:rPr lang="fr-FR" dirty="0"/>
              <a:t>  c’est correct !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13405" y="2970944"/>
            <a:ext cx="446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</a:t>
            </a:r>
            <a:r>
              <a:rPr lang="fr-FR" sz="2400" b="1" dirty="0">
                <a:solidFill>
                  <a:srgbClr val="C00000"/>
                </a:solidFill>
              </a:rPr>
              <a:t>2</a:t>
            </a:r>
            <a:r>
              <a:rPr lang="fr-FR" dirty="0"/>
              <a:t> fleurs           dans un bouquet. 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02" y="2808451"/>
            <a:ext cx="362001" cy="704948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3267708" y="6266075"/>
            <a:ext cx="410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</a:t>
            </a:r>
            <a:r>
              <a:rPr lang="fr-FR" sz="2400" b="1" dirty="0">
                <a:solidFill>
                  <a:srgbClr val="C00000"/>
                </a:solidFill>
              </a:rPr>
              <a:t>5</a:t>
            </a:r>
            <a:r>
              <a:rPr lang="fr-FR" dirty="0"/>
              <a:t> fleurs           dans un bouquet. 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07" y="6266075"/>
            <a:ext cx="211029" cy="39567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486405"/>
            <a:ext cx="113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err="1"/>
              <a:t>Etape</a:t>
            </a:r>
            <a:r>
              <a:rPr lang="fr-FR" sz="2400" b="1" u="sng" dirty="0"/>
              <a:t> 1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30571" y="3383025"/>
            <a:ext cx="7270177" cy="1639795"/>
            <a:chOff x="30571" y="3383025"/>
            <a:chExt cx="7270177" cy="1639795"/>
          </a:xfrm>
        </p:grpSpPr>
        <p:grpSp>
          <p:nvGrpSpPr>
            <p:cNvPr id="21" name="Groupe 20"/>
            <p:cNvGrpSpPr/>
            <p:nvPr/>
          </p:nvGrpSpPr>
          <p:grpSpPr>
            <a:xfrm>
              <a:off x="182008" y="3828789"/>
              <a:ext cx="7118740" cy="1194031"/>
              <a:chOff x="182007" y="3828789"/>
              <a:chExt cx="7838491" cy="136738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82007" y="3828789"/>
                <a:ext cx="7838491" cy="602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600" dirty="0">
                    <a:solidFill>
                      <a:srgbClr val="7030A0"/>
                    </a:solidFill>
                  </a:rPr>
                  <a:t>20</a:t>
                </a:r>
                <a:r>
                  <a:rPr lang="fr-FR" sz="3600" dirty="0">
                    <a:solidFill>
                      <a:srgbClr val="009900"/>
                    </a:solidFill>
                  </a:rPr>
                  <a:t> </a:t>
                </a:r>
              </a:p>
            </p:txBody>
          </p:sp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9924" y="3846999"/>
                <a:ext cx="311511" cy="584084"/>
              </a:xfrm>
              <a:prstGeom prst="rect">
                <a:avLst/>
              </a:prstGeom>
            </p:spPr>
          </p:pic>
          <p:grpSp>
            <p:nvGrpSpPr>
              <p:cNvPr id="46" name="Groupe 45"/>
              <p:cNvGrpSpPr/>
              <p:nvPr/>
            </p:nvGrpSpPr>
            <p:grpSpPr>
              <a:xfrm>
                <a:off x="215942" y="4429115"/>
                <a:ext cx="7804556" cy="767058"/>
                <a:chOff x="228600" y="3657600"/>
                <a:chExt cx="8330019" cy="15240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228600" y="3657600"/>
                  <a:ext cx="2054860" cy="1524000"/>
                </a:xfrm>
                <a:prstGeom prst="rect">
                  <a:avLst/>
                </a:pr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322421" y="3657600"/>
                  <a:ext cx="2054860" cy="1524000"/>
                </a:xfrm>
                <a:prstGeom prst="rect">
                  <a:avLst/>
                </a:pr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416242" y="3657600"/>
                  <a:ext cx="2054860" cy="1524000"/>
                </a:xfrm>
                <a:prstGeom prst="rect">
                  <a:avLst/>
                </a:pr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503759" y="3657600"/>
                  <a:ext cx="2054860" cy="1524000"/>
                </a:xfrm>
                <a:prstGeom prst="rect">
                  <a:avLst/>
                </a:pr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>
                <a:off x="979627" y="4450714"/>
                <a:ext cx="6795733" cy="74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600" dirty="0">
                    <a:solidFill>
                      <a:srgbClr val="C00000"/>
                    </a:solidFill>
                  </a:rPr>
                  <a:t>?                ?             ?                 ?</a:t>
                </a:r>
              </a:p>
            </p:txBody>
          </p:sp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4329" y="4492332"/>
                <a:ext cx="311511" cy="584084"/>
              </a:xfrm>
              <a:prstGeom prst="rect">
                <a:avLst/>
              </a:prstGeom>
            </p:spPr>
          </p:pic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2713" y="4464703"/>
                <a:ext cx="311511" cy="584084"/>
              </a:xfrm>
              <a:prstGeom prst="rect">
                <a:avLst/>
              </a:prstGeom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4413" y="4464703"/>
                <a:ext cx="311511" cy="584085"/>
              </a:xfrm>
              <a:prstGeom prst="rect">
                <a:avLst/>
              </a:prstGeom>
            </p:spPr>
          </p:pic>
          <p:pic>
            <p:nvPicPr>
              <p:cNvPr id="56" name="Image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5950" y="4452087"/>
                <a:ext cx="311511" cy="584084"/>
              </a:xfrm>
              <a:prstGeom prst="rect">
                <a:avLst/>
              </a:prstGeom>
            </p:spPr>
          </p:pic>
        </p:grpSp>
        <p:sp>
          <p:nvSpPr>
            <p:cNvPr id="59" name="ZoneTexte 58"/>
            <p:cNvSpPr txBox="1"/>
            <p:nvPr/>
          </p:nvSpPr>
          <p:spPr>
            <a:xfrm>
              <a:off x="30571" y="3383025"/>
              <a:ext cx="1132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u="sng" dirty="0" err="1"/>
                <a:t>Etape</a:t>
              </a:r>
              <a:r>
                <a:rPr lang="fr-FR" sz="2400" b="1" u="sng" dirty="0"/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0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00"/>
              </a:spcBef>
            </a:pPr>
            <a:r>
              <a:rPr dirty="0"/>
              <a:t>Et la </a:t>
            </a:r>
            <a:r>
              <a:rPr spc="-5" dirty="0"/>
              <a:t>réponse est</a:t>
            </a:r>
            <a:r>
              <a:rPr spc="-75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6300"/>
            <a:ext cx="138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47590"/>
            <a:ext cx="696420" cy="7047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20" y="3323655"/>
            <a:ext cx="657317" cy="7525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31" y="3312920"/>
            <a:ext cx="657317" cy="7525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842" y="3312920"/>
            <a:ext cx="381053" cy="714475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674370" y="1312840"/>
            <a:ext cx="7884793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009900"/>
                </a:solidFill>
                <a:latin typeface="Calibri"/>
                <a:cs typeface="Calibri"/>
              </a:rPr>
              <a:t>Le fleuriste met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009900"/>
                </a:solidFill>
                <a:latin typeface="Calibri"/>
                <a:cs typeface="Calibri"/>
              </a:rPr>
              <a:t>2 fleurs blanches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009900"/>
                </a:solidFill>
                <a:latin typeface="Calibri"/>
                <a:cs typeface="Calibri"/>
              </a:rPr>
              <a:t>et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>
                <a:solidFill>
                  <a:srgbClr val="009900"/>
                </a:solidFill>
                <a:latin typeface="Calibri"/>
                <a:cs typeface="Calibri"/>
              </a:rPr>
              <a:t>5 tulipes dans un bouquet.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4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68288" y="74613"/>
            <a:ext cx="6637337" cy="9906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Enigme 4 :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52260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b="1" dirty="0"/>
              <a:t>Combien Mario </a:t>
            </a:r>
            <a:r>
              <a:rPr lang="fr-FR" b="1" dirty="0" err="1"/>
              <a:t>a-t-il</a:t>
            </a:r>
            <a:r>
              <a:rPr lang="fr-FR" b="1" dirty="0"/>
              <a:t> de vélos ? </a:t>
            </a:r>
          </a:p>
          <a:p>
            <a:pPr>
              <a:defRPr/>
            </a:pPr>
            <a:r>
              <a:rPr lang="fr-FR" b="1" dirty="0"/>
              <a:t>Combien </a:t>
            </a:r>
            <a:r>
              <a:rPr lang="fr-FR" b="1" dirty="0" err="1"/>
              <a:t>a-t-il</a:t>
            </a:r>
            <a:r>
              <a:rPr lang="fr-FR" b="1" dirty="0"/>
              <a:t> de tricycles 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Il compte 9 guidons et 21 roues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>
                <a:latin typeface="Arial"/>
                <a:ea typeface="+mn-ea"/>
                <a:cs typeface="Arial"/>
              </a:rPr>
              <a:t>9 guidons = 9 cycles</a:t>
            </a:r>
          </a:p>
          <a:p>
            <a:pPr>
              <a:defRPr/>
            </a:pPr>
            <a:endParaRPr lang="fr-FR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dirty="0">
              <a:latin typeface="Arial"/>
              <a:ea typeface="+mn-ea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dirty="0">
              <a:latin typeface="Arial"/>
              <a:ea typeface="+mn-ea"/>
              <a:cs typeface="Arial"/>
            </a:endParaRPr>
          </a:p>
        </p:txBody>
      </p:sp>
      <p:sp>
        <p:nvSpPr>
          <p:cNvPr id="19460" name="ZoneTexte 3"/>
          <p:cNvSpPr txBox="1">
            <a:spLocks noChangeArrowheads="1"/>
          </p:cNvSpPr>
          <p:nvPr/>
        </p:nvSpPr>
        <p:spPr bwMode="auto">
          <a:xfrm>
            <a:off x="7461250" y="350838"/>
            <a:ext cx="1311275" cy="400050"/>
          </a:xfrm>
          <a:prstGeom prst="rect">
            <a:avLst/>
          </a:prstGeom>
          <a:solidFill>
            <a:srgbClr val="AF6BBD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points</a:t>
            </a:r>
            <a:endParaRPr lang="fr-FR" altLang="fr-FR" sz="2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ZoneTexte 2"/>
          <p:cNvSpPr txBox="1">
            <a:spLocks noChangeArrowheads="1"/>
          </p:cNvSpPr>
          <p:nvPr/>
        </p:nvSpPr>
        <p:spPr bwMode="auto">
          <a:xfrm>
            <a:off x="3289300" y="881063"/>
            <a:ext cx="548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800" b="1" i="1" dirty="0">
                <a:solidFill>
                  <a:schemeClr val="accent4">
                    <a:lumMod val="75000"/>
                  </a:schemeClr>
                </a:solidFill>
              </a:rPr>
              <a:t>(30 points pour la démarche, 10 points pour le résultat)</a:t>
            </a:r>
            <a:endParaRPr lang="fr-FR" altLang="fr-FR" sz="1800" i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Rockwell" pitchFamily="18" charset="0"/>
            </a:endParaRP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557713"/>
            <a:ext cx="13668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Je réfléchis…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Il y a 9 cycles ! Oui mais ….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Combien de tricycles ? Combien de vélos ?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21 roues en tout, c’est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/>
              <a:t>- Des roues par trois ( pour les tricycles)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/>
              <a:t>- des roues par deux ( pour les vélos)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637213"/>
            <a:ext cx="1231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276725"/>
            <a:ext cx="1120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47663"/>
            <a:ext cx="10668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79508" y="764704"/>
          <a:ext cx="8784981" cy="1800200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976109">
                  <a:extLst>
                    <a:ext uri="{9D8B030D-6E8A-4147-A177-3AD203B41FA5}">
                      <a16:colId xmlns:a16="http://schemas.microsoft.com/office/drawing/2014/main" val="1219326993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923215394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288981343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704454060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07905188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089849891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598174631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4228348847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568776280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1335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76319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79508" y="764704"/>
          <a:ext cx="8784981" cy="1656184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976109">
                  <a:extLst>
                    <a:ext uri="{9D8B030D-6E8A-4147-A177-3AD203B41FA5}">
                      <a16:colId xmlns:a16="http://schemas.microsoft.com/office/drawing/2014/main" val="1458217530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16069252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178569146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079696356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57417332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11752056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066314774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754394058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926389782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22196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224325"/>
                  </a:ext>
                </a:extLst>
              </a:tr>
            </a:tbl>
          </a:graphicData>
        </a:graphic>
      </p:graphicFrame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98072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7" y="989400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86" y="977326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56" y="989399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5" y="97265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83" y="98939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52" y="972657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36" y="972656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71" y="972655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0" y="1750541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79" y="179681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68" y="179681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38" y="1772637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00" y="1772636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66" y="178712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32" y="1777643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03" y="1763361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95" y="1768256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827584" y="3140968"/>
            <a:ext cx="761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Je commence par mettre 2 roues pour chaque guidon.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cs typeface="Arial"/>
              </a:rPr>
              <a:t>Ç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a fait 18 roues. </a:t>
            </a:r>
          </a:p>
        </p:txBody>
      </p:sp>
    </p:spTree>
    <p:extLst>
      <p:ext uri="{BB962C8B-B14F-4D97-AF65-F5344CB8AC3E}">
        <p14:creationId xmlns:p14="http://schemas.microsoft.com/office/powerpoint/2010/main" val="278829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08" y="764704"/>
          <a:ext cx="8784981" cy="1800200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976109">
                  <a:extLst>
                    <a:ext uri="{9D8B030D-6E8A-4147-A177-3AD203B41FA5}">
                      <a16:colId xmlns:a16="http://schemas.microsoft.com/office/drawing/2014/main" val="1219326993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923215394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288981343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704454060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07905188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089849891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598174631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4228348847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568776280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1335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76319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08" y="764704"/>
          <a:ext cx="8784981" cy="1656184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976109">
                  <a:extLst>
                    <a:ext uri="{9D8B030D-6E8A-4147-A177-3AD203B41FA5}">
                      <a16:colId xmlns:a16="http://schemas.microsoft.com/office/drawing/2014/main" val="1458217530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16069252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178569146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079696356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57417332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11752056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066314774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754394058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926389782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22196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224325"/>
                  </a:ext>
                </a:extLst>
              </a:tr>
            </a:tbl>
          </a:graphicData>
        </a:graphic>
      </p:graphicFrame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98072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7" y="989400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86" y="977326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56" y="989399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5" y="97265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83" y="98939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52" y="972657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36" y="972656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71" y="972655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0" y="1750541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79" y="179681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68" y="179681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38" y="1772637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00" y="1772636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66" y="178712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32" y="1777643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03" y="1763361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95" y="1768256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827584" y="3140968"/>
            <a:ext cx="7619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Je commence par mettre 2 roues pour chaque guidon.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cs typeface="Arial"/>
              </a:rPr>
              <a:t>Ç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a fait 18 roues.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Comme j’ai 21 roues, il m’en manque 18 + ….= 21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Il me manque 3 roues</a:t>
            </a:r>
          </a:p>
        </p:txBody>
      </p:sp>
    </p:spTree>
    <p:extLst>
      <p:ext uri="{BB962C8B-B14F-4D97-AF65-F5344CB8AC3E}">
        <p14:creationId xmlns:p14="http://schemas.microsoft.com/office/powerpoint/2010/main" val="96830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08" y="764704"/>
          <a:ext cx="8784981" cy="1800200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976109">
                  <a:extLst>
                    <a:ext uri="{9D8B030D-6E8A-4147-A177-3AD203B41FA5}">
                      <a16:colId xmlns:a16="http://schemas.microsoft.com/office/drawing/2014/main" val="1219326993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923215394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288981343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704454060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1079051882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089849891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2598174631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4228348847"/>
                    </a:ext>
                  </a:extLst>
                </a:gridCol>
                <a:gridCol w="976109">
                  <a:extLst>
                    <a:ext uri="{9D8B030D-6E8A-4147-A177-3AD203B41FA5}">
                      <a16:colId xmlns:a16="http://schemas.microsoft.com/office/drawing/2014/main" val="3568776280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1335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76319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32681" y="836712"/>
          <a:ext cx="8827983" cy="1944216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980887">
                  <a:extLst>
                    <a:ext uri="{9D8B030D-6E8A-4147-A177-3AD203B41FA5}">
                      <a16:colId xmlns:a16="http://schemas.microsoft.com/office/drawing/2014/main" val="1458217530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1160692522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2178569146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3079696356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574173322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2117520562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1066314774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754394058"/>
                    </a:ext>
                  </a:extLst>
                </a:gridCol>
                <a:gridCol w="980887">
                  <a:extLst>
                    <a:ext uri="{9D8B030D-6E8A-4147-A177-3AD203B41FA5}">
                      <a16:colId xmlns:a16="http://schemas.microsoft.com/office/drawing/2014/main" val="926389782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221964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224325"/>
                  </a:ext>
                </a:extLst>
              </a:tr>
            </a:tbl>
          </a:graphicData>
        </a:graphic>
      </p:graphicFrame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98072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7" y="989400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86" y="977326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56" y="989399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5" y="97265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83" y="989398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52" y="972657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36" y="972656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71" y="972655"/>
            <a:ext cx="957789" cy="4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0" y="1750541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79" y="179681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68" y="179681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38" y="1772637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00" y="1772636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66" y="1787125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32" y="1777643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03" y="1763361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95" y="1768256"/>
            <a:ext cx="825823" cy="4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3284984"/>
            <a:ext cx="853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Je rajoute donc 1 roue à 3 cycles</a:t>
            </a:r>
          </a:p>
        </p:txBody>
      </p:sp>
      <p:pic>
        <p:nvPicPr>
          <p:cNvPr id="24" name="Imag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t="12283"/>
          <a:stretch/>
        </p:blipFill>
        <p:spPr bwMode="auto">
          <a:xfrm>
            <a:off x="467544" y="2276872"/>
            <a:ext cx="433962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t="12283"/>
          <a:stretch/>
        </p:blipFill>
        <p:spPr bwMode="auto">
          <a:xfrm>
            <a:off x="1399209" y="2300610"/>
            <a:ext cx="433962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t="12283"/>
          <a:stretch/>
        </p:blipFill>
        <p:spPr bwMode="auto">
          <a:xfrm>
            <a:off x="2356998" y="2276872"/>
            <a:ext cx="433962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6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2227757" y="367886"/>
            <a:ext cx="271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5">
                <a:solidFill>
                  <a:srgbClr val="4E6127"/>
                </a:solidFill>
              </a:rPr>
              <a:t>Enigme </a:t>
            </a:r>
            <a:r>
              <a:rPr sz="2400">
                <a:solidFill>
                  <a:srgbClr val="4E6127"/>
                </a:solidFill>
              </a:rPr>
              <a:t>1 :</a:t>
            </a:r>
            <a:r>
              <a:rPr sz="2400" spc="-50">
                <a:solidFill>
                  <a:srgbClr val="4E6127"/>
                </a:solidFill>
              </a:rPr>
              <a:t> </a:t>
            </a:r>
            <a:r>
              <a:rPr sz="2400" spc="-5">
                <a:solidFill>
                  <a:srgbClr val="4E6127"/>
                </a:solidFill>
              </a:rPr>
              <a:t>PAGES</a:t>
            </a:r>
            <a:endParaRPr sz="2400"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535940" y="1265372"/>
            <a:ext cx="806767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760">
              <a:lnSpc>
                <a:spcPct val="100000"/>
              </a:lnSpc>
              <a:spcBef>
                <a:spcPts val="100"/>
              </a:spcBef>
              <a:defRPr/>
            </a:pPr>
            <a:r>
              <a:rPr sz="3200" b="1" spc="-5">
                <a:latin typeface="Calibri"/>
                <a:cs typeface="Calibri"/>
              </a:rPr>
              <a:t>Combien </a:t>
            </a:r>
            <a:r>
              <a:rPr sz="3200" b="1">
                <a:latin typeface="Calibri"/>
                <a:cs typeface="Calibri"/>
              </a:rPr>
              <a:t>de fois </a:t>
            </a:r>
            <a:r>
              <a:rPr sz="3200" b="1" spc="-5">
                <a:latin typeface="Calibri"/>
                <a:cs typeface="Calibri"/>
              </a:rPr>
              <a:t>ai-je </a:t>
            </a:r>
            <a:r>
              <a:rPr sz="3200" b="1">
                <a:latin typeface="Calibri"/>
                <a:cs typeface="Calibri"/>
              </a:rPr>
              <a:t>écrit le chiffre 3</a:t>
            </a:r>
            <a:r>
              <a:rPr sz="3200" b="1" spc="145">
                <a:latin typeface="Calibri"/>
                <a:cs typeface="Calibri"/>
              </a:rPr>
              <a:t> </a:t>
            </a:r>
            <a:r>
              <a:rPr sz="3200" b="1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defRPr/>
            </a:pPr>
            <a:r>
              <a:rPr sz="3200">
                <a:latin typeface="Calibri"/>
                <a:cs typeface="Calibri"/>
              </a:rPr>
              <a:t>J’ai numéroté les pages de mon cahier. </a:t>
            </a:r>
            <a:r>
              <a:rPr sz="3200" spc="-5">
                <a:latin typeface="Calibri"/>
                <a:cs typeface="Calibri"/>
              </a:rPr>
              <a:t>Ce</a:t>
            </a:r>
            <a:r>
              <a:rPr sz="3200" spc="-95">
                <a:latin typeface="Calibri"/>
                <a:cs typeface="Calibri"/>
              </a:rPr>
              <a:t> </a:t>
            </a:r>
            <a:r>
              <a:rPr sz="3200">
                <a:latin typeface="Calibri"/>
                <a:cs typeface="Calibri"/>
              </a:rPr>
              <a:t>cahier  a 36</a:t>
            </a:r>
            <a:r>
              <a:rPr sz="3200" spc="-5">
                <a:latin typeface="Calibri"/>
                <a:cs typeface="Calibri"/>
              </a:rPr>
              <a:t> pages.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4"/>
          <p:cNvSpPr>
            <a:spLocks/>
          </p:cNvSpPr>
          <p:nvPr/>
        </p:nvSpPr>
        <p:spPr bwMode="auto">
          <a:xfrm>
            <a:off x="7461250" y="350836"/>
            <a:ext cx="1311275" cy="400050"/>
          </a:xfrm>
          <a:prstGeom prst="rect">
            <a:avLst/>
          </a:prstGeom>
          <a:solidFill>
            <a:srgbClr val="AE6BBD"/>
          </a:solidFill>
          <a:ln w="38099">
            <a:solidFill>
              <a:srgbClr val="FFFF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15"/>
              </a:spcBef>
              <a:defRPr/>
            </a:pPr>
            <a:r>
              <a:rPr sz="2000" b="1" spc="-5">
                <a:solidFill>
                  <a:srgbClr val="FFFF00"/>
                </a:solidFill>
                <a:latin typeface="Arial"/>
                <a:cs typeface="Arial"/>
              </a:rPr>
              <a:t>15</a:t>
            </a:r>
            <a:r>
              <a:rPr sz="2000" b="1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FFFF00"/>
                </a:solidFill>
                <a:latin typeface="Arial"/>
                <a:cs typeface="Arial"/>
              </a:rPr>
              <a:t>points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/>
          <a:lstStyle/>
          <a:p>
            <a:r>
              <a:rPr lang="fr-FR" altLang="fr-FR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la réponse est …</a:t>
            </a:r>
            <a:endParaRPr lang="fr-FR" alt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88" y="1660525"/>
            <a:ext cx="1120775" cy="10001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660525"/>
            <a:ext cx="1120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660525"/>
            <a:ext cx="11223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62425"/>
            <a:ext cx="12319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162425"/>
            <a:ext cx="12303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186238"/>
            <a:ext cx="12319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221163"/>
            <a:ext cx="12303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4162425"/>
            <a:ext cx="12319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162425"/>
            <a:ext cx="12319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131763"/>
            <a:ext cx="1543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1955800" y="2862263"/>
            <a:ext cx="3432175" cy="1055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3 Tricycles </a:t>
            </a:r>
          </a:p>
          <a:p>
            <a:pPr algn="ctr">
              <a:defRPr/>
            </a:pP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9 roues et 3 guidons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770438" y="5376863"/>
            <a:ext cx="3783012" cy="13414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6 vélos</a:t>
            </a:r>
          </a:p>
          <a:p>
            <a:pPr algn="ctr">
              <a:defRPr/>
            </a:pP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12  roues et 6 guidons</a:t>
            </a:r>
          </a:p>
        </p:txBody>
      </p:sp>
    </p:spTree>
    <p:extLst>
      <p:ext uri="{BB962C8B-B14F-4D97-AF65-F5344CB8AC3E}">
        <p14:creationId xmlns:p14="http://schemas.microsoft.com/office/powerpoint/2010/main" val="11507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06388" y="1677988"/>
            <a:ext cx="4248150" cy="147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/>
              <a:t>3 tricycles </a:t>
            </a:r>
          </a:p>
          <a:p>
            <a:pPr algn="ctr">
              <a:defRPr/>
            </a:pP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9 roues et 3 guidons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6388" y="3503613"/>
            <a:ext cx="4248150" cy="14970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2400" b="1" dirty="0"/>
              <a:t>6 vélos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800" dirty="0"/>
              <a:t>=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800" dirty="0"/>
              <a:t>12  roues et 6 guidons</a:t>
            </a: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4835525" y="2600325"/>
            <a:ext cx="4248150" cy="14970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800" dirty="0"/>
              <a:t>9 cycles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800" dirty="0"/>
              <a:t>=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sz="1800" dirty="0"/>
              <a:t>21  roues et 9 guidons</a:t>
            </a:r>
          </a:p>
        </p:txBody>
      </p:sp>
      <p:sp>
        <p:nvSpPr>
          <p:cNvPr id="8" name="Flèche droite 7"/>
          <p:cNvSpPr/>
          <p:nvPr/>
        </p:nvSpPr>
        <p:spPr>
          <a:xfrm rot="1523404">
            <a:off x="3956050" y="2408238"/>
            <a:ext cx="1758950" cy="617537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9029634">
            <a:off x="4068763" y="3884613"/>
            <a:ext cx="1758950" cy="617537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740275"/>
            <a:ext cx="322421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535940" y="1619272"/>
            <a:ext cx="5764252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i="1" spc="-5" dirty="0">
                <a:solidFill>
                  <a:srgbClr val="4E6127"/>
                </a:solidFill>
                <a:latin typeface="Calibri"/>
                <a:cs typeface="Calibri"/>
              </a:rPr>
              <a:t>Bravo pour </a:t>
            </a:r>
            <a:r>
              <a:rPr sz="2400" i="1" spc="-5" dirty="0" err="1">
                <a:solidFill>
                  <a:srgbClr val="4E6127"/>
                </a:solidFill>
                <a:latin typeface="Calibri"/>
                <a:cs typeface="Calibri"/>
              </a:rPr>
              <a:t>votre</a:t>
            </a:r>
            <a:r>
              <a:rPr sz="2400" i="1" spc="-1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4E6127"/>
                </a:solidFill>
                <a:latin typeface="Calibri"/>
                <a:cs typeface="Calibri"/>
              </a:rPr>
              <a:t>participation!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defRPr/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defRPr/>
            </a:pPr>
            <a:r>
              <a:rPr sz="2400" i="1" spc="-5" dirty="0" err="1">
                <a:solidFill>
                  <a:srgbClr val="4E6127"/>
                </a:solidFill>
                <a:latin typeface="Calibri"/>
                <a:cs typeface="Calibri"/>
              </a:rPr>
              <a:t>Prochaine</a:t>
            </a:r>
            <a:r>
              <a:rPr sz="2400" i="1" spc="-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400" i="1" spc="-5" dirty="0" err="1">
                <a:solidFill>
                  <a:srgbClr val="4E6127"/>
                </a:solidFill>
                <a:latin typeface="Calibri"/>
                <a:cs typeface="Calibri"/>
              </a:rPr>
              <a:t>épreuve</a:t>
            </a:r>
            <a:r>
              <a:rPr sz="2400" i="1" dirty="0">
                <a:solidFill>
                  <a:srgbClr val="4E6127"/>
                </a:solidFill>
                <a:latin typeface="Calibri"/>
                <a:cs typeface="Calibri"/>
              </a:rPr>
              <a:t> :</a:t>
            </a:r>
            <a:r>
              <a:rPr lang="fr-FR" sz="2400" i="1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lang="fr-FR" sz="2400" b="1" i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semaine du 10 mai 2021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5083751" y="3813832"/>
            <a:ext cx="2562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i="1" spc="-5">
                <a:solidFill>
                  <a:srgbClr val="4E6127"/>
                </a:solidFill>
                <a:latin typeface="Calibri"/>
                <a:cs typeface="Calibri"/>
              </a:rPr>
              <a:t>Les </a:t>
            </a:r>
            <a:r>
              <a:rPr sz="2400" i="1">
                <a:solidFill>
                  <a:srgbClr val="4E6127"/>
                </a:solidFill>
                <a:latin typeface="Calibri"/>
                <a:cs typeface="Calibri"/>
              </a:rPr>
              <a:t>membres </a:t>
            </a:r>
            <a:r>
              <a:rPr sz="2400" i="1" spc="-5">
                <a:solidFill>
                  <a:srgbClr val="4E6127"/>
                </a:solidFill>
                <a:latin typeface="Calibri"/>
                <a:cs typeface="Calibri"/>
              </a:rPr>
              <a:t>du</a:t>
            </a:r>
            <a:r>
              <a:rPr sz="2400" i="1" spc="-65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400" i="1" spc="-5">
                <a:solidFill>
                  <a:srgbClr val="4E6127"/>
                </a:solidFill>
                <a:latin typeface="Calibri"/>
                <a:cs typeface="Calibri"/>
              </a:rPr>
              <a:t>jury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 bwMode="auto">
          <a:xfrm>
            <a:off x="6829956" y="4727314"/>
            <a:ext cx="1800860" cy="1304290"/>
          </a:xfrm>
          <a:custGeom>
            <a:avLst/>
            <a:gdLst/>
            <a:ahLst/>
            <a:cxnLst/>
            <a:rect l="l" t="t" r="r" b="b"/>
            <a:pathLst>
              <a:path w="1800859" h="1304289" extrusionOk="0">
                <a:moveTo>
                  <a:pt x="0" y="437253"/>
                </a:moveTo>
                <a:lnTo>
                  <a:pt x="1557436" y="0"/>
                </a:lnTo>
                <a:lnTo>
                  <a:pt x="1800736" y="866600"/>
                </a:lnTo>
                <a:lnTo>
                  <a:pt x="243300" y="1303854"/>
                </a:lnTo>
                <a:lnTo>
                  <a:pt x="0" y="437253"/>
                </a:lnTo>
                <a:close/>
              </a:path>
            </a:pathLst>
          </a:custGeom>
          <a:ln w="19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5"/>
          <p:cNvSpPr/>
          <p:nvPr/>
        </p:nvSpPr>
        <p:spPr bwMode="auto">
          <a:xfrm>
            <a:off x="6829956" y="4727314"/>
            <a:ext cx="1800736" cy="1303854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2732857" y="146876"/>
            <a:ext cx="3234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>
                <a:solidFill>
                  <a:srgbClr val="7FFF00"/>
                </a:solidFill>
                <a:latin typeface="Calibri"/>
                <a:cs typeface="Calibri"/>
              </a:rPr>
              <a:t>Une démarche</a:t>
            </a:r>
            <a:r>
              <a:rPr spc="-95">
                <a:solidFill>
                  <a:srgbClr val="7FFF00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7FFF00"/>
                </a:solidFill>
                <a:latin typeface="Calibri"/>
                <a:cs typeface="Calibri"/>
              </a:rPr>
              <a:t>…</a:t>
            </a:r>
            <a:endParaRPr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535940" y="865800"/>
            <a:ext cx="748029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/>
            </a:pPr>
            <a:r>
              <a:rPr sz="3200">
                <a:latin typeface="Arial"/>
                <a:cs typeface="Arial"/>
              </a:rPr>
              <a:t>Je m’appuie sur </a:t>
            </a:r>
            <a:r>
              <a:rPr sz="3200" spc="-5">
                <a:latin typeface="Arial"/>
                <a:cs typeface="Arial"/>
              </a:rPr>
              <a:t>le tableau de numération  pour ne pas oublier de nombre</a:t>
            </a:r>
            <a:r>
              <a:rPr sz="3200" spc="-1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: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/>
        </p:nvGraphicFramePr>
        <p:xfrm>
          <a:off x="1019174" y="2449511"/>
          <a:ext cx="4943471" cy="1585911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4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7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000000"/>
                      </a:solidFill>
                    </a:lnL>
                    <a:lnT w="12700" algn="ctr">
                      <a:solidFill>
                        <a:srgbClr val="000000"/>
                      </a:solidFill>
                    </a:lnT>
                    <a:solidFill>
                      <a:srgbClr val="C3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2732857" y="146876"/>
            <a:ext cx="3234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>
                <a:solidFill>
                  <a:srgbClr val="7FFF00"/>
                </a:solidFill>
                <a:latin typeface="Calibri"/>
                <a:cs typeface="Calibri"/>
              </a:rPr>
              <a:t>Une démarche</a:t>
            </a:r>
            <a:r>
              <a:rPr spc="-95">
                <a:solidFill>
                  <a:srgbClr val="7FFF00"/>
                </a:solidFill>
                <a:latin typeface="Calibri"/>
                <a:cs typeface="Calibri"/>
              </a:rPr>
              <a:t> </a:t>
            </a:r>
            <a:r>
              <a:rPr>
                <a:solidFill>
                  <a:srgbClr val="7FFF00"/>
                </a:solidFill>
                <a:latin typeface="Calibri"/>
                <a:cs typeface="Calibri"/>
              </a:rPr>
              <a:t>…</a:t>
            </a:r>
            <a:endParaRPr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535940" y="865800"/>
            <a:ext cx="79552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/>
            </a:pPr>
            <a:r>
              <a:rPr sz="3200">
                <a:latin typeface="Arial"/>
                <a:cs typeface="Arial"/>
              </a:rPr>
              <a:t>Je repère </a:t>
            </a:r>
            <a:r>
              <a:rPr sz="3200" spc="-5">
                <a:latin typeface="Arial"/>
                <a:cs typeface="Arial"/>
              </a:rPr>
              <a:t>les nombres contenant le </a:t>
            </a:r>
            <a:r>
              <a:rPr sz="3200">
                <a:latin typeface="Arial"/>
                <a:cs typeface="Arial"/>
              </a:rPr>
              <a:t>chiffre 3  </a:t>
            </a:r>
            <a:r>
              <a:rPr sz="3200" spc="-5">
                <a:latin typeface="Arial"/>
                <a:cs typeface="Arial"/>
              </a:rPr>
              <a:t>dans </a:t>
            </a:r>
            <a:r>
              <a:rPr sz="3200">
                <a:latin typeface="Arial"/>
                <a:cs typeface="Arial"/>
              </a:rPr>
              <a:t>chaque </a:t>
            </a:r>
            <a:r>
              <a:rPr sz="3200" spc="-5">
                <a:latin typeface="Arial"/>
                <a:cs typeface="Arial"/>
              </a:rPr>
              <a:t>famille</a:t>
            </a:r>
            <a:r>
              <a:rPr sz="3200" spc="-1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:</a:t>
            </a:r>
            <a:endParaRPr/>
          </a:p>
        </p:txBody>
      </p:sp>
      <p:graphicFrame>
        <p:nvGraphicFramePr>
          <p:cNvPr id="6" name="object 4"/>
          <p:cNvGraphicFramePr>
            <a:graphicFrameLocks noGrp="1"/>
          </p:cNvGraphicFramePr>
          <p:nvPr/>
        </p:nvGraphicFramePr>
        <p:xfrm>
          <a:off x="193675" y="2449511"/>
          <a:ext cx="4937756" cy="1585911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4"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19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7"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latin typeface="Calibri"/>
                          <a:cs typeface="Calibri"/>
                        </a:rPr>
                        <a:t>29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000000"/>
                      </a:solidFill>
                    </a:lnL>
                    <a:lnT w="12700" algn="ctr">
                      <a:solidFill>
                        <a:srgbClr val="000000"/>
                      </a:solidFill>
                    </a:lnT>
                    <a:solidFill>
                      <a:srgbClr val="C3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Grp="1"/>
          </p:cNvGraphicFramePr>
          <p:nvPr/>
        </p:nvGraphicFramePr>
        <p:xfrm>
          <a:off x="5314950" y="2451099"/>
          <a:ext cx="3623945" cy="1181098"/>
        </p:xfrm>
        <a:graphic>
          <a:graphicData uri="http://schemas.openxmlformats.org/drawingml/2006/table">
            <a:tbl>
              <a:tblPr firstRow="1" bandRow="1">
                <a:tableStyleId>{F8206470-4158-7B60-4EE9-FA03E7EED267}</a:tableStyleId>
              </a:tblPr>
              <a:tblGrid>
                <a:gridCol w="362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524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80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1 </a:t>
                      </a:r>
                      <a:r>
                        <a:rPr sz="1800" spc="-5">
                          <a:latin typeface="Georgia"/>
                          <a:cs typeface="Georgia"/>
                        </a:rPr>
                        <a:t>nombre dans la famille</a:t>
                      </a:r>
                      <a:r>
                        <a:rPr sz="180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>
                          <a:latin typeface="Georgia"/>
                          <a:cs typeface="Georgia"/>
                        </a:rPr>
                        <a:t>des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9525" algn="ctr">
                      <a:solidFill>
                        <a:srgbClr val="1F487D"/>
                      </a:solidFill>
                    </a:lnL>
                    <a:lnR w="9525" algn="ctr">
                      <a:solidFill>
                        <a:srgbClr val="1F487D"/>
                      </a:solidFill>
                    </a:lnR>
                    <a:lnT w="9525" algn="ctr">
                      <a:solidFill>
                        <a:srgbClr val="1F487D"/>
                      </a:solidFill>
                    </a:lnT>
                    <a:lnB w="9525" algn="ctr">
                      <a:solidFill>
                        <a:srgbClr val="1F487D"/>
                      </a:solidFill>
                    </a:lnB>
                    <a:solidFill>
                      <a:srgbClr val="92D050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606">
                <a:tc>
                  <a:txBody>
                    <a:bodyPr/>
                    <a:lstStyle/>
                    <a:p>
                      <a:pPr marL="102235">
                        <a:lnSpc>
                          <a:spcPts val="1005"/>
                        </a:lnSpc>
                        <a:defRPr/>
                      </a:pPr>
                      <a:r>
                        <a:rPr sz="1800" spc="-5">
                          <a:latin typeface="Georgia"/>
                          <a:cs typeface="Georgia"/>
                        </a:rPr>
                        <a:t>unités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ts val="1620"/>
                        </a:lnSpc>
                        <a:defRPr/>
                      </a:pPr>
                      <a:r>
                        <a:rPr sz="180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1 </a:t>
                      </a:r>
                      <a:r>
                        <a:rPr sz="1800" spc="-5">
                          <a:latin typeface="Georgia"/>
                          <a:cs typeface="Georgia"/>
                        </a:rPr>
                        <a:t>nombre dans la famille des </a:t>
                      </a:r>
                      <a:r>
                        <a:rPr sz="1800">
                          <a:latin typeface="Georgia"/>
                          <a:cs typeface="Georgia"/>
                        </a:rPr>
                        <a:t>10</a:t>
                      </a:r>
                    </a:p>
                  </a:txBody>
                  <a:tcPr marL="0" marR="0" marT="0" marB="0">
                    <a:lnL w="9525" algn="ctr">
                      <a:solidFill>
                        <a:srgbClr val="1F487D"/>
                      </a:solidFill>
                    </a:lnL>
                    <a:lnR w="9525" algn="ctr">
                      <a:solidFill>
                        <a:srgbClr val="1F487D"/>
                      </a:solidFill>
                    </a:lnR>
                    <a:lnT w="9525" algn="ctr">
                      <a:solidFill>
                        <a:srgbClr val="1F487D"/>
                      </a:solidFill>
                    </a:lnT>
                    <a:lnB w="9525" algn="ctr">
                      <a:solidFill>
                        <a:srgbClr val="1F487D"/>
                      </a:solidFill>
                    </a:lnB>
                    <a:solidFill>
                      <a:srgbClr val="92D050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0"/>
                        </a:spcBef>
                        <a:defRPr/>
                      </a:pPr>
                      <a:r>
                        <a:rPr sz="180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1 </a:t>
                      </a:r>
                      <a:r>
                        <a:rPr sz="1800" spc="-5">
                          <a:latin typeface="Georgia"/>
                          <a:cs typeface="Georgia"/>
                        </a:rPr>
                        <a:t>nombre dans la famille des </a:t>
                      </a:r>
                      <a:r>
                        <a:rPr sz="1800">
                          <a:latin typeface="Georgia"/>
                          <a:cs typeface="Georgia"/>
                        </a:rPr>
                        <a:t>20</a:t>
                      </a:r>
                    </a:p>
                  </a:txBody>
                  <a:tcPr marL="0" marR="0" marT="53340" marB="0">
                    <a:lnL w="9525" algn="ctr">
                      <a:solidFill>
                        <a:srgbClr val="1F487D"/>
                      </a:solidFill>
                    </a:lnL>
                    <a:lnR w="9525" algn="ctr">
                      <a:solidFill>
                        <a:srgbClr val="1F487D"/>
                      </a:solidFill>
                    </a:lnR>
                    <a:lnT w="9525" algn="ctr">
                      <a:solidFill>
                        <a:srgbClr val="1F487D"/>
                      </a:solidFill>
                    </a:lnT>
                    <a:lnB w="9525" algn="ctr">
                      <a:solidFill>
                        <a:srgbClr val="1F487D"/>
                      </a:solidFill>
                    </a:lnB>
                    <a:solidFill>
                      <a:srgbClr val="92D050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6"/>
          <p:cNvSpPr>
            <a:spLocks/>
          </p:cNvSpPr>
          <p:nvPr/>
        </p:nvSpPr>
        <p:spPr bwMode="auto">
          <a:xfrm>
            <a:off x="3814126" y="3985034"/>
            <a:ext cx="4836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/>
            </a:pPr>
            <a:r>
              <a:rPr sz="1800">
                <a:latin typeface="Georgia"/>
                <a:cs typeface="Georgia"/>
              </a:rPr>
              <a:t>7 </a:t>
            </a:r>
            <a:r>
              <a:rPr sz="1800" spc="-5">
                <a:latin typeface="Georgia"/>
                <a:cs typeface="Georgia"/>
              </a:rPr>
              <a:t>nombres dans la famille des </a:t>
            </a:r>
            <a:r>
              <a:rPr sz="1800">
                <a:latin typeface="Georgia"/>
                <a:cs typeface="Georgia"/>
              </a:rPr>
              <a:t>30 mais  </a:t>
            </a:r>
            <a:r>
              <a:rPr sz="1800" spc="-5">
                <a:latin typeface="Georgia"/>
                <a:cs typeface="Georgia"/>
              </a:rPr>
              <a:t>ATTENTION </a:t>
            </a:r>
            <a:r>
              <a:rPr sz="1800">
                <a:latin typeface="Georgia"/>
                <a:cs typeface="Georgia"/>
              </a:rPr>
              <a:t>! 33 </a:t>
            </a:r>
            <a:r>
              <a:rPr sz="1800" spc="-5">
                <a:latin typeface="Georgia"/>
                <a:cs typeface="Georgia"/>
              </a:rPr>
              <a:t>contient le chiffre </a:t>
            </a:r>
            <a:r>
              <a:rPr sz="1800">
                <a:latin typeface="Georgia"/>
                <a:cs typeface="Georgia"/>
              </a:rPr>
              <a:t>3 </a:t>
            </a:r>
            <a:r>
              <a:rPr sz="1800" spc="-5">
                <a:latin typeface="Georgia"/>
                <a:cs typeface="Georgia"/>
              </a:rPr>
              <a:t>deux fois.  </a:t>
            </a:r>
            <a:r>
              <a:rPr sz="1800">
                <a:latin typeface="Georgia"/>
                <a:cs typeface="Georgia"/>
              </a:rPr>
              <a:t>Donc </a:t>
            </a:r>
            <a:r>
              <a:rPr sz="1800" spc="-5">
                <a:latin typeface="Georgia"/>
                <a:cs typeface="Georgia"/>
              </a:rPr>
              <a:t>le chiffre </a:t>
            </a:r>
            <a:r>
              <a:rPr sz="1800">
                <a:latin typeface="Georgia"/>
                <a:cs typeface="Georgia"/>
              </a:rPr>
              <a:t>3 </a:t>
            </a:r>
            <a:r>
              <a:rPr sz="1800" spc="-5">
                <a:latin typeface="Georgia"/>
                <a:cs typeface="Georgia"/>
              </a:rPr>
              <a:t>est écrit </a:t>
            </a:r>
            <a:r>
              <a:rPr sz="1800">
                <a:solidFill>
                  <a:srgbClr val="FF0000"/>
                </a:solidFill>
                <a:latin typeface="Georgia"/>
                <a:cs typeface="Georgia"/>
              </a:rPr>
              <a:t>8 </a:t>
            </a:r>
            <a:r>
              <a:rPr sz="1800" spc="-5">
                <a:latin typeface="Georgia"/>
                <a:cs typeface="Georgia"/>
              </a:rPr>
              <a:t>fois entre </a:t>
            </a:r>
            <a:r>
              <a:rPr sz="1800">
                <a:latin typeface="Georgia"/>
                <a:cs typeface="Georgia"/>
              </a:rPr>
              <a:t>30 </a:t>
            </a:r>
            <a:r>
              <a:rPr sz="1800" spc="-5">
                <a:latin typeface="Georgia"/>
                <a:cs typeface="Georgia"/>
              </a:rPr>
              <a:t>et</a:t>
            </a:r>
            <a:r>
              <a:rPr sz="1800" spc="-10">
                <a:latin typeface="Georgia"/>
                <a:cs typeface="Georgia"/>
              </a:rPr>
              <a:t> </a:t>
            </a:r>
            <a:r>
              <a:rPr sz="1800">
                <a:latin typeface="Georgia"/>
                <a:cs typeface="Georgia"/>
              </a:rPr>
              <a:t>36.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00"/>
              </a:spcBef>
              <a:defRPr/>
            </a:pPr>
            <a:r>
              <a:t>Et la </a:t>
            </a:r>
            <a:r>
              <a:rPr spc="-5"/>
              <a:t>réponse est</a:t>
            </a:r>
            <a:r>
              <a:rPr spc="-75"/>
              <a:t> </a:t>
            </a:r>
            <a:r>
              <a:t>…</a:t>
            </a:r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535940" y="1056300"/>
            <a:ext cx="55213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200" b="1">
                <a:solidFill>
                  <a:srgbClr val="0000FF"/>
                </a:solidFill>
                <a:latin typeface="Arial"/>
                <a:cs typeface="Arial"/>
              </a:rPr>
              <a:t>. 8 + 1 + 1 + 1 =</a:t>
            </a:r>
            <a:r>
              <a:rPr sz="3200" b="1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>
                <a:solidFill>
                  <a:srgbClr val="0000FF"/>
                </a:solidFill>
                <a:latin typeface="Arial"/>
                <a:cs typeface="Arial"/>
              </a:rPr>
              <a:t>11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3300"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buSzPct val="96875"/>
              <a:buFont typeface="Arial"/>
              <a:buChar char="•"/>
              <a:defRPr/>
            </a:pPr>
            <a:r>
              <a:rPr sz="3200" b="1">
                <a:solidFill>
                  <a:srgbClr val="0000FF"/>
                </a:solidFill>
                <a:latin typeface="Arial"/>
                <a:cs typeface="Arial"/>
              </a:rPr>
              <a:t>Le </a:t>
            </a:r>
            <a:r>
              <a:rPr sz="3200" b="1" spc="-5">
                <a:solidFill>
                  <a:srgbClr val="0000FF"/>
                </a:solidFill>
                <a:latin typeface="Arial"/>
                <a:cs typeface="Arial"/>
              </a:rPr>
              <a:t>chiffre </a:t>
            </a:r>
            <a:r>
              <a:rPr sz="3200" b="1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sz="3200" b="1" spc="-5">
                <a:solidFill>
                  <a:srgbClr val="0000FF"/>
                </a:solidFill>
                <a:latin typeface="Arial"/>
                <a:cs typeface="Arial"/>
              </a:rPr>
              <a:t>est écrit 11</a:t>
            </a:r>
            <a:r>
              <a:rPr sz="3200" b="1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>
                <a:solidFill>
                  <a:srgbClr val="0000FF"/>
                </a:solidFill>
                <a:latin typeface="Arial"/>
                <a:cs typeface="Arial"/>
              </a:rPr>
              <a:t>fois.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1143000" y="367886"/>
            <a:ext cx="5943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5">
                <a:solidFill>
                  <a:srgbClr val="4E6127"/>
                </a:solidFill>
              </a:rPr>
              <a:t>Enigme </a:t>
            </a:r>
            <a:r>
              <a:rPr sz="2400">
                <a:solidFill>
                  <a:srgbClr val="4E6127"/>
                </a:solidFill>
              </a:rPr>
              <a:t>2</a:t>
            </a:r>
            <a:r>
              <a:rPr sz="2400" spc="-65">
                <a:solidFill>
                  <a:srgbClr val="4E6127"/>
                </a:solidFill>
              </a:rPr>
              <a:t> </a:t>
            </a:r>
            <a:r>
              <a:rPr sz="2400">
                <a:solidFill>
                  <a:srgbClr val="4E6127"/>
                </a:solidFill>
              </a:rPr>
              <a:t>:</a:t>
            </a:r>
            <a:r>
              <a:rPr lang="fr-FR" sz="2400">
                <a:solidFill>
                  <a:srgbClr val="4E6127"/>
                </a:solidFill>
              </a:rPr>
              <a:t>  Les crayons de couleurs</a:t>
            </a:r>
            <a:endParaRPr sz="2400"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674370" y="1275374"/>
            <a:ext cx="7784404" cy="197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fr-FR" sz="3200" b="1"/>
              <a:t>Propose 3 nombres de 2 chiffres identiques que Nora peut écrire en utilisant ses 10 crayons à chaque fois.</a:t>
            </a:r>
            <a:endParaRPr lang="fr-FR" sz="3200"/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endParaRPr sz="3200">
              <a:latin typeface="Arial"/>
              <a:cs typeface="Arial"/>
            </a:endParaRPr>
          </a:p>
        </p:txBody>
      </p:sp>
      <p:sp>
        <p:nvSpPr>
          <p:cNvPr id="6" name="object 5"/>
          <p:cNvSpPr>
            <a:spLocks/>
          </p:cNvSpPr>
          <p:nvPr/>
        </p:nvSpPr>
        <p:spPr bwMode="auto">
          <a:xfrm>
            <a:off x="7461250" y="350836"/>
            <a:ext cx="1311275" cy="400050"/>
          </a:xfrm>
          <a:prstGeom prst="rect">
            <a:avLst/>
          </a:prstGeom>
          <a:solidFill>
            <a:srgbClr val="AE6BBD"/>
          </a:solidFill>
          <a:ln w="38099">
            <a:solidFill>
              <a:srgbClr val="FFFF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15"/>
              </a:spcBef>
              <a:defRPr/>
            </a:pPr>
            <a:r>
              <a:rPr sz="2000" b="1" spc="-5">
                <a:solidFill>
                  <a:srgbClr val="FFFF00"/>
                </a:solidFill>
                <a:latin typeface="Arial"/>
                <a:cs typeface="Arial"/>
              </a:rPr>
              <a:t>20</a:t>
            </a:r>
            <a:r>
              <a:rPr sz="2000" b="1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FFFF00"/>
                </a:solidFill>
                <a:latin typeface="Arial"/>
                <a:cs typeface="Arial"/>
              </a:rPr>
              <a:t>points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Image 4"/>
          <p:cNvPicPr>
            <a:picLocks noChangeAspect="1" noChangeArrowheads="1"/>
          </p:cNvPicPr>
          <p:nvPr/>
        </p:nvPicPr>
        <p:blipFill>
          <a:blip r:embed="rId2"/>
          <a:srcRect l="15971" t="38445" r="32343" b="46448"/>
          <a:stretch/>
        </p:blipFill>
        <p:spPr bwMode="auto">
          <a:xfrm>
            <a:off x="2895600" y="4724399"/>
            <a:ext cx="3352800" cy="114300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115535"/>
            <a:ext cx="223138" cy="53860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1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.</a:t>
            </a:r>
            <a:endParaRPr lang="fr-FR" sz="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3048000"/>
            <a:ext cx="8239125" cy="2508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>
                <a:ln>
                  <a:noFill/>
                </a:ln>
                <a:solidFill>
                  <a:schemeClr val="tx1"/>
                </a:solidFill>
                <a:latin typeface="+mj-lt"/>
                <a:ea typeface="Calibri"/>
                <a:cs typeface="Arial"/>
              </a:rPr>
              <a:t>Nora a 10 crayons dans sa trousse.</a:t>
            </a:r>
            <a:endParaRPr lang="fr-FR" sz="2800" b="0" i="0" u="none" strike="noStrike" cap="none">
              <a:ln>
                <a:noFill/>
              </a:ln>
              <a:solidFill>
                <a:schemeClr val="tx1"/>
              </a:solidFill>
              <a:latin typeface="+mj-lt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0" i="0" u="none" strike="noStrike" cap="none">
                <a:ln>
                  <a:noFill/>
                </a:ln>
                <a:solidFill>
                  <a:schemeClr val="tx1"/>
                </a:solidFill>
                <a:latin typeface="+mj-lt"/>
                <a:ea typeface="Calibri"/>
                <a:cs typeface="Arial"/>
              </a:rPr>
              <a:t>Elle s</a:t>
            </a:r>
            <a:r>
              <a:rPr lang="fr-FR" sz="2800">
                <a:latin typeface="+mj-lt"/>
                <a:ea typeface="Calibri"/>
                <a:cs typeface="Arial"/>
              </a:rPr>
              <a:t>’</a:t>
            </a:r>
            <a:r>
              <a:rPr lang="fr-FR" sz="2800" b="0" i="0" u="none" strike="noStrike" cap="none">
                <a:ln>
                  <a:noFill/>
                </a:ln>
                <a:solidFill>
                  <a:schemeClr val="tx1"/>
                </a:solidFill>
                <a:latin typeface="+mj-lt"/>
                <a:ea typeface="Calibri"/>
                <a:cs typeface="Arial"/>
              </a:rPr>
              <a:t>amuse </a:t>
            </a:r>
            <a:r>
              <a:rPr lang="fr-FR" sz="2800">
                <a:latin typeface="+mj-lt"/>
                <a:ea typeface="Calibri"/>
                <a:cs typeface="Arial"/>
              </a:rPr>
              <a:t>à</a:t>
            </a:r>
            <a:r>
              <a:rPr lang="fr-FR" sz="2800" b="0" i="0" u="none" strike="noStrike" cap="none">
                <a:ln>
                  <a:noFill/>
                </a:ln>
                <a:solidFill>
                  <a:schemeClr val="tx1"/>
                </a:solidFill>
                <a:latin typeface="+mj-lt"/>
                <a:ea typeface="Calibri"/>
                <a:cs typeface="Arial"/>
              </a:rPr>
              <a:t> les disposer pour </a:t>
            </a:r>
            <a:r>
              <a:rPr lang="fr-FR" sz="2800">
                <a:latin typeface="+mj-lt"/>
                <a:ea typeface="Calibri"/>
                <a:cs typeface="Arial"/>
              </a:rPr>
              <a:t>é</a:t>
            </a:r>
            <a:r>
              <a:rPr lang="fr-FR" sz="2800" b="0" i="0" u="none" strike="noStrike" cap="none">
                <a:ln>
                  <a:noFill/>
                </a:ln>
                <a:solidFill>
                  <a:schemeClr val="tx1"/>
                </a:solidFill>
                <a:latin typeface="+mj-lt"/>
                <a:ea typeface="Calibri"/>
                <a:cs typeface="Arial"/>
              </a:rPr>
              <a:t>crire les chiffres de 1 </a:t>
            </a:r>
            <a:r>
              <a:rPr lang="fr-FR" sz="2800">
                <a:latin typeface="+mj-lt"/>
                <a:ea typeface="Calibri"/>
                <a:cs typeface="Arial"/>
              </a:rPr>
              <a:t>à</a:t>
            </a:r>
            <a:r>
              <a:rPr lang="fr-FR" sz="2800" b="0" i="0" u="none" strike="noStrike" cap="none">
                <a:ln>
                  <a:noFill/>
                </a:ln>
                <a:solidFill>
                  <a:schemeClr val="tx1"/>
                </a:solidFill>
                <a:latin typeface="+mj-lt"/>
                <a:ea typeface="Calibri"/>
                <a:cs typeface="Arial"/>
              </a:rPr>
              <a:t> 6 comme sur le r</a:t>
            </a:r>
            <a:r>
              <a:rPr lang="fr-FR" sz="2800">
                <a:latin typeface="+mj-lt"/>
                <a:ea typeface="Calibri"/>
                <a:cs typeface="Arial"/>
              </a:rPr>
              <a:t>é</a:t>
            </a:r>
            <a:r>
              <a:rPr lang="fr-FR" sz="2800" b="0" i="0" u="none" strike="noStrike" cap="none">
                <a:ln>
                  <a:noFill/>
                </a:ln>
                <a:solidFill>
                  <a:schemeClr val="tx1"/>
                </a:solidFill>
                <a:latin typeface="+mj-lt"/>
                <a:ea typeface="Calibri"/>
                <a:cs typeface="Arial"/>
              </a:rPr>
              <a:t>veil de sa chambre.</a:t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Arial"/>
              <a:ea typeface="Calibri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11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11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1100">
              <a:latin typeface="Arial"/>
              <a:ea typeface="Calibri"/>
              <a:cs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11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2732857" y="146876"/>
            <a:ext cx="3234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>
                <a:solidFill>
                  <a:srgbClr val="7FFF00"/>
                </a:solidFill>
                <a:latin typeface="Calibri"/>
                <a:cs typeface="Calibri"/>
              </a:rPr>
              <a:t>Une démarche</a:t>
            </a:r>
            <a:r>
              <a:rPr sz="3600" b="1" spc="-95">
                <a:solidFill>
                  <a:srgbClr val="7FFF00"/>
                </a:solidFill>
                <a:latin typeface="Calibri"/>
                <a:cs typeface="Calibri"/>
              </a:rPr>
              <a:t> </a:t>
            </a:r>
            <a:r>
              <a:rPr sz="3600" b="1">
                <a:solidFill>
                  <a:srgbClr val="7FFF00"/>
                </a:solidFill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ZoneTexte 3"/>
          <p:cNvSpPr>
            <a:spLocks/>
          </p:cNvSpPr>
          <p:nvPr/>
        </p:nvSpPr>
        <p:spPr bwMode="auto">
          <a:xfrm>
            <a:off x="228600" y="761999"/>
            <a:ext cx="8764115" cy="573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>
                <a:latin typeface="Arial"/>
                <a:cs typeface="Arial"/>
              </a:rPr>
              <a:t>En observant les chiffres écrits avec les crayons, je peux compter le nombre de crayons utilisés pour chaque chiffre.</a:t>
            </a:r>
            <a:endParaRPr lang="fr-FR" sz="3200">
              <a:latin typeface="Arial"/>
              <a:cs typeface="Arial"/>
            </a:endParaRPr>
          </a:p>
          <a:p>
            <a:pPr>
              <a:defRPr/>
            </a:pPr>
            <a:endParaRPr lang="fr-FR" sz="3200" b="1">
              <a:latin typeface="Arial"/>
              <a:cs typeface="Arial"/>
            </a:endParaRPr>
          </a:p>
          <a:p>
            <a:pPr>
              <a:defRPr/>
            </a:pPr>
            <a:r>
              <a:rPr lang="fr-FR" sz="3200" b="1">
                <a:latin typeface="Arial"/>
                <a:cs typeface="Arial"/>
              </a:rPr>
              <a:t>Comme je dois utiliser 10 crayons pour écrire des nombres à 2 chiffres identiques, je cherche les façons d’obtenir 10 en additionnant deux nombres.</a:t>
            </a:r>
            <a:endParaRPr lang="fr-FR" sz="3200">
              <a:latin typeface="Arial"/>
              <a:cs typeface="Arial"/>
            </a:endParaRPr>
          </a:p>
          <a:p>
            <a:pPr>
              <a:defRPr/>
            </a:pPr>
            <a:endParaRPr lang="fr-FR" sz="3200">
              <a:latin typeface="Arial"/>
              <a:cs typeface="Arial"/>
            </a:endParaRPr>
          </a:p>
          <a:p>
            <a:pPr>
              <a:defRPr/>
            </a:pPr>
            <a:r>
              <a:rPr lang="fr-FR" sz="3200" b="1">
                <a:latin typeface="Arial"/>
                <a:cs typeface="Arial"/>
              </a:rPr>
              <a:t>5 + 5 = 10</a:t>
            </a:r>
            <a:endParaRPr lang="fr-FR" sz="3200">
              <a:latin typeface="Arial"/>
              <a:cs typeface="Arial"/>
            </a:endParaRPr>
          </a:p>
          <a:p>
            <a:pPr>
              <a:defRPr/>
            </a:pPr>
            <a:endParaRPr lang="fr-FR" sz="3200">
              <a:latin typeface="Arial"/>
              <a:cs typeface="Arial"/>
            </a:endParaRP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00"/>
              </a:spcBef>
              <a:defRPr/>
            </a:pPr>
            <a:r>
              <a:t>Et la </a:t>
            </a:r>
            <a:r>
              <a:rPr spc="-5"/>
              <a:t>réponse est</a:t>
            </a:r>
            <a:r>
              <a:rPr spc="-75"/>
              <a:t> </a:t>
            </a:r>
            <a:r>
              <a:t>…</a:t>
            </a:r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380999" y="914400"/>
            <a:ext cx="8459460" cy="53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defRPr/>
            </a:pPr>
            <a:r>
              <a:rPr lang="fr-FR" sz="3200" b="1">
                <a:solidFill>
                  <a:schemeClr val="accent1"/>
                </a:solidFill>
              </a:rPr>
              <a:t>Premier nombre : 22</a:t>
            </a:r>
            <a:endParaRPr lang="fr-FR" sz="320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3200" b="1">
                <a:solidFill>
                  <a:schemeClr val="accent1"/>
                </a:solidFill>
              </a:rPr>
              <a:t>Je vois que pour écrire le chiffre 2, j’ai besoin de 5 crayons.</a:t>
            </a:r>
            <a:endParaRPr lang="fr-FR" sz="320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3200" b="1">
                <a:solidFill>
                  <a:schemeClr val="accent1"/>
                </a:solidFill>
              </a:rPr>
              <a:t>5 + 5 = 10. Alors avec 10 crayons je peux écrire le nombre 22.</a:t>
            </a:r>
            <a:endParaRPr/>
          </a:p>
          <a:p>
            <a:pPr>
              <a:defRPr/>
            </a:pPr>
            <a:endParaRPr lang="fr-FR" sz="320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3200" b="1">
                <a:solidFill>
                  <a:schemeClr val="accent1"/>
                </a:solidFill>
              </a:rPr>
              <a:t>Second nombre : 33</a:t>
            </a:r>
            <a:endParaRPr/>
          </a:p>
          <a:p>
            <a:pPr>
              <a:defRPr/>
            </a:pPr>
            <a:endParaRPr lang="fr-FR" sz="320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3200" b="1">
                <a:solidFill>
                  <a:schemeClr val="accent1"/>
                </a:solidFill>
              </a:rPr>
              <a:t>Troisième nombre : 55</a:t>
            </a:r>
            <a:endParaRPr/>
          </a:p>
          <a:p>
            <a:pPr>
              <a:defRPr/>
            </a:pPr>
            <a:endParaRPr lang="fr-FR" sz="3200">
              <a:solidFill>
                <a:schemeClr val="accent1"/>
              </a:solidFill>
            </a:endParaRPr>
          </a:p>
          <a:p>
            <a:pPr>
              <a:defRPr/>
            </a:pPr>
            <a:endParaRPr lang="fr-FR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2803644" y="367886"/>
            <a:ext cx="36733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spc="-5">
                <a:solidFill>
                  <a:schemeClr val="tx1"/>
                </a:solidFill>
              </a:rPr>
              <a:t>Enigme </a:t>
            </a:r>
            <a:r>
              <a:rPr sz="2400">
                <a:solidFill>
                  <a:schemeClr val="tx1"/>
                </a:solidFill>
              </a:rPr>
              <a:t>3</a:t>
            </a:r>
            <a:r>
              <a:rPr sz="2400" spc="-65">
                <a:solidFill>
                  <a:schemeClr val="tx1"/>
                </a:solidFill>
              </a:rPr>
              <a:t> </a:t>
            </a:r>
            <a:r>
              <a:rPr sz="2400">
                <a:solidFill>
                  <a:schemeClr val="tx1"/>
                </a:solidFill>
              </a:rPr>
              <a:t>:</a:t>
            </a:r>
            <a:r>
              <a:rPr lang="fr-FR" sz="2400">
                <a:solidFill>
                  <a:schemeClr val="tx1"/>
                </a:solidFill>
              </a:rPr>
              <a:t> les bouquets</a:t>
            </a:r>
            <a:endParaRPr sz="2400">
              <a:solidFill>
                <a:schemeClr val="tx1"/>
              </a:solidFill>
            </a:endParaRPr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2803644" y="1219865"/>
            <a:ext cx="41754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2800" b="1">
                <a:solidFill>
                  <a:srgbClr val="009900"/>
                </a:solidFill>
                <a:latin typeface="Arial"/>
                <a:cs typeface="Arial"/>
              </a:rPr>
              <a:t>Dessine un bouquet.</a:t>
            </a:r>
            <a:endParaRPr sz="2800" b="1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6" name="object 4"/>
          <p:cNvSpPr>
            <a:spLocks/>
          </p:cNvSpPr>
          <p:nvPr/>
        </p:nvSpPr>
        <p:spPr bwMode="auto">
          <a:xfrm>
            <a:off x="535940" y="2250735"/>
            <a:ext cx="138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320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5"/>
          <p:cNvSpPr>
            <a:spLocks/>
          </p:cNvSpPr>
          <p:nvPr/>
        </p:nvSpPr>
        <p:spPr bwMode="auto">
          <a:xfrm>
            <a:off x="7461250" y="350836"/>
            <a:ext cx="1311275" cy="400050"/>
          </a:xfrm>
          <a:prstGeom prst="rect">
            <a:avLst/>
          </a:prstGeom>
          <a:solidFill>
            <a:srgbClr val="92D050"/>
          </a:solidFill>
          <a:ln w="38099">
            <a:solidFill>
              <a:srgbClr val="FFFF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15"/>
              </a:spcBef>
              <a:defRPr/>
            </a:pPr>
            <a:r>
              <a:rPr sz="2000" b="1" spc="-5">
                <a:solidFill>
                  <a:srgbClr val="FFFF00"/>
                </a:solidFill>
                <a:latin typeface="Arial"/>
                <a:cs typeface="Arial"/>
              </a:rPr>
              <a:t>25</a:t>
            </a:r>
            <a:r>
              <a:rPr sz="2000" b="1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>
                <a:solidFill>
                  <a:srgbClr val="FFFF00"/>
                </a:solidFill>
                <a:latin typeface="Arial"/>
                <a:cs typeface="Arial"/>
              </a:rPr>
              <a:t>points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400" y="3429000"/>
            <a:ext cx="8839201" cy="2209800"/>
          </a:xfrm>
          <a:prstGeom prst="rect">
            <a:avLst/>
          </a:prstGeom>
        </p:spPr>
      </p:pic>
      <p:sp>
        <p:nvSpPr>
          <p:cNvPr id="9" name="Rectangle à coins arrondis 7"/>
          <p:cNvSpPr/>
          <p:nvPr/>
        </p:nvSpPr>
        <p:spPr bwMode="auto">
          <a:xfrm>
            <a:off x="1325622" y="908843"/>
            <a:ext cx="6629400" cy="2362199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8"/>
          <p:cNvSpPr>
            <a:spLocks/>
          </p:cNvSpPr>
          <p:nvPr/>
        </p:nvSpPr>
        <p:spPr bwMode="auto">
          <a:xfrm>
            <a:off x="1791241" y="1945455"/>
            <a:ext cx="56981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3200" b="1">
                <a:solidFill>
                  <a:srgbClr val="009900"/>
                </a:solidFill>
              </a:rPr>
              <a:t>Le fleuriste prépare 4 bouquets, </a:t>
            </a:r>
            <a:endParaRPr/>
          </a:p>
          <a:p>
            <a:pPr algn="ctr">
              <a:defRPr/>
            </a:pPr>
            <a:r>
              <a:rPr lang="fr-FR" sz="3200" b="1">
                <a:solidFill>
                  <a:srgbClr val="009900"/>
                </a:solidFill>
              </a:rPr>
              <a:t>tous pareils.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934</Words>
  <Application>Microsoft Office PowerPoint</Application>
  <DocSecurity>0</DocSecurity>
  <PresentationFormat>Affichage à l'écran (4:3)</PresentationFormat>
  <Paragraphs>220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Comic Sans MS</vt:lpstr>
      <vt:lpstr>Georgia</vt:lpstr>
      <vt:lpstr>Rockwell</vt:lpstr>
      <vt:lpstr>Times New Roman</vt:lpstr>
      <vt:lpstr>Office Theme</vt:lpstr>
      <vt:lpstr>Présentation PowerPoint</vt:lpstr>
      <vt:lpstr>Enigme 1 : PAGES</vt:lpstr>
      <vt:lpstr>Une démarche …</vt:lpstr>
      <vt:lpstr>Une démarche …</vt:lpstr>
      <vt:lpstr>Et la réponse est …</vt:lpstr>
      <vt:lpstr>Enigme 2 :  Les crayons de couleurs</vt:lpstr>
      <vt:lpstr>Présentation PowerPoint</vt:lpstr>
      <vt:lpstr>Et la réponse est …</vt:lpstr>
      <vt:lpstr>Enigme 3 : les bouquets</vt:lpstr>
      <vt:lpstr>Présentation PowerPoint</vt:lpstr>
      <vt:lpstr>Présentation PowerPoint</vt:lpstr>
      <vt:lpstr>Présentation PowerPoint</vt:lpstr>
      <vt:lpstr>Présentation PowerPoint</vt:lpstr>
      <vt:lpstr>Et la réponse est …</vt:lpstr>
      <vt:lpstr>Enigme 4 :</vt:lpstr>
      <vt:lpstr>Je réfléchis…</vt:lpstr>
      <vt:lpstr>Présentation PowerPoint</vt:lpstr>
      <vt:lpstr>Présentation PowerPoint</vt:lpstr>
      <vt:lpstr>Présentation PowerPoint</vt:lpstr>
      <vt:lpstr>Et la réponse est …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Christine Abiven</dc:creator>
  <cp:keywords/>
  <dc:description/>
  <cp:lastModifiedBy>Anne Corbex</cp:lastModifiedBy>
  <cp:revision>28</cp:revision>
  <dcterms:created xsi:type="dcterms:W3CDTF">2021-01-23T13:24:28Z</dcterms:created>
  <dcterms:modified xsi:type="dcterms:W3CDTF">2021-02-21T16:28:15Z</dcterms:modified>
  <cp:category/>
  <dc:identifier/>
  <cp:contentStatus/>
  <dc:language/>
  <cp:version/>
</cp:coreProperties>
</file>