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12" r:id="rId1"/>
  </p:sldMasterIdLst>
  <p:notesMasterIdLst>
    <p:notesMasterId r:id="rId20"/>
  </p:notesMasterIdLst>
  <p:sldIdLst>
    <p:sldId id="300" r:id="rId2"/>
    <p:sldId id="341" r:id="rId3"/>
    <p:sldId id="299" r:id="rId4"/>
    <p:sldId id="348" r:id="rId5"/>
    <p:sldId id="349" r:id="rId6"/>
    <p:sldId id="363" r:id="rId7"/>
    <p:sldId id="368" r:id="rId8"/>
    <p:sldId id="352" r:id="rId9"/>
    <p:sldId id="366" r:id="rId10"/>
    <p:sldId id="367" r:id="rId11"/>
    <p:sldId id="355" r:id="rId12"/>
    <p:sldId id="364" r:id="rId13"/>
    <p:sldId id="370" r:id="rId14"/>
    <p:sldId id="371" r:id="rId15"/>
    <p:sldId id="369" r:id="rId16"/>
    <p:sldId id="365" r:id="rId17"/>
    <p:sldId id="357" r:id="rId18"/>
    <p:sldId id="36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CC1E"/>
    <a:srgbClr val="CC00FF"/>
    <a:srgbClr val="68E862"/>
    <a:srgbClr val="42E23A"/>
    <a:srgbClr val="9900CC"/>
    <a:srgbClr val="BE6AA0"/>
    <a:srgbClr val="E12BD4"/>
    <a:srgbClr val="E52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8F315D0-240E-41FF-81E7-5FE2386898B5}" type="datetimeFigureOut">
              <a:rPr lang="fr-FR" altLang="fr-FR"/>
              <a:pPr>
                <a:defRPr/>
              </a:pPr>
              <a:t>09/02/2021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DBA6FAD-4431-43A6-B282-2892A099CA8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FD3410B-B263-4D79-9E69-D8CFF148A51C}" type="slidenum">
              <a:rPr lang="fr-FR" altLang="fr-FR" smtClean="0"/>
              <a:pPr>
                <a:spcBef>
                  <a:spcPct val="0"/>
                </a:spcBef>
              </a:pPr>
              <a:t>3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7F947E-C951-456F-AFF1-9586B9530246}" type="slidenum">
              <a:rPr lang="fr-FR" altLang="fr-FR" smtClean="0"/>
              <a:pPr>
                <a:spcBef>
                  <a:spcPct val="0"/>
                </a:spcBef>
              </a:pPr>
              <a:t>17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43F5B0A-228A-4781-8B05-AF635879208D}" type="slidenum">
              <a:rPr lang="fr-FR" altLang="fr-FR" smtClean="0"/>
              <a:pPr>
                <a:spcBef>
                  <a:spcPct val="0"/>
                </a:spcBef>
              </a:pPr>
              <a:t>4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3072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AD1D6AC-C21A-4F54-A330-F4EFCC8527BB}" type="slidenum">
              <a:rPr lang="fr-FR" altLang="fr-FR" sz="1200">
                <a:latin typeface="Calibri" panose="020F0502020204030204" pitchFamily="34" charset="0"/>
              </a:rPr>
              <a:pPr eaLnBrk="1" hangingPunct="1"/>
              <a:t>6</a:t>
            </a:fld>
            <a:endParaRPr lang="fr-FR" altLang="fr-F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85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43F5B0A-228A-4781-8B05-AF635879208D}" type="slidenum">
              <a:rPr lang="fr-FR" altLang="fr-FR" smtClean="0"/>
              <a:pPr>
                <a:spcBef>
                  <a:spcPct val="0"/>
                </a:spcBef>
              </a:pPr>
              <a:t>7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250398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3379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C519CBF-C06C-4D43-AC9B-7C8F9F0D2730}" type="slidenum">
              <a:rPr lang="fr-FR" altLang="fr-FR" sz="1200">
                <a:latin typeface="Calibri" panose="020F0502020204030204" pitchFamily="34" charset="0"/>
              </a:rPr>
              <a:pPr eaLnBrk="1" hangingPunct="1"/>
              <a:t>12</a:t>
            </a:fld>
            <a:endParaRPr lang="fr-FR" altLang="fr-F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876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3379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C519CBF-C06C-4D43-AC9B-7C8F9F0D2730}" type="slidenum">
              <a:rPr lang="fr-FR" altLang="fr-FR" sz="1200">
                <a:latin typeface="Calibri" panose="020F0502020204030204" pitchFamily="34" charset="0"/>
              </a:rPr>
              <a:pPr eaLnBrk="1" hangingPunct="1"/>
              <a:t>13</a:t>
            </a:fld>
            <a:endParaRPr lang="fr-FR" altLang="fr-F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902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3379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C519CBF-C06C-4D43-AC9B-7C8F9F0D2730}" type="slidenum">
              <a:rPr lang="fr-FR" altLang="fr-FR" sz="1200">
                <a:latin typeface="Calibri" panose="020F0502020204030204" pitchFamily="34" charset="0"/>
              </a:rPr>
              <a:pPr eaLnBrk="1" hangingPunct="1"/>
              <a:t>14</a:t>
            </a:fld>
            <a:endParaRPr lang="fr-FR" altLang="fr-F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734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3379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C519CBF-C06C-4D43-AC9B-7C8F9F0D2730}" type="slidenum">
              <a:rPr lang="fr-FR" altLang="fr-FR" sz="1200">
                <a:latin typeface="Calibri" panose="020F0502020204030204" pitchFamily="34" charset="0"/>
              </a:rPr>
              <a:pPr eaLnBrk="1" hangingPunct="1"/>
              <a:t>15</a:t>
            </a:fld>
            <a:endParaRPr lang="fr-FR" altLang="fr-F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484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MS PGothic" panose="020B0600070205080204" pitchFamily="34" charset="-128"/>
            </a:endParaRPr>
          </a:p>
        </p:txBody>
      </p:sp>
      <p:sp>
        <p:nvSpPr>
          <p:cNvPr id="35843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79EF1D48-0076-4753-9C79-5EB6B43354B2}" type="slidenum">
              <a:rPr lang="fr-FR" altLang="fr-FR" sz="1200">
                <a:latin typeface="Calibri" panose="020F0502020204030204" pitchFamily="34" charset="0"/>
              </a:rPr>
              <a:pPr algn="r" eaLnBrk="1" hangingPunct="1"/>
              <a:t>16</a:t>
            </a:fld>
            <a:endParaRPr lang="fr-FR" altLang="fr-F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14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39D80-CA80-48F0-A933-66722F2EB448}" type="datetimeFigureOut">
              <a:rPr lang="en-US" altLang="fr-FR"/>
              <a:pPr>
                <a:defRPr/>
              </a:pPr>
              <a:t>2/9/2021</a:t>
            </a:fld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2BC2C-0B45-4327-A506-0DF795B47703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45883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1FAE-51AD-4042-A553-57FFD5DFFF3C}" type="datetimeFigureOut">
              <a:rPr lang="en-US" altLang="fr-FR"/>
              <a:pPr>
                <a:defRPr/>
              </a:pPr>
              <a:t>2/9/2021</a:t>
            </a:fld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DA63B-CEA0-4F00-A9EB-CA059BC18F2A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3378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9189F-A9B3-4202-8311-E671638FA3D6}" type="datetimeFigureOut">
              <a:rPr lang="en-US" altLang="fr-FR"/>
              <a:pPr>
                <a:defRPr/>
              </a:pPr>
              <a:t>2/9/2021</a:t>
            </a:fld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08A03-1AC8-40B3-A8EF-F91739E49425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844521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ADED13-A788-4186-A041-A48BE01059F2}" type="datetimeFigureOut">
              <a:rPr lang="en-US" altLang="fr-FR"/>
              <a:pPr/>
              <a:t>2/9/2021</a:t>
            </a:fld>
            <a:endParaRPr lang="en-US" alt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91386-38AD-4279-9FD3-00AB6C166C19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0600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076AC-DEBF-4DF9-9EB9-EFBFACF25E43}" type="datetimeFigureOut">
              <a:rPr lang="en-US" altLang="fr-FR"/>
              <a:pPr>
                <a:defRPr/>
              </a:pPr>
              <a:t>2/9/2021</a:t>
            </a:fld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3920-3162-4577-9688-CBA59146502D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91868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C26E-4D57-4786-A52B-629C1FC5884E}" type="datetimeFigureOut">
              <a:rPr lang="en-US" altLang="fr-FR"/>
              <a:pPr>
                <a:defRPr/>
              </a:pPr>
              <a:t>2/9/2021</a:t>
            </a:fld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09E4B-88FB-4615-8DB3-47ED3FF9E97C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19820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11C75-CFDF-4C04-BA88-88C3D2EC3F8B}" type="datetimeFigureOut">
              <a:rPr lang="en-US" altLang="fr-FR"/>
              <a:pPr>
                <a:defRPr/>
              </a:pPr>
              <a:t>2/9/2021</a:t>
            </a:fld>
            <a:endParaRPr lang="en-US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8146F-416F-4C33-8BE9-B5E2E0E5D77F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151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65A6D-B981-4FA6-921C-E2B095369101}" type="datetimeFigureOut">
              <a:rPr lang="en-US" altLang="fr-FR"/>
              <a:pPr>
                <a:defRPr/>
              </a:pPr>
              <a:t>2/9/2021</a:t>
            </a:fld>
            <a:endParaRPr lang="en-US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A4BC-730E-4FBF-9390-A6AB857B3A9E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4713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5F185-4204-466D-A898-923D921D05A9}" type="datetimeFigureOut">
              <a:rPr lang="en-US" altLang="fr-FR"/>
              <a:pPr>
                <a:defRPr/>
              </a:pPr>
              <a:t>2/9/2021</a:t>
            </a:fld>
            <a:endParaRPr lang="en-US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D6B95-DA53-45B0-8CA2-CB3A6D5B8730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7183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56233-298D-462B-877B-644B8E10D231}" type="datetimeFigureOut">
              <a:rPr lang="en-US" altLang="fr-FR"/>
              <a:pPr>
                <a:defRPr/>
              </a:pPr>
              <a:t>2/9/2021</a:t>
            </a:fld>
            <a:endParaRPr lang="en-US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DE85B-B501-4E02-A7AF-7AE5BEC2A1AF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89194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60D62-329F-41E2-B683-EC4536D2A106}" type="datetimeFigureOut">
              <a:rPr lang="en-US" altLang="fr-FR"/>
              <a:pPr>
                <a:defRPr/>
              </a:pPr>
              <a:t>2/9/2021</a:t>
            </a:fld>
            <a:endParaRPr lang="en-US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BDDAD-869D-4841-BAC9-23EAAD88681F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6134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8342-56E0-4CBD-8197-7CB40BFB3F54}" type="datetimeFigureOut">
              <a:rPr lang="en-US" altLang="fr-FR"/>
              <a:pPr>
                <a:defRPr/>
              </a:pPr>
              <a:t>2/9/2021</a:t>
            </a:fld>
            <a:endParaRPr lang="en-US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90726-3931-4521-B144-DAD07E46BFF6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62347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47EECE-BA9B-4D80-B2A8-D91F5CADF43D}" type="datetimeFigureOut">
              <a:rPr lang="en-US" altLang="fr-FR"/>
              <a:pPr>
                <a:defRPr/>
              </a:pPr>
              <a:t>2/9/2021</a:t>
            </a:fld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Rockwel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9E0F83-778C-40D7-8499-26D6A419A85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3" r:id="rId1"/>
    <p:sldLayoutId id="2147484914" r:id="rId2"/>
    <p:sldLayoutId id="2147484915" r:id="rId3"/>
    <p:sldLayoutId id="2147484916" r:id="rId4"/>
    <p:sldLayoutId id="2147484917" r:id="rId5"/>
    <p:sldLayoutId id="2147484918" r:id="rId6"/>
    <p:sldLayoutId id="2147484919" r:id="rId7"/>
    <p:sldLayoutId id="2147484920" r:id="rId8"/>
    <p:sldLayoutId id="2147484921" r:id="rId9"/>
    <p:sldLayoutId id="2147484922" r:id="rId10"/>
    <p:sldLayoutId id="2147484923" r:id="rId11"/>
    <p:sldLayoutId id="2147484924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rré corné 9"/>
          <p:cNvSpPr>
            <a:spLocks noChangeArrowheads="1"/>
          </p:cNvSpPr>
          <p:nvPr/>
        </p:nvSpPr>
        <p:spPr bwMode="auto">
          <a:xfrm>
            <a:off x="1746250" y="4699000"/>
            <a:ext cx="2111375" cy="1508125"/>
          </a:xfrm>
          <a:prstGeom prst="foldedCorner">
            <a:avLst>
              <a:gd name="adj" fmla="val 16667"/>
            </a:avLst>
          </a:prstGeom>
          <a:solidFill>
            <a:srgbClr val="68E862"/>
          </a:solidFill>
          <a:ln w="9525">
            <a:solidFill>
              <a:srgbClr val="00009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3075" name="Image 10" descr="LogoGDM9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5003800"/>
            <a:ext cx="1390650" cy="773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rré corné 11"/>
          <p:cNvSpPr>
            <a:spLocks noChangeArrowheads="1"/>
          </p:cNvSpPr>
          <p:nvPr/>
        </p:nvSpPr>
        <p:spPr bwMode="auto">
          <a:xfrm rot="21122293">
            <a:off x="447675" y="400050"/>
            <a:ext cx="4549775" cy="3043238"/>
          </a:xfrm>
          <a:prstGeom prst="foldedCorner">
            <a:avLst>
              <a:gd name="adj" fmla="val 16667"/>
            </a:avLst>
          </a:prstGeom>
          <a:solidFill>
            <a:srgbClr val="68E862"/>
          </a:solidFill>
          <a:ln w="9525">
            <a:solidFill>
              <a:srgbClr val="00009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rgbClr val="CCFF66"/>
              </a:solidFill>
              <a:latin typeface="+mn-lt"/>
              <a:ea typeface="+mn-ea"/>
            </a:endParaRPr>
          </a:p>
        </p:txBody>
      </p:sp>
      <p:pic>
        <p:nvPicPr>
          <p:cNvPr id="13" name="Image 6" descr="Capture d’écran 2014-01-31 à 18.16.29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79595">
            <a:off x="554038" y="696913"/>
            <a:ext cx="4252912" cy="2424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</p:pic>
      <p:sp>
        <p:nvSpPr>
          <p:cNvPr id="14" name="Carré corné 13"/>
          <p:cNvSpPr>
            <a:spLocks noChangeArrowheads="1"/>
          </p:cNvSpPr>
          <p:nvPr/>
        </p:nvSpPr>
        <p:spPr bwMode="auto">
          <a:xfrm>
            <a:off x="5653088" y="1038225"/>
            <a:ext cx="3171825" cy="1946275"/>
          </a:xfrm>
          <a:prstGeom prst="foldedCorner">
            <a:avLst>
              <a:gd name="adj" fmla="val 16667"/>
            </a:avLst>
          </a:prstGeom>
          <a:solidFill>
            <a:srgbClr val="68E862"/>
          </a:solidFill>
          <a:ln w="9525">
            <a:solidFill>
              <a:srgbClr val="00009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fr-FR" altLang="fr-FR" sz="1800" b="1" dirty="0" smtClean="0">
              <a:latin typeface="Comic Sans MS" pitchFamily="66" charset="0"/>
            </a:endParaRPr>
          </a:p>
          <a:p>
            <a:pPr algn="ctr" eaLnBrk="1" hangingPunct="1">
              <a:defRPr/>
            </a:pPr>
            <a:r>
              <a:rPr lang="fr-FR" altLang="fr-FR" sz="18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fr-FR" altLang="fr-FR" sz="18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fr-FR" altLang="fr-FR" sz="20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Résolutions et réponses</a:t>
            </a:r>
            <a:endParaRPr lang="fr-FR" altLang="fr-FR" sz="1800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algn="ctr" eaLnBrk="1" hangingPunct="1">
              <a:defRPr/>
            </a:pPr>
            <a:r>
              <a:rPr lang="fr-FR" altLang="fr-FR" sz="18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br>
              <a:rPr lang="fr-FR" altLang="fr-FR" sz="18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fr-FR" altLang="fr-FR" sz="18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ÇlÇr ñæí©" charset="-128"/>
                <a:cs typeface="MS PGothic" pitchFamily="34" charset="-128"/>
              </a:rPr>
              <a:t>É</a:t>
            </a:r>
            <a:r>
              <a:rPr lang="fr-FR" altLang="fr-FR" sz="18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preuve n°2 – CE2/CM1 </a:t>
            </a:r>
            <a:br>
              <a:rPr lang="fr-FR" altLang="fr-FR" sz="18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endParaRPr lang="fr-FR" altLang="fr-FR" sz="1800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079" name="ZoneTexte 14"/>
          <p:cNvSpPr txBox="1">
            <a:spLocks noChangeArrowheads="1"/>
          </p:cNvSpPr>
          <p:nvPr/>
        </p:nvSpPr>
        <p:spPr bwMode="auto">
          <a:xfrm>
            <a:off x="3248025" y="59959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Rockwell" panose="02060603020205020403" pitchFamily="18" charset="0"/>
            </a:endParaRPr>
          </a:p>
        </p:txBody>
      </p:sp>
      <p:sp>
        <p:nvSpPr>
          <p:cNvPr id="18" name="Carré corné 17"/>
          <p:cNvSpPr>
            <a:spLocks noChangeArrowheads="1"/>
          </p:cNvSpPr>
          <p:nvPr/>
        </p:nvSpPr>
        <p:spPr bwMode="auto">
          <a:xfrm>
            <a:off x="4900613" y="3757613"/>
            <a:ext cx="3924300" cy="2835275"/>
          </a:xfrm>
          <a:prstGeom prst="foldedCorner">
            <a:avLst>
              <a:gd name="adj" fmla="val 16667"/>
            </a:avLst>
          </a:prstGeom>
          <a:solidFill>
            <a:srgbClr val="68E862"/>
          </a:solidFill>
          <a:ln w="9525">
            <a:solidFill>
              <a:srgbClr val="00009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itchFamily="18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fr-FR" altLang="fr-FR" sz="2800" b="1" dirty="0" smtClean="0">
              <a:latin typeface="Comic Sans MS" pitchFamily="66" charset="0"/>
              <a:ea typeface="ÇlÇr ñæí©" charset="-128"/>
              <a:cs typeface="MS PGothic" pitchFamily="34" charset="-128"/>
            </a:endParaRPr>
          </a:p>
          <a:p>
            <a:pPr algn="ctr" eaLnBrk="1" hangingPunct="1">
              <a:defRPr/>
            </a:pPr>
            <a:endParaRPr lang="fr-FR" altLang="fr-FR" sz="2800" b="1" dirty="0" smtClean="0">
              <a:latin typeface="Comic Sans MS" pitchFamily="66" charset="0"/>
              <a:ea typeface="ÇlÇr ñæí©" charset="-128"/>
              <a:cs typeface="MS PGothic" pitchFamily="34" charset="-128"/>
            </a:endParaRPr>
          </a:p>
          <a:p>
            <a:pPr algn="ctr" eaLnBrk="1" hangingPunct="1">
              <a:defRPr/>
            </a:pPr>
            <a:endParaRPr lang="fr-FR" altLang="fr-FR" sz="3200" b="1" dirty="0" smtClean="0">
              <a:latin typeface="Comic Sans MS" pitchFamily="66" charset="0"/>
              <a:ea typeface="ÇlÇr ñæí©" charset="-128"/>
              <a:cs typeface="MS PGothic" pitchFamily="34" charset="-128"/>
            </a:endParaRPr>
          </a:p>
          <a:p>
            <a:pPr algn="ctr" eaLnBrk="1" hangingPunct="1">
              <a:defRPr/>
            </a:pPr>
            <a:r>
              <a:rPr lang="fr-FR" altLang="fr-FR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ÇlÇr ñæí©" charset="-128"/>
                <a:cs typeface="MS PGothic" pitchFamily="34" charset="-128"/>
              </a:rPr>
              <a:t>RALLYE MATHS 92 </a:t>
            </a:r>
          </a:p>
          <a:p>
            <a:pPr algn="ctr" eaLnBrk="1" hangingPunct="1">
              <a:defRPr/>
            </a:pPr>
            <a:r>
              <a:rPr lang="fr-FR" altLang="fr-FR" sz="3200" b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ÇlÇr ñæí©" charset="-128"/>
                <a:cs typeface="MS PGothic" pitchFamily="34" charset="-128"/>
              </a:rPr>
              <a:t>7</a:t>
            </a:r>
            <a:r>
              <a:rPr lang="fr-FR" altLang="fr-FR" sz="3200" b="1" baseline="3000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ÇlÇr ñæí©" charset="-128"/>
                <a:cs typeface="MS PGothic" pitchFamily="34" charset="-128"/>
              </a:rPr>
              <a:t>ème</a:t>
            </a:r>
            <a:r>
              <a:rPr lang="fr-FR" altLang="fr-FR" sz="3200" b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ÇlÇr ñæí©" charset="-128"/>
                <a:cs typeface="MS PGothic" pitchFamily="34" charset="-128"/>
              </a:rPr>
              <a:t> Edition</a:t>
            </a:r>
            <a:endParaRPr lang="fr-FR" altLang="fr-FR" b="1" i="1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  <a:ea typeface="ÇlÇr ñæí©" charset="-128"/>
              <a:cs typeface="MS PGothic" pitchFamily="34" charset="-128"/>
            </a:endParaRPr>
          </a:p>
          <a:p>
            <a:pPr algn="ctr" eaLnBrk="1" hangingPunct="1">
              <a:defRPr/>
            </a:pPr>
            <a:r>
              <a:rPr lang="fr-FR" altLang="fr-FR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ÇlÇr ñæí©" charset="-128"/>
                <a:cs typeface="MS PGothic" pitchFamily="34" charset="-128"/>
              </a:rPr>
              <a:t>2020-2021</a:t>
            </a:r>
          </a:p>
          <a:p>
            <a:pPr algn="ctr" eaLnBrk="1" hangingPunct="1">
              <a:defRPr/>
            </a:pPr>
            <a:endParaRPr lang="fr-FR" altLang="fr-FR" sz="36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altLang="fr-FR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la réponse est …</a:t>
            </a:r>
            <a:endParaRPr lang="fr-FR" altLang="fr-FR" sz="3200" b="1" dirty="0" smtClean="0">
              <a:latin typeface="Calibri" panose="020F0502020204030204" pitchFamily="34" charset="0"/>
            </a:endParaRPr>
          </a:p>
        </p:txBody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fr-FR" altLang="fr-FR" sz="3600" b="1" dirty="0" smtClean="0">
                <a:solidFill>
                  <a:srgbClr val="0000FF"/>
                </a:solidFill>
              </a:rPr>
              <a:t>C’est le nombre 33.</a:t>
            </a:r>
          </a:p>
          <a:p>
            <a:pPr algn="ctr">
              <a:buFont typeface="Arial" panose="020B0604020202020204" pitchFamily="34" charset="0"/>
              <a:buNone/>
            </a:pPr>
            <a:endParaRPr lang="fr-FR" altLang="fr-FR" sz="3600" b="1" dirty="0" smtClean="0">
              <a:solidFill>
                <a:srgbClr val="0000FF"/>
              </a:solidFill>
            </a:endParaRPr>
          </a:p>
          <a:p>
            <a:r>
              <a:rPr lang="fr-FR" altLang="fr-FR" sz="3600" dirty="0" smtClean="0"/>
              <a:t>Il est </a:t>
            </a:r>
            <a:r>
              <a:rPr lang="fr-FR" altLang="fr-FR" sz="3600" dirty="0" smtClean="0"/>
              <a:t>impair </a:t>
            </a:r>
            <a:r>
              <a:rPr lang="fr-FR" altLang="fr-FR" sz="3600" dirty="0">
                <a:sym typeface="Wingdings" panose="05000000000000000000" pitchFamily="2" charset="2"/>
              </a:rPr>
              <a:t></a:t>
            </a:r>
            <a:r>
              <a:rPr lang="fr-FR" altLang="fr-FR" sz="3600" dirty="0" smtClean="0"/>
              <a:t> </a:t>
            </a:r>
            <a:r>
              <a:rPr lang="fr-FR" altLang="fr-FR" sz="3600" dirty="0" smtClean="0"/>
              <a:t>33 = (16 x 2) + 1</a:t>
            </a:r>
          </a:p>
          <a:p>
            <a:r>
              <a:rPr lang="fr-FR" altLang="fr-FR" sz="3600" dirty="0" smtClean="0"/>
              <a:t>Il est multiple de </a:t>
            </a:r>
            <a:r>
              <a:rPr lang="fr-FR" altLang="fr-FR" sz="3600" dirty="0" smtClean="0"/>
              <a:t>3 </a:t>
            </a:r>
            <a:r>
              <a:rPr lang="fr-FR" altLang="fr-FR" sz="3600" dirty="0" smtClean="0">
                <a:sym typeface="Wingdings" panose="05000000000000000000" pitchFamily="2" charset="2"/>
              </a:rPr>
              <a:t></a:t>
            </a:r>
            <a:r>
              <a:rPr lang="fr-FR" altLang="fr-FR" sz="3600" dirty="0" smtClean="0"/>
              <a:t> </a:t>
            </a:r>
            <a:r>
              <a:rPr lang="fr-FR" altLang="fr-FR" sz="3600" dirty="0" smtClean="0"/>
              <a:t>33 = 11 x 3 </a:t>
            </a:r>
          </a:p>
          <a:p>
            <a:r>
              <a:rPr lang="fr-FR" altLang="fr-FR" sz="3600" dirty="0" smtClean="0"/>
              <a:t>Divisé par 4, il reste </a:t>
            </a:r>
            <a:r>
              <a:rPr lang="fr-FR" altLang="fr-FR" sz="3600" dirty="0" smtClean="0"/>
              <a:t>1 </a:t>
            </a:r>
            <a:r>
              <a:rPr lang="fr-FR" altLang="fr-FR" sz="3600" dirty="0">
                <a:sym typeface="Wingdings" panose="05000000000000000000" pitchFamily="2" charset="2"/>
              </a:rPr>
              <a:t></a:t>
            </a:r>
            <a:r>
              <a:rPr lang="fr-FR" altLang="fr-FR" sz="3600" dirty="0" smtClean="0"/>
              <a:t> </a:t>
            </a:r>
            <a:r>
              <a:rPr lang="fr-FR" altLang="fr-FR" sz="3600" dirty="0" smtClean="0"/>
              <a:t>33 = (8 x 4) + 1 </a:t>
            </a:r>
          </a:p>
          <a:p>
            <a:r>
              <a:rPr lang="fr-FR" altLang="fr-FR" sz="3600" dirty="0" smtClean="0"/>
              <a:t>Divisé par 5, il reste </a:t>
            </a:r>
            <a:r>
              <a:rPr lang="fr-FR" altLang="fr-FR" sz="3600" dirty="0" smtClean="0"/>
              <a:t>3 </a:t>
            </a:r>
            <a:r>
              <a:rPr lang="fr-FR" altLang="fr-FR" sz="3600" dirty="0">
                <a:sym typeface="Wingdings" panose="05000000000000000000" pitchFamily="2" charset="2"/>
              </a:rPr>
              <a:t></a:t>
            </a:r>
            <a:r>
              <a:rPr lang="fr-FR" altLang="fr-FR" sz="3600" dirty="0" smtClean="0"/>
              <a:t>  </a:t>
            </a:r>
            <a:r>
              <a:rPr lang="fr-FR" altLang="fr-FR" sz="3600" dirty="0" smtClean="0"/>
              <a:t>33 = (6 x 5) + 3  </a:t>
            </a:r>
          </a:p>
        </p:txBody>
      </p:sp>
    </p:spTree>
    <p:extLst>
      <p:ext uri="{BB962C8B-B14F-4D97-AF65-F5344CB8AC3E}">
        <p14:creationId xmlns:p14="http://schemas.microsoft.com/office/powerpoint/2010/main" val="65298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268288" y="74613"/>
            <a:ext cx="6637337" cy="9906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Énigme </a:t>
            </a:r>
            <a:r>
              <a:rPr lang="fr-FR" altLang="fr-FR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fr-FR" altLang="fr-FR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LES POULAILLERS</a:t>
            </a:r>
            <a:endParaRPr lang="fr-FR" altLang="fr-FR" sz="24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393825"/>
            <a:ext cx="8229600" cy="5226050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b="1" dirty="0">
                <a:latin typeface="Arial"/>
                <a:ea typeface="+mn-ea"/>
                <a:cs typeface="Arial"/>
              </a:rPr>
              <a:t>Combien de poules y a-t-il dans le poulailler A ?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b="1" dirty="0">
                <a:latin typeface="Arial"/>
                <a:ea typeface="+mn-ea"/>
                <a:cs typeface="Arial"/>
              </a:rPr>
              <a:t>Combien de poules y a-t-il dans le poulailler B ?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b="1" dirty="0">
              <a:latin typeface="Arial"/>
              <a:ea typeface="+mn-ea"/>
              <a:cs typeface="Arial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dirty="0">
                <a:latin typeface="Arial"/>
                <a:ea typeface="+mn-ea"/>
                <a:cs typeface="Arial"/>
              </a:rPr>
              <a:t>Tous les soirs, Alain rentre ses 210 poules dans trois poulaillers différents.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dirty="0">
                <a:latin typeface="Arial"/>
                <a:ea typeface="+mn-ea"/>
                <a:cs typeface="Arial"/>
              </a:rPr>
              <a:t>Le nombre de poules du poulailler A est le double du nombre de poules du poulailler B.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dirty="0">
                <a:latin typeface="Arial"/>
                <a:ea typeface="+mn-ea"/>
                <a:cs typeface="Arial"/>
              </a:rPr>
              <a:t>Dans le poulailler C, Alain rentre 30 poules.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dirty="0">
              <a:latin typeface="Arial"/>
              <a:ea typeface="+mn-ea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dirty="0" smtClean="0">
              <a:latin typeface="Arial"/>
              <a:ea typeface="+mn-ea"/>
              <a:cs typeface="Arial"/>
            </a:endParaRPr>
          </a:p>
        </p:txBody>
      </p:sp>
      <p:sp>
        <p:nvSpPr>
          <p:cNvPr id="19460" name="ZoneTexte 3"/>
          <p:cNvSpPr txBox="1">
            <a:spLocks noChangeArrowheads="1"/>
          </p:cNvSpPr>
          <p:nvPr/>
        </p:nvSpPr>
        <p:spPr bwMode="auto">
          <a:xfrm>
            <a:off x="7461250" y="350838"/>
            <a:ext cx="1311275" cy="400050"/>
          </a:xfrm>
          <a:prstGeom prst="rect">
            <a:avLst/>
          </a:prstGeom>
          <a:solidFill>
            <a:srgbClr val="AF6BBD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points</a:t>
            </a:r>
            <a:endParaRPr lang="fr-FR" altLang="fr-FR" sz="20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ZoneTexte 2"/>
          <p:cNvSpPr txBox="1">
            <a:spLocks noChangeArrowheads="1"/>
          </p:cNvSpPr>
          <p:nvPr/>
        </p:nvSpPr>
        <p:spPr bwMode="auto">
          <a:xfrm>
            <a:off x="3289300" y="881063"/>
            <a:ext cx="5483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b="1" i="1" dirty="0" smtClean="0">
                <a:solidFill>
                  <a:schemeClr val="accent4">
                    <a:lumMod val="75000"/>
                  </a:schemeClr>
                </a:solidFill>
              </a:rPr>
              <a:t>(30 points pour la démarche, 10 points pour le résultat)</a:t>
            </a:r>
            <a:endParaRPr lang="fr-FR" altLang="fr-FR" sz="1800" i="1" dirty="0" smtClean="0">
              <a:solidFill>
                <a:schemeClr val="accent4">
                  <a:lumMod val="75000"/>
                </a:schemeClr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>
          <a:xfrm>
            <a:off x="498475" y="250825"/>
            <a:ext cx="7556500" cy="7207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3200" b="1" dirty="0" smtClean="0">
                <a:solidFill>
                  <a:srgbClr val="80FF00"/>
                </a:solidFill>
              </a:rPr>
              <a:t>Une démarche …</a:t>
            </a:r>
            <a:endParaRPr lang="fr-FR" altLang="fr-FR" sz="3200" dirty="0" smtClean="0">
              <a:latin typeface="Rockwell" panose="02060603020205020403" pitchFamily="18" charset="0"/>
              <a:ea typeface="MS PGothic" panose="020B0600070205080204" pitchFamily="34" charset="-128"/>
            </a:endParaRPr>
          </a:p>
        </p:txBody>
      </p:sp>
      <p:sp>
        <p:nvSpPr>
          <p:cNvPr id="32770" name="Espace réservé du contenu 2"/>
          <p:cNvSpPr>
            <a:spLocks noGrp="1"/>
          </p:cNvSpPr>
          <p:nvPr>
            <p:ph idx="1"/>
          </p:nvPr>
        </p:nvSpPr>
        <p:spPr>
          <a:xfrm>
            <a:off x="703262" y="971550"/>
            <a:ext cx="8440738" cy="13684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altLang="fr-FR" b="1" dirty="0">
                <a:latin typeface="Calibri" panose="020F0502020204030204" pitchFamily="34" charset="0"/>
              </a:rPr>
              <a:t>Ce que je sais </a:t>
            </a:r>
            <a:r>
              <a:rPr lang="fr-FR" altLang="fr-FR" dirty="0" smtClean="0">
                <a:latin typeface="Calibri" panose="020F0502020204030204" pitchFamily="34" charset="0"/>
              </a:rPr>
              <a:t>: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>
                <a:latin typeface="Calibri" panose="020F0502020204030204" pitchFamily="34" charset="0"/>
              </a:rPr>
              <a:t>Il y a 210 poules en tout dans les 3 poulaillers.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>
                <a:latin typeface="Calibri" panose="020F0502020204030204" pitchFamily="34" charset="0"/>
              </a:rPr>
              <a:t>Dans le poulailler C, il y a 30 poules.</a:t>
            </a:r>
            <a:endParaRPr lang="fr-FR" altLang="fr-FR" dirty="0" smtClean="0">
              <a:latin typeface="Calibri" panose="020F0502020204030204" pitchFamily="34" charset="0"/>
            </a:endParaRPr>
          </a:p>
          <a:p>
            <a:pPr lvl="1" eaLnBrk="1" hangingPunct="1">
              <a:buFont typeface="Courier New" panose="02070309020205020404" pitchFamily="49" charset="0"/>
              <a:buChar char="o"/>
            </a:pPr>
            <a:endParaRPr lang="fr-FR" altLang="fr-FR" dirty="0">
              <a:latin typeface="Calibri" panose="020F0502020204030204" pitchFamily="34" charset="0"/>
            </a:endParaRPr>
          </a:p>
          <a:p>
            <a:pPr lvl="1" eaLnBrk="1" hangingPunct="1">
              <a:buFont typeface="Courier New" panose="02070309020205020404" pitchFamily="49" charset="0"/>
              <a:buChar char="o"/>
            </a:pPr>
            <a:endParaRPr lang="fr-FR" altLang="fr-FR" dirty="0" smtClean="0">
              <a:latin typeface="Calibri" panose="020F0502020204030204" pitchFamily="34" charset="0"/>
            </a:endParaRPr>
          </a:p>
          <a:p>
            <a:pPr marL="457200" lvl="1" indent="0" eaLnBrk="1" hangingPunct="1">
              <a:buNone/>
            </a:pPr>
            <a:endParaRPr lang="fr-FR" altLang="fr-FR" b="1" dirty="0" smtClean="0">
              <a:latin typeface="Calibri" panose="020F0502020204030204" pitchFamily="34" charset="0"/>
            </a:endParaRPr>
          </a:p>
          <a:p>
            <a:pPr marL="57150" indent="0" eaLnBrk="1" hangingPunct="1">
              <a:buNone/>
            </a:pPr>
            <a:r>
              <a:rPr lang="fr-FR" altLang="fr-FR" b="1" dirty="0" smtClean="0">
                <a:latin typeface="Calibri" panose="020F0502020204030204" pitchFamily="34" charset="0"/>
              </a:rPr>
              <a:t>Ce </a:t>
            </a:r>
            <a:r>
              <a:rPr lang="fr-FR" altLang="fr-FR" b="1" dirty="0">
                <a:latin typeface="Calibri" panose="020F0502020204030204" pitchFamily="34" charset="0"/>
              </a:rPr>
              <a:t>que j’en déduis :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 smtClean="0">
                <a:latin typeface="Calibri" panose="020F0502020204030204" pitchFamily="34" charset="0"/>
              </a:rPr>
              <a:t>Il </a:t>
            </a:r>
            <a:r>
              <a:rPr lang="fr-FR" altLang="fr-FR" dirty="0">
                <a:latin typeface="Calibri" panose="020F0502020204030204" pitchFamily="34" charset="0"/>
              </a:rPr>
              <a:t>y a donc 180 poules (210-30) dans les poulaillers A et B réunis.</a:t>
            </a:r>
          </a:p>
          <a:p>
            <a:pPr eaLnBrk="1" hangingPunct="1"/>
            <a:endParaRPr lang="fr-FR" altLang="fr-FR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5989" y="2581419"/>
            <a:ext cx="6359237" cy="6373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210 poules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395989" y="3460172"/>
            <a:ext cx="5212629" cy="47105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? poules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608618" y="3462625"/>
            <a:ext cx="1146608" cy="471055"/>
          </a:xfrm>
          <a:prstGeom prst="rect">
            <a:avLst/>
          </a:prstGeom>
          <a:solidFill>
            <a:srgbClr val="CC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30 poules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1395988" y="5760027"/>
            <a:ext cx="5212629" cy="47105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180 poules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242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6" grpId="0" animBg="1"/>
      <p:bldP spid="7" grpId="0" animBg="1"/>
      <p:bldP spid="10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u contenu 2"/>
          <p:cNvSpPr>
            <a:spLocks noGrp="1"/>
          </p:cNvSpPr>
          <p:nvPr>
            <p:ph idx="1"/>
          </p:nvPr>
        </p:nvSpPr>
        <p:spPr>
          <a:xfrm>
            <a:off x="642575" y="118526"/>
            <a:ext cx="8440738" cy="13684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altLang="fr-FR" b="1" dirty="0">
                <a:latin typeface="Calibri" panose="020F0502020204030204" pitchFamily="34" charset="0"/>
              </a:rPr>
              <a:t>Ce que je sais </a:t>
            </a:r>
            <a:r>
              <a:rPr lang="fr-FR" altLang="fr-FR" dirty="0" smtClean="0">
                <a:latin typeface="Calibri" panose="020F0502020204030204" pitchFamily="34" charset="0"/>
              </a:rPr>
              <a:t>: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 smtClean="0">
                <a:latin typeface="Calibri" panose="020F0502020204030204" pitchFamily="34" charset="0"/>
              </a:rPr>
              <a:t>Il y a 180 poules en tout dans les poulaillers A et B.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 smtClean="0">
                <a:latin typeface="Calibri" panose="020F0502020204030204" pitchFamily="34" charset="0"/>
              </a:rPr>
              <a:t>Le nombre de poules du poulailler A est le double du nombre de poules du poulailler B.</a:t>
            </a:r>
            <a:endParaRPr lang="fr-FR" altLang="fr-FR" dirty="0">
              <a:latin typeface="Calibri" panose="020F0502020204030204" pitchFamily="34" charset="0"/>
            </a:endParaRPr>
          </a:p>
          <a:p>
            <a:pPr lvl="1" eaLnBrk="1" hangingPunct="1">
              <a:buFont typeface="Courier New" panose="02070309020205020404" pitchFamily="49" charset="0"/>
              <a:buChar char="o"/>
            </a:pPr>
            <a:endParaRPr lang="fr-FR" altLang="fr-FR" dirty="0">
              <a:latin typeface="Calibri" panose="020F0502020204030204" pitchFamily="34" charset="0"/>
            </a:endParaRPr>
          </a:p>
          <a:p>
            <a:pPr marL="57150" indent="0" eaLnBrk="1" hangingPunct="1">
              <a:buNone/>
            </a:pPr>
            <a:endParaRPr lang="fr-FR" altLang="fr-FR" dirty="0">
              <a:latin typeface="Calibri" panose="020F0502020204030204" pitchFamily="34" charset="0"/>
            </a:endParaRPr>
          </a:p>
          <a:p>
            <a:pPr marL="57150" indent="0" eaLnBrk="1" hangingPunct="1">
              <a:buNone/>
            </a:pPr>
            <a:endParaRPr lang="fr-FR" altLang="fr-FR" sz="1600" b="1" dirty="0" smtClean="0">
              <a:latin typeface="Calibri" panose="020F0502020204030204" pitchFamily="34" charset="0"/>
            </a:endParaRPr>
          </a:p>
          <a:p>
            <a:pPr marL="57150" indent="0" eaLnBrk="1" hangingPunct="1">
              <a:buNone/>
            </a:pPr>
            <a:r>
              <a:rPr lang="fr-FR" altLang="fr-FR" b="1" dirty="0" smtClean="0">
                <a:latin typeface="Calibri" panose="020F0502020204030204" pitchFamily="34" charset="0"/>
              </a:rPr>
              <a:t>Ce </a:t>
            </a:r>
            <a:r>
              <a:rPr lang="fr-FR" altLang="fr-FR" b="1" dirty="0">
                <a:latin typeface="Calibri" panose="020F0502020204030204" pitchFamily="34" charset="0"/>
              </a:rPr>
              <a:t>que j’en déduis :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 smtClean="0">
                <a:latin typeface="Calibri" panose="020F0502020204030204" pitchFamily="34" charset="0"/>
              </a:rPr>
              <a:t>On peut donc remplacer la barre du poulailler A par deux barres du poulailler B.</a:t>
            </a:r>
            <a:endParaRPr lang="fr-FR" altLang="fr-FR" dirty="0">
              <a:latin typeface="Calibri" panose="020F0502020204030204" pitchFamily="34" charset="0"/>
            </a:endParaRPr>
          </a:p>
          <a:p>
            <a:pPr eaLnBrk="1" hangingPunct="1"/>
            <a:endParaRPr lang="fr-FR" altLang="fr-FR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95988" y="2142691"/>
            <a:ext cx="5212629" cy="47105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180 poules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395988" y="2809656"/>
            <a:ext cx="3466956" cy="415637"/>
          </a:xfrm>
          <a:prstGeom prst="rect">
            <a:avLst/>
          </a:prstGeom>
          <a:solidFill>
            <a:srgbClr val="26CC1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Poulailler A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862944" y="2809655"/>
            <a:ext cx="1745673" cy="41563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Poulailler B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988" y="5009778"/>
            <a:ext cx="3566469" cy="5791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179222" y="5588948"/>
            <a:ext cx="1745673" cy="41563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Poulailler B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433549" y="5588948"/>
            <a:ext cx="1745673" cy="41563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Poulailler 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342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 animBg="1"/>
      <p:bldP spid="3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u contenu 2"/>
          <p:cNvSpPr>
            <a:spLocks noGrp="1"/>
          </p:cNvSpPr>
          <p:nvPr>
            <p:ph idx="1"/>
          </p:nvPr>
        </p:nvSpPr>
        <p:spPr>
          <a:xfrm>
            <a:off x="642575" y="118526"/>
            <a:ext cx="8440738" cy="1368425"/>
          </a:xfrm>
        </p:spPr>
        <p:txBody>
          <a:bodyPr/>
          <a:lstStyle/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 smtClean="0">
                <a:latin typeface="Calibri" panose="020F0502020204030204" pitchFamily="34" charset="0"/>
              </a:rPr>
              <a:t>On obtient le schéma suivant :</a:t>
            </a:r>
            <a:endParaRPr lang="fr-FR" altLang="fr-FR" dirty="0">
              <a:latin typeface="Calibri" panose="020F0502020204030204" pitchFamily="34" charset="0"/>
            </a:endParaRPr>
          </a:p>
          <a:p>
            <a:pPr marL="57150" indent="0" eaLnBrk="1" hangingPunct="1">
              <a:buNone/>
            </a:pPr>
            <a:endParaRPr lang="fr-FR" altLang="fr-FR" dirty="0">
              <a:latin typeface="Calibri" panose="020F0502020204030204" pitchFamily="34" charset="0"/>
            </a:endParaRPr>
          </a:p>
          <a:p>
            <a:pPr marL="57150" indent="0" eaLnBrk="1" hangingPunct="1">
              <a:buNone/>
            </a:pPr>
            <a:endParaRPr lang="fr-FR" altLang="fr-FR" sz="1600" b="1" dirty="0" smtClean="0">
              <a:latin typeface="Calibri" panose="020F0502020204030204" pitchFamily="34" charset="0"/>
            </a:endParaRPr>
          </a:p>
          <a:p>
            <a:pPr marL="57150" indent="0" eaLnBrk="1" hangingPunct="1">
              <a:buNone/>
            </a:pPr>
            <a:endParaRPr lang="fr-FR" altLang="fr-FR" b="1" dirty="0" smtClean="0">
              <a:latin typeface="Calibri" panose="020F0502020204030204" pitchFamily="34" charset="0"/>
            </a:endParaRPr>
          </a:p>
          <a:p>
            <a:pPr marL="57150" indent="0" eaLnBrk="1" hangingPunct="1">
              <a:buNone/>
            </a:pPr>
            <a:r>
              <a:rPr lang="fr-FR" altLang="fr-FR" b="1" dirty="0" smtClean="0">
                <a:latin typeface="Calibri" panose="020F0502020204030204" pitchFamily="34" charset="0"/>
              </a:rPr>
              <a:t>Ce </a:t>
            </a:r>
            <a:r>
              <a:rPr lang="fr-FR" altLang="fr-FR" b="1" dirty="0">
                <a:latin typeface="Calibri" panose="020F0502020204030204" pitchFamily="34" charset="0"/>
              </a:rPr>
              <a:t>que j’en déduis :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 smtClean="0">
                <a:latin typeface="Calibri" panose="020F0502020204030204" pitchFamily="34" charset="0"/>
              </a:rPr>
              <a:t>Il y a donc 180:3 soit 60 poules dans le poulailler B.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endParaRPr lang="fr-FR" altLang="fr-FR" dirty="0" smtClean="0">
              <a:latin typeface="Calibri" panose="020F0502020204030204" pitchFamily="34" charset="0"/>
            </a:endParaRPr>
          </a:p>
          <a:p>
            <a:pPr lvl="1" eaLnBrk="1" hangingPunct="1">
              <a:buFont typeface="Courier New" panose="02070309020205020404" pitchFamily="49" charset="0"/>
              <a:buChar char="o"/>
            </a:pPr>
            <a:endParaRPr lang="fr-FR" altLang="fr-FR" dirty="0">
              <a:latin typeface="Calibri" panose="020F0502020204030204" pitchFamily="34" charset="0"/>
            </a:endParaRPr>
          </a:p>
          <a:p>
            <a:pPr lvl="1" eaLnBrk="1" hangingPunct="1">
              <a:buFont typeface="Courier New" panose="02070309020205020404" pitchFamily="49" charset="0"/>
              <a:buChar char="o"/>
            </a:pPr>
            <a:endParaRPr lang="fr-FR" altLang="fr-FR" dirty="0" smtClean="0">
              <a:latin typeface="Calibri" panose="020F0502020204030204" pitchFamily="34" charset="0"/>
            </a:endParaRP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 smtClean="0">
                <a:latin typeface="Calibri" panose="020F0502020204030204" pitchFamily="34" charset="0"/>
              </a:rPr>
              <a:t>Il y a donc 60 X 2 soit 120 poules dans le poulailler A.</a:t>
            </a:r>
            <a:endParaRPr lang="fr-FR" altLang="fr-FR" dirty="0">
              <a:latin typeface="Calibri" panose="020F0502020204030204" pitchFamily="34" charset="0"/>
            </a:endParaRPr>
          </a:p>
          <a:p>
            <a:pPr eaLnBrk="1" hangingPunct="1"/>
            <a:endParaRPr lang="fr-FR" altLang="fr-FR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08182" y="835783"/>
            <a:ext cx="5212629" cy="47105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180 poules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899528" y="1459655"/>
            <a:ext cx="1721283" cy="41563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Poulailler B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426" y="3430360"/>
            <a:ext cx="3566469" cy="5791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141661" y="1459655"/>
            <a:ext cx="1745673" cy="41563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Poulailler B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395988" y="1459655"/>
            <a:ext cx="1745673" cy="41563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Poulailler B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166539" y="4009529"/>
            <a:ext cx="1720796" cy="41563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Poulailler B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408182" y="4009530"/>
            <a:ext cx="1745673" cy="41563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Poulailler 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339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animBg="1"/>
      <p:bldP spid="11" grpId="0" animBg="1"/>
      <p:bldP spid="12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>
          <a:xfrm>
            <a:off x="498475" y="250825"/>
            <a:ext cx="7556500" cy="7207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3200" b="1" dirty="0" smtClean="0">
                <a:solidFill>
                  <a:srgbClr val="80FF00"/>
                </a:solidFill>
              </a:rPr>
              <a:t>Une </a:t>
            </a:r>
            <a:r>
              <a:rPr lang="fr-FR" altLang="fr-FR" sz="3200" b="1" dirty="0" smtClean="0">
                <a:solidFill>
                  <a:srgbClr val="80FF00"/>
                </a:solidFill>
              </a:rPr>
              <a:t>autre démarche </a:t>
            </a:r>
            <a:r>
              <a:rPr lang="fr-FR" altLang="fr-FR" sz="3200" b="1" dirty="0" smtClean="0">
                <a:solidFill>
                  <a:srgbClr val="80FF00"/>
                </a:solidFill>
              </a:rPr>
              <a:t>…</a:t>
            </a:r>
            <a:endParaRPr lang="fr-FR" altLang="fr-FR" sz="3200" dirty="0" smtClean="0">
              <a:latin typeface="Rockwell" panose="02060603020205020403" pitchFamily="18" charset="0"/>
              <a:ea typeface="MS PGothic" panose="020B0600070205080204" pitchFamily="34" charset="-128"/>
            </a:endParaRPr>
          </a:p>
        </p:txBody>
      </p:sp>
      <p:sp>
        <p:nvSpPr>
          <p:cNvPr id="32770" name="Espace réservé du contenu 2"/>
          <p:cNvSpPr>
            <a:spLocks noGrp="1"/>
          </p:cNvSpPr>
          <p:nvPr>
            <p:ph idx="1"/>
          </p:nvPr>
        </p:nvSpPr>
        <p:spPr>
          <a:xfrm>
            <a:off x="498475" y="971550"/>
            <a:ext cx="8440738" cy="1368425"/>
          </a:xfrm>
        </p:spPr>
        <p:txBody>
          <a:bodyPr/>
          <a:lstStyle/>
          <a:p>
            <a:pPr eaLnBrk="1" hangingPunct="1"/>
            <a:r>
              <a:rPr lang="fr-FR" altLang="fr-FR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Ce que je sais </a:t>
            </a:r>
            <a:r>
              <a:rPr lang="fr-FR" altLang="fr-FR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: dans le poulailler C, il y a 30 poules. </a:t>
            </a:r>
          </a:p>
          <a:p>
            <a:pPr eaLnBrk="1" hangingPunct="1"/>
            <a:r>
              <a:rPr lang="fr-FR" altLang="fr-FR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Ce que j’en déduis </a:t>
            </a:r>
            <a:r>
              <a:rPr lang="fr-FR" altLang="fr-FR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: il reste donc  210 – 30 = 180 poules dans les poulaillers A et B.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793750" y="3630613"/>
            <a:ext cx="1841500" cy="14541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latin typeface="Rockwell" charset="0"/>
                <a:ea typeface="MS PGothic" charset="0"/>
                <a:cs typeface="MS PGothic" charset="0"/>
              </a:rPr>
              <a:t>?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3268663" y="3630613"/>
            <a:ext cx="1841500" cy="14541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fr-FR" dirty="0">
                <a:latin typeface="Rockwell" charset="0"/>
                <a:ea typeface="MS PGothic" charset="0"/>
                <a:cs typeface="MS PGothic" charset="0"/>
              </a:rPr>
              <a:t>?</a:t>
            </a: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5692775" y="3630613"/>
            <a:ext cx="1841500" cy="14541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fr-FR" sz="2400" b="1" dirty="0">
                <a:latin typeface="+mj-lt"/>
                <a:ea typeface="MS PGothic" charset="0"/>
                <a:cs typeface="MS PGothic" charset="0"/>
              </a:rPr>
              <a:t>30 </a:t>
            </a:r>
            <a:endParaRPr lang="fr-FR" b="1" dirty="0">
              <a:latin typeface="+mj-lt"/>
              <a:ea typeface="MS PGothic" charset="0"/>
              <a:cs typeface="MS PGothic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27100" y="3108262"/>
            <a:ext cx="1441450" cy="369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 dirty="0">
                <a:latin typeface="+mj-lt"/>
                <a:ea typeface="MS PGothic" charset="0"/>
                <a:cs typeface="MS PGothic" charset="0"/>
              </a:rPr>
              <a:t>Poulailler A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438525" y="3121534"/>
            <a:ext cx="1454150" cy="368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 dirty="0">
                <a:latin typeface="+mj-lt"/>
                <a:ea typeface="MS PGothic" charset="0"/>
                <a:cs typeface="MS PGothic" charset="0"/>
              </a:rPr>
              <a:t>Poulailler B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962650" y="3128963"/>
            <a:ext cx="1455738" cy="368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 dirty="0">
                <a:latin typeface="+mj-lt"/>
                <a:ea typeface="MS PGothic" charset="0"/>
                <a:cs typeface="MS PGothic" charset="0"/>
              </a:rPr>
              <a:t>Poulailler C</a:t>
            </a:r>
          </a:p>
        </p:txBody>
      </p:sp>
      <p:pic>
        <p:nvPicPr>
          <p:cNvPr id="3" name="Image 2" descr="Pou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38" y="4119563"/>
            <a:ext cx="4556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368550" y="6018213"/>
            <a:ext cx="1711325" cy="461962"/>
          </a:xfrm>
          <a:prstGeom prst="rect">
            <a:avLst/>
          </a:prstGeom>
          <a:solidFill>
            <a:srgbClr val="CCFF66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dirty="0">
                <a:latin typeface="+mj-lt"/>
                <a:ea typeface="MS PGothic" charset="0"/>
                <a:cs typeface="MS PGothic" charset="0"/>
              </a:rPr>
              <a:t>180 poules</a:t>
            </a:r>
          </a:p>
        </p:txBody>
      </p:sp>
      <p:sp>
        <p:nvSpPr>
          <p:cNvPr id="5" name="Accolade fermante 4"/>
          <p:cNvSpPr/>
          <p:nvPr/>
        </p:nvSpPr>
        <p:spPr>
          <a:xfrm rot="5400000">
            <a:off x="2815431" y="4260057"/>
            <a:ext cx="758825" cy="2547938"/>
          </a:xfrm>
          <a:prstGeom prst="rightBrace">
            <a:avLst>
              <a:gd name="adj1" fmla="val 0"/>
              <a:gd name="adj2" fmla="val 50000"/>
            </a:avLst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02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26629" grpId="0" animBg="1"/>
      <p:bldP spid="26630" grpId="0" animBg="1"/>
      <p:bldP spid="26631" grpId="0" animBg="1"/>
      <p:bldP spid="2" grpId="0" animBg="1"/>
      <p:bldP spid="8" grpId="0" animBg="1"/>
      <p:bldP spid="9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u contenu 2"/>
          <p:cNvSpPr>
            <a:spLocks noGrp="1"/>
          </p:cNvSpPr>
          <p:nvPr>
            <p:ph idx="4294967295"/>
          </p:nvPr>
        </p:nvSpPr>
        <p:spPr>
          <a:xfrm>
            <a:off x="460375" y="568325"/>
            <a:ext cx="7556500" cy="1403350"/>
          </a:xfrm>
        </p:spPr>
        <p:txBody>
          <a:bodyPr/>
          <a:lstStyle/>
          <a:p>
            <a:pPr eaLnBrk="1" hangingPunct="1"/>
            <a:r>
              <a:rPr lang="fr-FR" altLang="fr-FR" sz="2000" smtClean="0">
                <a:latin typeface="Calibri" panose="020F0502020204030204" pitchFamily="34" charset="0"/>
                <a:ea typeface="MS PGothic" panose="020B0600070205080204" pitchFamily="34" charset="-128"/>
              </a:rPr>
              <a:t>Je sais aussi que le nombre de poules du poulailler A est </a:t>
            </a:r>
            <a:r>
              <a:rPr lang="fr-FR" altLang="fr-FR" sz="2000" b="1" smtClean="0">
                <a:latin typeface="Calibri" panose="020F0502020204030204" pitchFamily="34" charset="0"/>
                <a:ea typeface="MS PGothic" panose="020B0600070205080204" pitchFamily="34" charset="-128"/>
              </a:rPr>
              <a:t>le double </a:t>
            </a:r>
            <a:r>
              <a:rPr lang="fr-FR" altLang="fr-FR" sz="2000" smtClean="0">
                <a:latin typeface="Calibri" panose="020F0502020204030204" pitchFamily="34" charset="0"/>
                <a:ea typeface="MS PGothic" panose="020B0600070205080204" pitchFamily="34" charset="-128"/>
              </a:rPr>
              <a:t>du nombre de poules du poulailler B. Inversement, cela signifie qu’il y a </a:t>
            </a:r>
            <a:r>
              <a:rPr lang="fr-FR" altLang="fr-FR" sz="2000" b="1" smtClean="0">
                <a:latin typeface="Calibri" panose="020F0502020204030204" pitchFamily="34" charset="0"/>
                <a:ea typeface="MS PGothic" panose="020B0600070205080204" pitchFamily="34" charset="-128"/>
              </a:rPr>
              <a:t>2 fois moins</a:t>
            </a:r>
            <a:r>
              <a:rPr lang="fr-FR" altLang="fr-FR" sz="2000" smtClean="0">
                <a:latin typeface="Calibri" panose="020F0502020204030204" pitchFamily="34" charset="0"/>
                <a:ea typeface="MS PGothic" panose="020B0600070205080204" pitchFamily="34" charset="-128"/>
              </a:rPr>
              <a:t> de poules dans le poulailler B que dans le poulailler A.</a:t>
            </a:r>
          </a:p>
          <a:p>
            <a:pPr eaLnBrk="1" hangingPunct="1"/>
            <a:r>
              <a:rPr lang="fr-FR" altLang="fr-FR" sz="2000" smtClean="0">
                <a:latin typeface="Calibri" panose="020F0502020204030204" pitchFamily="34" charset="0"/>
                <a:ea typeface="MS PGothic" panose="020B0600070205080204" pitchFamily="34" charset="-128"/>
              </a:rPr>
              <a:t>On peut procéder par essais :</a:t>
            </a:r>
          </a:p>
          <a:p>
            <a:pPr eaLnBrk="1" hangingPunct="1"/>
            <a:endParaRPr lang="fr-FR" altLang="fr-FR" sz="2000" smtClean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fr-FR" altLang="fr-FR" sz="2000" smtClean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477838" y="4811713"/>
            <a:ext cx="1841500" cy="14525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fr-FR" sz="2800" b="1" dirty="0">
                <a:latin typeface="+mj-lt"/>
                <a:ea typeface="MS PGothic" charset="0"/>
                <a:cs typeface="MS PGothic" charset="0"/>
              </a:rPr>
              <a:t>120</a:t>
            </a:r>
            <a:endParaRPr lang="fr-FR" b="1" dirty="0">
              <a:latin typeface="+mj-lt"/>
              <a:ea typeface="MS PGothic" charset="0"/>
              <a:cs typeface="MS PGothic" charset="0"/>
            </a:endParaRPr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5810250" y="4811713"/>
            <a:ext cx="1841500" cy="14525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fr-FR" sz="2800" b="1" dirty="0">
                <a:latin typeface="+mj-lt"/>
                <a:ea typeface="MS PGothic" charset="0"/>
                <a:cs typeface="MS PGothic" charset="0"/>
              </a:rPr>
              <a:t>60</a:t>
            </a:r>
            <a:endParaRPr lang="fr-FR" b="1" dirty="0">
              <a:latin typeface="+mj-lt"/>
              <a:ea typeface="MS PGothic" charset="0"/>
              <a:cs typeface="MS PGothic" charset="0"/>
            </a:endParaRPr>
          </a:p>
        </p:txBody>
      </p:sp>
      <p:graphicFrame>
        <p:nvGraphicFramePr>
          <p:cNvPr id="4510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2016"/>
              </p:ext>
            </p:extLst>
          </p:nvPr>
        </p:nvGraphicFramePr>
        <p:xfrm>
          <a:off x="495300" y="2247107"/>
          <a:ext cx="6502400" cy="792162"/>
        </p:xfrm>
        <a:graphic>
          <a:graphicData uri="http://schemas.openxmlformats.org/drawingml/2006/table">
            <a:tbl>
              <a:tblPr/>
              <a:tblGrid>
                <a:gridCol w="1709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3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Poulailler </a:t>
                      </a: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A</a:t>
                      </a:r>
                    </a:p>
                  </a:txBody>
                  <a:tcPr marL="91437" marR="91437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Poulailler B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E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Total de poules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100</a:t>
                      </a:r>
                    </a:p>
                  </a:txBody>
                  <a:tcPr marL="91437" marR="91437"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50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150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684213" y="6446838"/>
            <a:ext cx="1441450" cy="368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 dirty="0">
                <a:latin typeface="+mj-lt"/>
                <a:ea typeface="MS PGothic" charset="0"/>
                <a:cs typeface="MS PGothic" charset="0"/>
              </a:rPr>
              <a:t>Poulailler A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999163" y="6448425"/>
            <a:ext cx="1454150" cy="369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 dirty="0">
                <a:latin typeface="+mj-lt"/>
                <a:ea typeface="MS PGothic" charset="0"/>
                <a:cs typeface="MS PGothic" charset="0"/>
              </a:rPr>
              <a:t>Poulailler B</a:t>
            </a:r>
          </a:p>
        </p:txBody>
      </p:sp>
      <p:graphicFrame>
        <p:nvGraphicFramePr>
          <p:cNvPr id="13" name="Group 49"/>
          <p:cNvGraphicFramePr>
            <a:graphicFrameLocks noGrp="1"/>
          </p:cNvGraphicFramePr>
          <p:nvPr/>
        </p:nvGraphicFramePr>
        <p:xfrm>
          <a:off x="498475" y="3678238"/>
          <a:ext cx="6502400" cy="457214"/>
        </p:xfrm>
        <a:graphic>
          <a:graphicData uri="http://schemas.openxmlformats.org/drawingml/2006/table">
            <a:tbl>
              <a:tblPr/>
              <a:tblGrid>
                <a:gridCol w="1709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3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120</a:t>
                      </a:r>
                    </a:p>
                  </a:txBody>
                  <a:tcPr marL="91437" marR="91437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60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180</a:t>
                      </a:r>
                    </a:p>
                  </a:txBody>
                  <a:tcPr marL="91437" marR="91437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213862"/>
              </p:ext>
            </p:extLst>
          </p:nvPr>
        </p:nvGraphicFramePr>
        <p:xfrm>
          <a:off x="498475" y="3141670"/>
          <a:ext cx="6502400" cy="396875"/>
        </p:xfrm>
        <a:graphic>
          <a:graphicData uri="http://schemas.openxmlformats.org/drawingml/2006/table">
            <a:tbl>
              <a:tblPr/>
              <a:tblGrid>
                <a:gridCol w="1709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3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110</a:t>
                      </a:r>
                    </a:p>
                  </a:txBody>
                  <a:tcPr marL="91437" marR="91437"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55</a:t>
                      </a:r>
                    </a:p>
                  </a:txBody>
                  <a:tcPr marL="91437" marR="91437"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165</a:t>
                      </a:r>
                    </a:p>
                  </a:txBody>
                  <a:tcPr marL="91437" marR="91437"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159000" y="4308475"/>
            <a:ext cx="3840163" cy="6461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800" b="1" dirty="0">
                <a:latin typeface="Arial" panose="020B0604020202020204" pitchFamily="34" charset="0"/>
              </a:rPr>
              <a:t>Ce n’est pas assez.</a:t>
            </a:r>
          </a:p>
          <a:p>
            <a:pPr eaLnBrk="1" hangingPunct="1"/>
            <a:r>
              <a:rPr lang="fr-FR" altLang="fr-FR" sz="1800" b="1" dirty="0">
                <a:latin typeface="Arial" panose="020B0604020202020204" pitchFamily="34" charset="0"/>
              </a:rPr>
              <a:t>J’augmente le nombre de poules.</a:t>
            </a:r>
          </a:p>
        </p:txBody>
      </p:sp>
      <p:pic>
        <p:nvPicPr>
          <p:cNvPr id="16" name="Image 15" descr="Pou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5289550"/>
            <a:ext cx="4556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6" descr="Pou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5289550"/>
            <a:ext cx="4556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15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/>
      <p:bldP spid="45062" grpId="0" animBg="1"/>
      <p:bldP spid="10" grpId="0" animBg="1"/>
      <p:bldP spid="11" grpId="0" animBg="1"/>
      <p:bldP spid="2" grpId="0" animBg="1"/>
      <p:bldP spid="2" grpId="1" animBg="1"/>
      <p:bldP spid="2" grpId="2" animBg="1"/>
      <p:bldP spid="2" grpId="3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728913" y="123825"/>
            <a:ext cx="4510087" cy="720725"/>
          </a:xfrm>
        </p:spPr>
        <p:txBody>
          <a:bodyPr/>
          <a:lstStyle/>
          <a:p>
            <a:pPr eaLnBrk="1" hangingPunct="1"/>
            <a:r>
              <a:rPr lang="fr-FR" altLang="fr-FR" sz="36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la réponse est …</a:t>
            </a:r>
            <a:endParaRPr lang="fr-FR" altLang="fr-FR" sz="3600" smtClean="0">
              <a:solidFill>
                <a:srgbClr val="C3D6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Espace réservé du contenu 6"/>
          <p:cNvSpPr>
            <a:spLocks noGrp="1"/>
          </p:cNvSpPr>
          <p:nvPr>
            <p:ph idx="1"/>
          </p:nvPr>
        </p:nvSpPr>
        <p:spPr>
          <a:xfrm>
            <a:off x="457200" y="1031875"/>
            <a:ext cx="8229600" cy="5238750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fr-FR" altLang="fr-FR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</a:pPr>
            <a:endParaRPr lang="fr-FR" altLang="fr-FR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</a:pPr>
            <a:r>
              <a:rPr lang="fr-FR" altLang="fr-F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fr-FR" altLang="fr-FR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 120 poules dans le poulailler A, 60 dans le poulailler B et 30 dans le poulailler 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400" i="1" dirty="0" smtClean="0">
                <a:solidFill>
                  <a:schemeClr val="accent3">
                    <a:lumMod val="50000"/>
                  </a:schemeClr>
                </a:solidFill>
              </a:rPr>
              <a:t>Bravo pour votre participation! 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endParaRPr lang="fr-FR" altLang="fr-FR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400" i="1" dirty="0" smtClean="0">
                <a:solidFill>
                  <a:schemeClr val="accent3">
                    <a:lumMod val="50000"/>
                  </a:schemeClr>
                </a:solidFill>
              </a:rPr>
              <a:t>Prochaine épreuve :  semaine du 17/05/2021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endParaRPr lang="fr-FR" altLang="fr-FR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endParaRPr lang="fr-FR" altLang="fr-FR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endParaRPr lang="fr-FR" altLang="fr-FR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fr-FR" altLang="fr-FR" sz="2400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         Les membres du jury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fr-FR" altLang="fr-FR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altLang="fr-FR" dirty="0" smtClean="0">
              <a:solidFill>
                <a:srgbClr val="9900CC"/>
              </a:solidFill>
            </a:endParaRPr>
          </a:p>
        </p:txBody>
      </p:sp>
      <p:pic>
        <p:nvPicPr>
          <p:cNvPr id="24579" name="Image 3" descr="LogoGDM9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40933">
            <a:off x="6921500" y="4929188"/>
            <a:ext cx="1617663" cy="900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68288" y="74613"/>
            <a:ext cx="6637337" cy="9906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Énigme 1 </a:t>
            </a:r>
            <a:r>
              <a:rPr lang="fr-FR" altLang="fr-FR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LE NOMBRE INTRUS</a:t>
            </a:r>
            <a:endParaRPr lang="fr-FR" altLang="fr-FR" sz="24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250950"/>
            <a:ext cx="8229600" cy="522605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b="1" dirty="0">
                <a:latin typeface="Arial"/>
                <a:ea typeface="+mn-ea"/>
                <a:cs typeface="Arial"/>
              </a:rPr>
              <a:t>Quel est le nombre intrus ?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2800" dirty="0" smtClean="0">
                <a:latin typeface="Arial"/>
                <a:ea typeface="+mn-ea"/>
                <a:cs typeface="Arial"/>
              </a:rPr>
              <a:t>Barre </a:t>
            </a:r>
            <a:r>
              <a:rPr lang="fr-FR" sz="2800" dirty="0">
                <a:latin typeface="Arial"/>
                <a:ea typeface="+mn-ea"/>
                <a:cs typeface="Arial"/>
              </a:rPr>
              <a:t>les paires de nombres dont la somme est égale à 125.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2800" dirty="0">
                <a:latin typeface="Arial"/>
                <a:ea typeface="+mn-ea"/>
                <a:cs typeface="Arial"/>
              </a:rPr>
              <a:t>Le nombre intrus que tu cherches est le dernier nombre restant dans la grille.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b="1" dirty="0">
              <a:latin typeface="Arial"/>
              <a:ea typeface="+mn-ea"/>
              <a:cs typeface="Arial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b="1" dirty="0">
                <a:latin typeface="Arial"/>
                <a:ea typeface="+mn-ea"/>
                <a:cs typeface="Arial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dirty="0" smtClean="0">
              <a:latin typeface="Arial"/>
              <a:ea typeface="+mn-ea"/>
              <a:cs typeface="Arial"/>
            </a:endParaRPr>
          </a:p>
        </p:txBody>
      </p:sp>
      <p:sp>
        <p:nvSpPr>
          <p:cNvPr id="4100" name="ZoneTexte 3"/>
          <p:cNvSpPr txBox="1">
            <a:spLocks noChangeArrowheads="1"/>
          </p:cNvSpPr>
          <p:nvPr/>
        </p:nvSpPr>
        <p:spPr bwMode="auto">
          <a:xfrm>
            <a:off x="7461250" y="350838"/>
            <a:ext cx="1311275" cy="400050"/>
          </a:xfrm>
          <a:prstGeom prst="rect">
            <a:avLst/>
          </a:prstGeom>
          <a:solidFill>
            <a:srgbClr val="AF6BBD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points</a:t>
            </a:r>
            <a:endParaRPr lang="fr-FR" altLang="fr-FR" sz="20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418" y="3703083"/>
            <a:ext cx="2628571" cy="2676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>
          <a:xfrm>
            <a:off x="2540000" y="68263"/>
            <a:ext cx="3619500" cy="773112"/>
          </a:xfrm>
        </p:spPr>
        <p:txBody>
          <a:bodyPr/>
          <a:lstStyle/>
          <a:p>
            <a:pPr eaLnBrk="1" hangingPunct="1"/>
            <a:r>
              <a:rPr lang="fr-FR" altLang="fr-FR" sz="3600" b="1" dirty="0" smtClean="0">
                <a:solidFill>
                  <a:srgbClr val="80FF00"/>
                </a:solidFill>
              </a:rPr>
              <a:t>Une démarche …</a:t>
            </a:r>
            <a:endParaRPr lang="fr-FR" altLang="fr-FR" sz="3600" dirty="0" smtClean="0">
              <a:solidFill>
                <a:srgbClr val="80FF00"/>
              </a:solidFill>
            </a:endParaRPr>
          </a:p>
        </p:txBody>
      </p:sp>
      <p:sp>
        <p:nvSpPr>
          <p:cNvPr id="5123" name="Espace réservé du contenu 6"/>
          <p:cNvSpPr>
            <a:spLocks noGrp="1"/>
          </p:cNvSpPr>
          <p:nvPr>
            <p:ph idx="1"/>
          </p:nvPr>
        </p:nvSpPr>
        <p:spPr>
          <a:xfrm>
            <a:off x="457200" y="901700"/>
            <a:ext cx="8229600" cy="57340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 exemple, on peut commencer par le nombre 100 et chercher dans la grille le nombre qu’il faut lui ajouter pour aller à 125. Il s’agit de 25. Ce calcul est le plus simple pour démarrer.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Ensuite, 99 et 26 font 125 tout comme 101 et 24.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Les sommes avec des nombres se terminant par 0 et 5 sont également rapides à effectuer : 60+65 , 50+75, 70+55, 40+85, 90+35…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Une fois ces calculs effectués il nous reste des nombres dont le chiffre des unités est 2 ou 3. Quand on les ajoute, leur somme peut être égale à 125. L’intrus est donc 38.</a:t>
            </a:r>
            <a:endParaRPr lang="fr-FR" altLang="fr-F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728913" y="123825"/>
            <a:ext cx="4510087" cy="720725"/>
          </a:xfrm>
        </p:spPr>
        <p:txBody>
          <a:bodyPr/>
          <a:lstStyle/>
          <a:p>
            <a:pPr eaLnBrk="1" hangingPunct="1"/>
            <a:r>
              <a:rPr lang="fr-FR" altLang="fr-FR" sz="36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la réponse est …</a:t>
            </a:r>
            <a:endParaRPr lang="fr-FR" altLang="fr-FR" sz="3600" smtClean="0">
              <a:solidFill>
                <a:srgbClr val="C3D6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Espace réservé du contenu 6"/>
          <p:cNvSpPr>
            <a:spLocks noGrp="1"/>
          </p:cNvSpPr>
          <p:nvPr>
            <p:ph idx="1"/>
          </p:nvPr>
        </p:nvSpPr>
        <p:spPr>
          <a:xfrm>
            <a:off x="457200" y="1031875"/>
            <a:ext cx="8229600" cy="52387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fr-FR" altLang="fr-F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nombre intrus est </a:t>
            </a:r>
            <a:r>
              <a:rPr lang="fr-FR" altLang="fr-F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38.</a:t>
            </a:r>
            <a:endParaRPr lang="fr-FR" alt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68288" y="74613"/>
            <a:ext cx="6637337" cy="9906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Énigme 2 </a:t>
            </a:r>
            <a:r>
              <a:rPr lang="fr-FR" altLang="fr-FR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 CHACUNE SON METIER</a:t>
            </a:r>
            <a:endParaRPr lang="fr-FR" altLang="fr-FR" sz="24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250950"/>
            <a:ext cx="8229600" cy="5226050"/>
          </a:xfrm>
        </p:spPr>
        <p:txBody>
          <a:bodyPr rtlCol="0"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fr-FR" b="1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Quel est </a:t>
            </a:r>
            <a:r>
              <a:rPr lang="fr-FR" b="1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le métier de </a:t>
            </a:r>
            <a:r>
              <a:rPr lang="fr-FR" b="1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chacune ?</a:t>
            </a:r>
            <a:endParaRPr lang="fr-FR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300"/>
              </a:spcAft>
              <a:buNone/>
            </a:pPr>
            <a:r>
              <a:rPr lang="fr-FR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fr-FR" dirty="0" smtClean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300"/>
              </a:spcAft>
              <a:buNone/>
            </a:pPr>
            <a:r>
              <a:rPr lang="fr-FR" sz="2400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Zoé</a:t>
            </a:r>
            <a:r>
              <a:rPr lang="fr-FR" sz="2400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, Lola, Brandy et Leila font des métiers différents : médecin, coiffeuse, </a:t>
            </a:r>
            <a:r>
              <a:rPr lang="fr-FR" sz="2400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professeure, </a:t>
            </a:r>
            <a:r>
              <a:rPr lang="fr-FR" sz="2400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banquière.</a:t>
            </a:r>
            <a:endParaRPr lang="fr-FR" sz="24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"/>
            </a:pPr>
            <a:r>
              <a:rPr lang="fr-FR" sz="2400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Celle qui est médecin est célibataire ;</a:t>
            </a:r>
            <a:endParaRPr lang="fr-FR" sz="24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"/>
            </a:pPr>
            <a:r>
              <a:rPr lang="fr-FR" sz="2400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Le mari de Lola va se faire couper les cheveux chez Zoé ;</a:t>
            </a:r>
            <a:endParaRPr lang="fr-FR" sz="24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"/>
            </a:pPr>
            <a:r>
              <a:rPr lang="fr-FR" sz="2400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Lola et Brandy ne sont pas banquières.</a:t>
            </a:r>
            <a:endParaRPr lang="fr-FR" sz="24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fr-FR" b="1" dirty="0">
              <a:latin typeface="Arial"/>
              <a:ea typeface="+mn-ea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dirty="0" smtClean="0">
              <a:latin typeface="Arial"/>
              <a:ea typeface="+mn-ea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dirty="0">
              <a:latin typeface="Arial"/>
              <a:ea typeface="+mn-ea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dirty="0" smtClean="0">
              <a:latin typeface="Arial"/>
              <a:ea typeface="+mn-ea"/>
              <a:cs typeface="Arial"/>
            </a:endParaRPr>
          </a:p>
        </p:txBody>
      </p:sp>
      <p:sp>
        <p:nvSpPr>
          <p:cNvPr id="9220" name="ZoneTexte 3"/>
          <p:cNvSpPr txBox="1">
            <a:spLocks noChangeArrowheads="1"/>
          </p:cNvSpPr>
          <p:nvPr/>
        </p:nvSpPr>
        <p:spPr bwMode="auto">
          <a:xfrm>
            <a:off x="7461250" y="350838"/>
            <a:ext cx="1311275" cy="400050"/>
          </a:xfrm>
          <a:prstGeom prst="rect">
            <a:avLst/>
          </a:prstGeom>
          <a:solidFill>
            <a:srgbClr val="AF6BBD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points</a:t>
            </a:r>
            <a:endParaRPr lang="fr-FR" altLang="fr-FR" sz="20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>
          <a:xfrm>
            <a:off x="498475" y="250825"/>
            <a:ext cx="7556500" cy="7207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3600" b="1" dirty="0" smtClean="0">
                <a:solidFill>
                  <a:srgbClr val="80FF00"/>
                </a:solidFill>
              </a:rPr>
              <a:t>Une démarche …</a:t>
            </a:r>
            <a:endParaRPr lang="fr-FR" altLang="fr-FR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Espace réservé du contenu 2"/>
          <p:cNvSpPr>
            <a:spLocks noGrp="1"/>
          </p:cNvSpPr>
          <p:nvPr>
            <p:ph idx="1"/>
          </p:nvPr>
        </p:nvSpPr>
        <p:spPr>
          <a:xfrm>
            <a:off x="166688" y="971550"/>
            <a:ext cx="6667500" cy="4241800"/>
          </a:xfrm>
        </p:spPr>
        <p:txBody>
          <a:bodyPr/>
          <a:lstStyle/>
          <a:p>
            <a:pPr>
              <a:buFontTx/>
              <a:buNone/>
            </a:pPr>
            <a:r>
              <a:rPr lang="fr-FR" altLang="fr-FR" sz="2000" i="1" dirty="0" smtClean="0">
                <a:ea typeface="MS PGothic" panose="020B0600070205080204" pitchFamily="34" charset="-128"/>
              </a:rPr>
              <a:t>Le mari de Lola va se faire couper les cheveux chez Zoé.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altLang="fr-FR" sz="2000" b="1" dirty="0" smtClean="0">
                <a:ea typeface="MS PGothic" panose="020B0600070205080204" pitchFamily="34" charset="-128"/>
              </a:rPr>
              <a:t> Zoé est coiffeuse</a:t>
            </a:r>
            <a:r>
              <a:rPr lang="fr-FR" altLang="fr-FR" sz="2000" b="1" i="1" dirty="0" smtClean="0">
                <a:ea typeface="MS PGothic" panose="020B0600070205080204" pitchFamily="34" charset="-128"/>
              </a:rPr>
              <a:t>.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altLang="fr-FR" sz="2000" dirty="0" smtClean="0">
                <a:ea typeface="MS PGothic" panose="020B0600070205080204" pitchFamily="34" charset="-128"/>
              </a:rPr>
              <a:t> </a:t>
            </a:r>
            <a:r>
              <a:rPr lang="fr-FR" altLang="fr-FR" sz="2000" b="1" dirty="0" smtClean="0">
                <a:ea typeface="MS PGothic" panose="020B0600070205080204" pitchFamily="34" charset="-128"/>
              </a:rPr>
              <a:t>Lola n’est pas célibataire.</a:t>
            </a:r>
          </a:p>
          <a:p>
            <a:pPr>
              <a:buFont typeface="Symbol" panose="05050102010706020507" pitchFamily="18" charset="2"/>
              <a:buChar char="Þ"/>
            </a:pPr>
            <a:endParaRPr lang="fr-FR" altLang="fr-FR" sz="2000" i="1" dirty="0" smtClean="0">
              <a:ea typeface="MS PGothic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fr-FR" altLang="fr-FR" sz="2000" i="1" dirty="0" smtClean="0">
                <a:ea typeface="MS PGothic" panose="020B0600070205080204" pitchFamily="34" charset="-128"/>
              </a:rPr>
              <a:t>Celle qui est médecin est célibataire.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altLang="fr-FR" sz="2000" dirty="0" smtClean="0">
                <a:ea typeface="MS PGothic" panose="020B0600070205080204" pitchFamily="34" charset="-128"/>
              </a:rPr>
              <a:t> </a:t>
            </a:r>
            <a:r>
              <a:rPr lang="fr-FR" altLang="fr-FR" sz="2000" b="1" dirty="0" smtClean="0">
                <a:ea typeface="MS PGothic" panose="020B0600070205080204" pitchFamily="34" charset="-128"/>
              </a:rPr>
              <a:t>Lola n’est pas le médecin.</a:t>
            </a:r>
          </a:p>
          <a:p>
            <a:pPr>
              <a:buFont typeface="Symbol" panose="05050102010706020507" pitchFamily="18" charset="2"/>
              <a:buChar char="Þ"/>
            </a:pPr>
            <a:endParaRPr lang="fr-FR" altLang="fr-FR" sz="2000" dirty="0" smtClean="0">
              <a:ea typeface="MS PGothic" panose="020B0600070205080204" pitchFamily="34" charset="-128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fr-FR" altLang="fr-FR" sz="2000" i="1" dirty="0" smtClean="0">
                <a:ea typeface="MS PGothic" panose="020B0600070205080204" pitchFamily="34" charset="-128"/>
              </a:rPr>
              <a:t>Lola et Brandy ne sont pas banquières.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altLang="fr-FR" sz="2000" b="1" dirty="0" smtClean="0">
                <a:ea typeface="MS PGothic" panose="020B0600070205080204" pitchFamily="34" charset="-128"/>
              </a:rPr>
              <a:t>Leila est banquière.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altLang="fr-FR" sz="2000" b="1" dirty="0" smtClean="0">
                <a:ea typeface="MS PGothic" panose="020B0600070205080204" pitchFamily="34" charset="-128"/>
              </a:rPr>
              <a:t>Brandy est médecin.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altLang="fr-FR" sz="2000" b="1" dirty="0" smtClean="0">
                <a:ea typeface="MS PGothic" panose="020B0600070205080204" pitchFamily="34" charset="-128"/>
              </a:rPr>
              <a:t>Lola est </a:t>
            </a:r>
            <a:r>
              <a:rPr lang="fr-FR" altLang="fr-FR" sz="2000" b="1" dirty="0" smtClean="0">
                <a:ea typeface="MS PGothic" panose="020B0600070205080204" pitchFamily="34" charset="-128"/>
              </a:rPr>
              <a:t>professeure.</a:t>
            </a:r>
            <a:endParaRPr lang="fr-FR" altLang="fr-FR" sz="2000" b="1" dirty="0" smtClean="0">
              <a:ea typeface="MS PGothic" panose="020B0600070205080204" pitchFamily="34" charset="-128"/>
            </a:endParaRPr>
          </a:p>
        </p:txBody>
      </p:sp>
      <p:pic>
        <p:nvPicPr>
          <p:cNvPr id="2" name="Image 1" descr="Capture d’écran 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025" y="3971925"/>
            <a:ext cx="5641975" cy="287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 descr="Capture d’écran 1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025" y="3970338"/>
            <a:ext cx="559911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 descr="Capture d’écran 1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1550"/>
            <a:ext cx="89281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47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728913" y="123825"/>
            <a:ext cx="4510087" cy="720725"/>
          </a:xfrm>
        </p:spPr>
        <p:txBody>
          <a:bodyPr/>
          <a:lstStyle/>
          <a:p>
            <a:pPr eaLnBrk="1" hangingPunct="1"/>
            <a:r>
              <a:rPr lang="fr-FR" altLang="fr-FR" sz="36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la réponse est …</a:t>
            </a:r>
            <a:endParaRPr lang="fr-FR" altLang="fr-FR" sz="3600" smtClean="0">
              <a:solidFill>
                <a:srgbClr val="C3D6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Espace réservé du contenu 6"/>
          <p:cNvSpPr>
            <a:spLocks noGrp="1"/>
          </p:cNvSpPr>
          <p:nvPr>
            <p:ph idx="1"/>
          </p:nvPr>
        </p:nvSpPr>
        <p:spPr>
          <a:xfrm>
            <a:off x="457200" y="1031875"/>
            <a:ext cx="8229600" cy="52387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fr-FR" altLang="fr-F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Zoé est coiffeuse.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fr-FR" altLang="fr-F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 est professeure.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fr-FR" altLang="fr-F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Brandy est médecin.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fr-FR" altLang="fr-F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Leila est banquière.</a:t>
            </a:r>
            <a:endParaRPr lang="fr-FR" alt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60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68288" y="74613"/>
            <a:ext cx="6637337" cy="9906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Énigme 3 </a:t>
            </a:r>
            <a:r>
              <a:rPr lang="fr-FR" altLang="fr-FR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LA CHASSE AU TRESOR</a:t>
            </a:r>
            <a:endParaRPr lang="fr-FR" altLang="fr-FR" sz="24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250950"/>
            <a:ext cx="8229600" cy="5226050"/>
          </a:xfrm>
        </p:spPr>
        <p:txBody>
          <a:bodyPr rtlCol="0">
            <a:normAutofit/>
          </a:bodyPr>
          <a:lstStyle/>
          <a:p>
            <a:pPr marL="0" lvl="0" indent="0" algn="ctr" defTabSz="914400">
              <a:buClr>
                <a:srgbClr val="073779"/>
              </a:buClr>
              <a:buSzPct val="85000"/>
              <a:buNone/>
            </a:pPr>
            <a:r>
              <a:rPr lang="fr-FR" altLang="fr-FR" sz="2400" b="1" dirty="0" smtClean="0">
                <a:solidFill>
                  <a:prstClr val="black"/>
                </a:solidFill>
                <a:latin typeface="Arial"/>
              </a:rPr>
              <a:t>Quel est </a:t>
            </a:r>
            <a:r>
              <a:rPr lang="fr-FR" altLang="fr-FR" sz="2400" b="1" dirty="0">
                <a:solidFill>
                  <a:prstClr val="black"/>
                </a:solidFill>
                <a:latin typeface="Arial"/>
              </a:rPr>
              <a:t>le nombre de pièces d’or du </a:t>
            </a:r>
            <a:r>
              <a:rPr lang="fr-FR" altLang="fr-FR" sz="2400" b="1" dirty="0" smtClean="0">
                <a:solidFill>
                  <a:prstClr val="black"/>
                </a:solidFill>
                <a:latin typeface="Arial"/>
              </a:rPr>
              <a:t>coffre ?</a:t>
            </a:r>
            <a:endParaRPr lang="fr-FR" altLang="fr-FR" sz="2400" b="1" dirty="0">
              <a:solidFill>
                <a:prstClr val="black"/>
              </a:solidFill>
              <a:latin typeface="Arial"/>
            </a:endParaRPr>
          </a:p>
          <a:p>
            <a:pPr marL="0" lvl="0" indent="0" algn="ctr" defTabSz="914400">
              <a:buClr>
                <a:srgbClr val="073779"/>
              </a:buClr>
              <a:buSzPct val="85000"/>
              <a:buNone/>
            </a:pPr>
            <a:endParaRPr lang="fr-FR" altLang="fr-FR" sz="2400" b="1" dirty="0">
              <a:solidFill>
                <a:prstClr val="black"/>
              </a:solidFill>
              <a:latin typeface="Arial"/>
            </a:endParaRPr>
          </a:p>
          <a:p>
            <a:pPr marL="0" lvl="0" indent="0" defTabSz="914400">
              <a:buClr>
                <a:srgbClr val="073779"/>
              </a:buClr>
              <a:buSzPct val="85000"/>
              <a:buNone/>
            </a:pPr>
            <a:r>
              <a:rPr lang="fr-FR" altLang="fr-FR" sz="2400" dirty="0">
                <a:solidFill>
                  <a:prstClr val="black"/>
                </a:solidFill>
                <a:latin typeface="Arial"/>
              </a:rPr>
              <a:t>Il y a moins de 50 pièces d’or dans le coffre.</a:t>
            </a:r>
          </a:p>
          <a:p>
            <a:pPr marL="0" lvl="0" indent="0" defTabSz="914400">
              <a:buClr>
                <a:srgbClr val="073779"/>
              </a:buClr>
              <a:buSzPct val="85000"/>
              <a:buNone/>
            </a:pPr>
            <a:r>
              <a:rPr lang="fr-FR" altLang="fr-FR" sz="2400" dirty="0">
                <a:solidFill>
                  <a:prstClr val="black"/>
                </a:solidFill>
                <a:latin typeface="Arial"/>
              </a:rPr>
              <a:t>Si on enlève les pièces 2 par 2, il en reste 1.</a:t>
            </a:r>
          </a:p>
          <a:p>
            <a:pPr marL="0" lvl="0" indent="0" defTabSz="914400">
              <a:buClr>
                <a:srgbClr val="073779"/>
              </a:buClr>
              <a:buSzPct val="85000"/>
              <a:buNone/>
            </a:pPr>
            <a:r>
              <a:rPr lang="fr-FR" altLang="fr-FR" sz="2400" dirty="0">
                <a:solidFill>
                  <a:prstClr val="black"/>
                </a:solidFill>
                <a:latin typeface="Arial"/>
              </a:rPr>
              <a:t>Si on enlève les pièces 3 par 3, il en reste 0. </a:t>
            </a:r>
          </a:p>
          <a:p>
            <a:pPr marL="0" lvl="0" indent="0" defTabSz="914400">
              <a:buClr>
                <a:srgbClr val="073779"/>
              </a:buClr>
              <a:buSzPct val="85000"/>
              <a:buNone/>
            </a:pPr>
            <a:r>
              <a:rPr lang="fr-FR" altLang="fr-FR" sz="2400" dirty="0">
                <a:solidFill>
                  <a:prstClr val="black"/>
                </a:solidFill>
                <a:latin typeface="Arial"/>
              </a:rPr>
              <a:t>Si on enlève les pièces 4 par 4, il en reste 1. </a:t>
            </a:r>
          </a:p>
          <a:p>
            <a:pPr marL="0" lvl="0" indent="0" defTabSz="914400">
              <a:buClr>
                <a:srgbClr val="073779"/>
              </a:buClr>
              <a:buSzPct val="85000"/>
              <a:buNone/>
            </a:pPr>
            <a:r>
              <a:rPr lang="fr-FR" altLang="fr-FR" sz="2400" dirty="0">
                <a:solidFill>
                  <a:prstClr val="black"/>
                </a:solidFill>
                <a:latin typeface="Arial"/>
              </a:rPr>
              <a:t>Si on enlève les pièces 5 par 5, il en reste </a:t>
            </a:r>
            <a:r>
              <a:rPr lang="fr-FR" altLang="fr-FR" sz="2400" dirty="0" smtClean="0">
                <a:solidFill>
                  <a:prstClr val="black"/>
                </a:solidFill>
                <a:latin typeface="Arial"/>
              </a:rPr>
              <a:t>3.</a:t>
            </a:r>
          </a:p>
          <a:p>
            <a:pPr marL="0" lvl="0" indent="0" defTabSz="914400">
              <a:buClr>
                <a:srgbClr val="073779"/>
              </a:buClr>
              <a:buSzPct val="85000"/>
              <a:buNone/>
            </a:pPr>
            <a:endParaRPr lang="fr-FR" sz="2400" dirty="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0" lvl="0" indent="0" defTabSz="914400">
              <a:buClr>
                <a:srgbClr val="073779"/>
              </a:buClr>
              <a:buSzPct val="85000"/>
              <a:buNone/>
            </a:pPr>
            <a:endParaRPr lang="fr-FR" dirty="0" smtClean="0">
              <a:latin typeface="Arial"/>
              <a:ea typeface="+mn-ea"/>
              <a:cs typeface="Arial"/>
            </a:endParaRPr>
          </a:p>
        </p:txBody>
      </p:sp>
      <p:sp>
        <p:nvSpPr>
          <p:cNvPr id="14340" name="ZoneTexte 3"/>
          <p:cNvSpPr txBox="1">
            <a:spLocks noChangeArrowheads="1"/>
          </p:cNvSpPr>
          <p:nvPr/>
        </p:nvSpPr>
        <p:spPr bwMode="auto">
          <a:xfrm>
            <a:off x="7461250" y="350838"/>
            <a:ext cx="1311275" cy="400050"/>
          </a:xfrm>
          <a:prstGeom prst="rect">
            <a:avLst/>
          </a:prstGeom>
          <a:solidFill>
            <a:srgbClr val="AF6BBD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points</a:t>
            </a:r>
            <a:endParaRPr lang="fr-FR" altLang="fr-FR" sz="20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3118" y="4523161"/>
            <a:ext cx="2085013" cy="1633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>
          <a:xfrm>
            <a:off x="457200" y="-204788"/>
            <a:ext cx="2349500" cy="811213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altLang="fr-FR" sz="2400" b="1" dirty="0" smtClean="0">
                <a:solidFill>
                  <a:srgbClr val="80FF00"/>
                </a:solidFill>
                <a:latin typeface="Calibri" panose="020F0502020204030204" pitchFamily="34" charset="0"/>
              </a:rPr>
              <a:t>Une démarche …</a:t>
            </a:r>
            <a:endParaRPr lang="fr-FR" altLang="fr-FR" sz="2400" b="1" dirty="0" smtClean="0">
              <a:latin typeface="Calibri" panose="020F0502020204030204" pitchFamily="34" charset="0"/>
            </a:endParaRPr>
          </a:p>
        </p:txBody>
      </p:sp>
      <p:sp>
        <p:nvSpPr>
          <p:cNvPr id="47106" name="Rectangle 3"/>
          <p:cNvSpPr>
            <a:spLocks noGrp="1"/>
          </p:cNvSpPr>
          <p:nvPr>
            <p:ph type="body" sz="half" idx="1"/>
          </p:nvPr>
        </p:nvSpPr>
        <p:spPr>
          <a:xfrm>
            <a:off x="163513" y="442913"/>
            <a:ext cx="8829675" cy="6235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altLang="fr-FR" sz="2000" b="1" i="1" dirty="0" smtClean="0">
                <a:solidFill>
                  <a:srgbClr val="000000"/>
                </a:solidFill>
              </a:rPr>
              <a:t>Il y a moins de 50 pièces d’or dans le coffre. </a:t>
            </a:r>
            <a:r>
              <a:rPr lang="fr-FR" altLang="fr-FR" sz="2000" b="1" dirty="0" smtClean="0">
                <a:solidFill>
                  <a:srgbClr val="FF0000"/>
                </a:solidFill>
              </a:rPr>
              <a:t>Le nombre à trouver est donc inférieur à 50.</a:t>
            </a:r>
          </a:p>
          <a:p>
            <a:pPr marL="0" indent="0">
              <a:lnSpc>
                <a:spcPct val="90000"/>
              </a:lnSpc>
              <a:buNone/>
            </a:pPr>
            <a:endParaRPr lang="fr-FR" altLang="fr-FR" sz="2000" b="1" i="1" dirty="0" smtClean="0"/>
          </a:p>
          <a:p>
            <a:pPr>
              <a:lnSpc>
                <a:spcPct val="90000"/>
              </a:lnSpc>
            </a:pPr>
            <a:r>
              <a:rPr lang="fr-FR" altLang="fr-FR" sz="2000" b="1" i="1" dirty="0" smtClean="0"/>
              <a:t>Si on enlève les pièces 2 par 2, il en reste 1. </a:t>
            </a:r>
            <a:r>
              <a:rPr lang="fr-FR" altLang="fr-FR" sz="2000" b="1" dirty="0" smtClean="0">
                <a:solidFill>
                  <a:srgbClr val="FF0000"/>
                </a:solidFill>
              </a:rPr>
              <a:t>Le nombre à trouver est donc impair</a:t>
            </a:r>
            <a:r>
              <a:rPr lang="fr-FR" altLang="fr-FR" sz="2000" b="1" dirty="0" smtClean="0"/>
              <a:t>.</a:t>
            </a:r>
          </a:p>
          <a:p>
            <a:pPr>
              <a:lnSpc>
                <a:spcPct val="90000"/>
              </a:lnSpc>
            </a:pPr>
            <a:endParaRPr lang="fr-FR" altLang="fr-FR" sz="2000" b="1" i="1" dirty="0" smtClean="0"/>
          </a:p>
          <a:p>
            <a:pPr>
              <a:lnSpc>
                <a:spcPct val="90000"/>
              </a:lnSpc>
            </a:pPr>
            <a:r>
              <a:rPr lang="fr-FR" altLang="fr-FR" sz="2000" b="1" i="1" dirty="0" smtClean="0"/>
              <a:t>Si on enlève les pièces 3 par 3, il en reste 0. </a:t>
            </a:r>
            <a:r>
              <a:rPr lang="fr-FR" altLang="fr-FR" sz="2000" b="1" dirty="0" smtClean="0">
                <a:solidFill>
                  <a:srgbClr val="FF0000"/>
                </a:solidFill>
              </a:rPr>
              <a:t>Le nombre à trouver est un multiple de 3.</a:t>
            </a:r>
          </a:p>
          <a:p>
            <a:pPr>
              <a:lnSpc>
                <a:spcPct val="90000"/>
              </a:lnSpc>
            </a:pPr>
            <a:endParaRPr lang="fr-FR" altLang="fr-FR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fr-FR" altLang="fr-FR" sz="2000" b="1" dirty="0" smtClean="0">
                <a:solidFill>
                  <a:srgbClr val="FF0000"/>
                </a:solidFill>
              </a:rPr>
              <a:t>Le nombre à trouver est inférieur à 50, impair, multiple de 3.</a:t>
            </a:r>
            <a:r>
              <a:rPr lang="fr-FR" altLang="fr-FR" sz="2000" b="1" dirty="0" smtClean="0"/>
              <a:t> On trouve les nombres: 3, 9, 15, 21, 27, 33, 39, et 45.</a:t>
            </a:r>
          </a:p>
          <a:p>
            <a:pPr>
              <a:lnSpc>
                <a:spcPct val="90000"/>
              </a:lnSpc>
            </a:pPr>
            <a:endParaRPr lang="fr-FR" altLang="fr-FR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fr-FR" altLang="fr-FR" sz="2000" b="1" dirty="0" smtClean="0">
                <a:solidFill>
                  <a:srgbClr val="FF0000"/>
                </a:solidFill>
              </a:rPr>
              <a:t>Si on enlève les pièces 4 par 4, il en reste 1.</a:t>
            </a:r>
            <a:r>
              <a:rPr lang="fr-FR" altLang="fr-FR" sz="2000" b="1" dirty="0" smtClean="0"/>
              <a:t>  Ce nombre ne peut pas être 3, 15, 27, 39 car : 3 est trop petit  15 = (4 x 3 ) + 3     27 = (4 x 6) + 3      39 = (4 x 9) + 3</a:t>
            </a:r>
          </a:p>
          <a:p>
            <a:pPr>
              <a:lnSpc>
                <a:spcPct val="90000"/>
              </a:lnSpc>
            </a:pPr>
            <a:r>
              <a:rPr lang="fr-FR" altLang="fr-FR" sz="2000" b="1" dirty="0" smtClean="0"/>
              <a:t>Les nombres: 9, 21, 33 et 45 remplissent cette condition :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fr-FR" sz="2000" b="1" dirty="0" smtClean="0"/>
              <a:t>	9 = (4 x 2) + 1   21 = (4 x 5) + 1     33 = (4 x 8) +1    45 = (4 x 11) + 1 </a:t>
            </a:r>
          </a:p>
          <a:p>
            <a:pPr>
              <a:lnSpc>
                <a:spcPct val="90000"/>
              </a:lnSpc>
            </a:pPr>
            <a:r>
              <a:rPr lang="fr-FR" altLang="fr-FR" sz="2000" b="1" dirty="0" smtClean="0">
                <a:solidFill>
                  <a:srgbClr val="FF0000"/>
                </a:solidFill>
              </a:rPr>
              <a:t>Si on enlève les pièces 5 par 5, il en reste 3.</a:t>
            </a:r>
            <a:r>
              <a:rPr lang="fr-FR" altLang="fr-FR" sz="2000" b="1" dirty="0" smtClean="0"/>
              <a:t> Ce nombre ne peut pas être 9, ni 21, ni 45 car : 9 = (5 x 1 )+ 4,   21 = (5 x 4 ) + 1   45 = (5 x 9) + 0</a:t>
            </a:r>
          </a:p>
          <a:p>
            <a:pPr>
              <a:lnSpc>
                <a:spcPct val="90000"/>
              </a:lnSpc>
            </a:pPr>
            <a:endParaRPr lang="fr-FR" altLang="fr-FR" sz="2000" b="1" dirty="0" smtClean="0"/>
          </a:p>
          <a:p>
            <a:pPr>
              <a:lnSpc>
                <a:spcPct val="90000"/>
              </a:lnSpc>
            </a:pPr>
            <a:endParaRPr lang="fr-FR" altLang="fr-FR" sz="2000" b="1" dirty="0" smtClean="0"/>
          </a:p>
          <a:p>
            <a:pPr>
              <a:lnSpc>
                <a:spcPct val="90000"/>
              </a:lnSpc>
            </a:pPr>
            <a:endParaRPr lang="fr-FR" altLang="fr-FR" sz="2000" b="1" dirty="0" smtClean="0"/>
          </a:p>
          <a:p>
            <a:pPr>
              <a:lnSpc>
                <a:spcPct val="90000"/>
              </a:lnSpc>
            </a:pPr>
            <a:endParaRPr lang="fr-FR" altLang="fr-FR" sz="2000" b="1" dirty="0" smtClean="0"/>
          </a:p>
          <a:p>
            <a:pPr>
              <a:lnSpc>
                <a:spcPct val="90000"/>
              </a:lnSpc>
            </a:pPr>
            <a:endParaRPr lang="fr-FR" altLang="fr-FR" sz="2000" b="1" dirty="0" smtClean="0"/>
          </a:p>
          <a:p>
            <a:pPr>
              <a:lnSpc>
                <a:spcPct val="90000"/>
              </a:lnSpc>
            </a:pPr>
            <a:endParaRPr lang="fr-FR" altLang="fr-FR" sz="2000" b="1" dirty="0" smtClean="0"/>
          </a:p>
          <a:p>
            <a:pPr>
              <a:lnSpc>
                <a:spcPct val="90000"/>
              </a:lnSpc>
            </a:pPr>
            <a:endParaRPr lang="fr-FR" alt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3171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1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1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10933</TotalTime>
  <Words>1222</Words>
  <Application>Microsoft Office PowerPoint</Application>
  <PresentationFormat>Affichage à l'écran (4:3)</PresentationFormat>
  <Paragraphs>191</Paragraphs>
  <Slides>18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32" baseType="lpstr">
      <vt:lpstr>ＭＳ Ｐゴシック</vt:lpstr>
      <vt:lpstr>ＭＳ Ｐゴシック</vt:lpstr>
      <vt:lpstr>Arial</vt:lpstr>
      <vt:lpstr>Calibri</vt:lpstr>
      <vt:lpstr>Cambria</vt:lpstr>
      <vt:lpstr>ÇlÇr ñæí©</vt:lpstr>
      <vt:lpstr>Comic Sans MS</vt:lpstr>
      <vt:lpstr>Courier New</vt:lpstr>
      <vt:lpstr>MS Mincho</vt:lpstr>
      <vt:lpstr>Rockwell</vt:lpstr>
      <vt:lpstr>Symbol</vt:lpstr>
      <vt:lpstr>Times New Roman</vt:lpstr>
      <vt:lpstr>Wingdings</vt:lpstr>
      <vt:lpstr>Thème Office</vt:lpstr>
      <vt:lpstr>Présentation PowerPoint</vt:lpstr>
      <vt:lpstr>Énigme 1 : LE NOMBRE INTRUS</vt:lpstr>
      <vt:lpstr>Une démarche …</vt:lpstr>
      <vt:lpstr>Et la réponse est …</vt:lpstr>
      <vt:lpstr>Énigme 2 : A CHACUNE SON METIER</vt:lpstr>
      <vt:lpstr>Une démarche …</vt:lpstr>
      <vt:lpstr>Et la réponse est …</vt:lpstr>
      <vt:lpstr>Énigme 3 : LA CHASSE AU TRESOR</vt:lpstr>
      <vt:lpstr>Une démarche …</vt:lpstr>
      <vt:lpstr>Et la réponse est …</vt:lpstr>
      <vt:lpstr>Énigme 4 : LES POULAILLERS</vt:lpstr>
      <vt:lpstr>Une démarche …</vt:lpstr>
      <vt:lpstr>Présentation PowerPoint</vt:lpstr>
      <vt:lpstr>Présentation PowerPoint</vt:lpstr>
      <vt:lpstr>Une autre démarche …</vt:lpstr>
      <vt:lpstr>Présentation PowerPoint</vt:lpstr>
      <vt:lpstr>Et la réponse est …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Karine RABANIT;Véronique COQUARD;Stéphane DELATTRE</dc:creator>
  <cp:lastModifiedBy>Stephane Delattre</cp:lastModifiedBy>
  <cp:revision>170</cp:revision>
  <dcterms:created xsi:type="dcterms:W3CDTF">2014-11-07T14:46:10Z</dcterms:created>
  <dcterms:modified xsi:type="dcterms:W3CDTF">2021-02-09T14:08:31Z</dcterms:modified>
</cp:coreProperties>
</file>