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0000"/>
    <a:srgbClr val="FF99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5" autoAdjust="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EB366F-D5DD-484A-8D6C-A77B1268558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600A8-3AD4-40E2-83DD-23E0DEDED298}" type="slidenum">
              <a:rPr lang="fr-FR"/>
              <a:pPr/>
              <a:t>2</a:t>
            </a:fld>
            <a:endParaRPr lang="fr-FR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5243A-CC4A-4571-8216-349508774428}" type="slidenum">
              <a:rPr lang="fr-FR"/>
              <a:pPr/>
              <a:t>10</a:t>
            </a:fld>
            <a:endParaRPr lang="fr-FR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69798-3DFC-494D-A7DF-FF429F696C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07B68-D689-4F00-B2BC-02E51C58291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E0AC7-D4EE-4A47-89DA-BB2C2C9A57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550F7-4CD3-4495-9579-B7403808D3E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16B2-BE2F-48D1-8775-62666A9E67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866A7-520C-4058-9322-C5124DC4C32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2A53-941F-435B-BEAB-87F10ED216B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9F611-7477-4CE5-B4CF-E2B5CF8ADCB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7BA4-5D80-4140-B4F2-ABE4667FE5F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25E87-C453-4D24-A81D-5C6BFF24BA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89ECF-AF78-4E7C-9C6D-A25BDC5034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53E828-EDC2-41C5-9353-890EADAF6C2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gi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gi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gi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gi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gi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gi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08500"/>
            <a:ext cx="9144000" cy="766763"/>
          </a:xfrm>
        </p:spPr>
        <p:txBody>
          <a:bodyPr/>
          <a:lstStyle/>
          <a:p>
            <a:r>
              <a:rPr lang="fr-FR" sz="4000" b="1">
                <a:solidFill>
                  <a:srgbClr val="CC6600"/>
                </a:solidFill>
                <a:latin typeface="Comic Sans MS" pitchFamily="66" charset="0"/>
              </a:rPr>
              <a:t>Méthode de construction de l’image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55650" y="1052513"/>
            <a:ext cx="7500938" cy="261778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3065"/>
              </a:avLst>
            </a:prstTxWarp>
          </a:bodyPr>
          <a:lstStyle/>
          <a:p>
            <a:pPr algn="ctr"/>
            <a:r>
              <a:rPr lang="fr-FR" sz="4800" i="1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Image formée par </a:t>
            </a:r>
          </a:p>
          <a:p>
            <a:pPr algn="ctr"/>
            <a:r>
              <a:rPr lang="fr-FR" sz="4800" i="1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une lentille convergente</a:t>
            </a:r>
          </a:p>
        </p:txBody>
      </p:sp>
      <p:pic>
        <p:nvPicPr>
          <p:cNvPr id="2053" name="Picture 5" descr="MOUSE-~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  <p:pic>
        <p:nvPicPr>
          <p:cNvPr id="2055" name="Picture 7" descr="j028666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1844675"/>
            <a:ext cx="1866900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5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851"/>
                            </p:stCondLst>
                            <p:childTnLst>
                              <p:par>
                                <p:cTn id="19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931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931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131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331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631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1" grpId="1" build="p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fr-FR" sz="4100">
                <a:solidFill>
                  <a:schemeClr val="tx2"/>
                </a:solidFill>
              </a:rPr>
              <a:t>b) cas d’un objet situé entre F et O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23556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95288" y="2800350"/>
            <a:ext cx="8424862" cy="2330450"/>
          </a:xfrm>
          <a:noFill/>
          <a:ln/>
        </p:spPr>
      </p:pic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95288" y="3971925"/>
            <a:ext cx="8351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605338" y="2873375"/>
            <a:ext cx="0" cy="2189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3559" name="Oval 7"/>
          <p:cNvSpPr>
            <a:spLocks noChangeAspect="1" noChangeArrowheads="1"/>
          </p:cNvSpPr>
          <p:nvPr/>
        </p:nvSpPr>
        <p:spPr bwMode="auto">
          <a:xfrm>
            <a:off x="5526088" y="3943350"/>
            <a:ext cx="46037" cy="619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0" name="Oval 8"/>
          <p:cNvSpPr>
            <a:spLocks noChangeAspect="1" noChangeArrowheads="1"/>
          </p:cNvSpPr>
          <p:nvPr/>
        </p:nvSpPr>
        <p:spPr bwMode="auto">
          <a:xfrm>
            <a:off x="3648075" y="3943350"/>
            <a:ext cx="47625" cy="603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1" name="Oval 9"/>
          <p:cNvSpPr>
            <a:spLocks noChangeAspect="1" noChangeArrowheads="1"/>
          </p:cNvSpPr>
          <p:nvPr/>
        </p:nvSpPr>
        <p:spPr bwMode="auto">
          <a:xfrm>
            <a:off x="4583113" y="3946525"/>
            <a:ext cx="46037" cy="460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684213" y="3141663"/>
            <a:ext cx="261937" cy="363537"/>
            <a:chOff x="1920" y="2115"/>
            <a:chExt cx="414" cy="447"/>
          </a:xfrm>
        </p:grpSpPr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563938" y="4013200"/>
            <a:ext cx="18256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F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399088" y="4010025"/>
            <a:ext cx="26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F’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368800" y="3995738"/>
            <a:ext cx="182563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O</a:t>
            </a:r>
            <a:endParaRPr lang="fr-FR"/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395288" y="1557338"/>
          <a:ext cx="7842250" cy="900112"/>
        </p:xfrm>
        <a:graphic>
          <a:graphicData uri="http://schemas.openxmlformats.org/presentationml/2006/ole">
            <p:oleObj spid="_x0000_s23570" name="Equation" r:id="rId5" imgW="1688760" imgH="215640" progId="Equation.DSMT4">
              <p:embed/>
            </p:oleObj>
          </a:graphicData>
        </a:graphic>
      </p:graphicFrame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971550" y="5516563"/>
            <a:ext cx="712787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F’ est le foyer image et F le foyer objet</a:t>
            </a:r>
          </a:p>
        </p:txBody>
      </p:sp>
      <p:pic>
        <p:nvPicPr>
          <p:cNvPr id="23574" name="Picture 22" descr="MOUSE-~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4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7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36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7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36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4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14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34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4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4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7" grpId="0"/>
      <p:bldP spid="235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25604" name="Group 4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25605" name="Line 5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06" name="Line 6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07" name="Oval 7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08" name="Oval 8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609" name="Oval 9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755650" y="3141663"/>
            <a:ext cx="261938" cy="363537"/>
            <a:chOff x="1920" y="2115"/>
            <a:chExt cx="414" cy="447"/>
          </a:xfrm>
        </p:grpSpPr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708400" y="3671888"/>
            <a:ext cx="120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>
                <a:solidFill>
                  <a:srgbClr val="FF0000"/>
                </a:solidFill>
              </a:rPr>
              <a:t>B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744913" y="4016375"/>
            <a:ext cx="1793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>
                <a:solidFill>
                  <a:srgbClr val="FF0000"/>
                </a:solidFill>
              </a:rPr>
              <a:t>A</a:t>
            </a:r>
            <a:endParaRPr lang="fr-FR" sz="1200">
              <a:solidFill>
                <a:srgbClr val="FF0000"/>
              </a:solidFill>
            </a:endParaRPr>
          </a:p>
        </p:txBody>
      </p:sp>
      <p:grpSp>
        <p:nvGrpSpPr>
          <p:cNvPr id="25617" name="Group 17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3906838" y="3730625"/>
            <a:ext cx="0" cy="24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25622" name="Text Box 22"/>
          <p:cNvSpPr txBox="1"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fr-FR"/>
              <a:t>Placer l’objet AB : </a:t>
            </a:r>
          </a:p>
        </p:txBody>
      </p:sp>
      <p:graphicFrame>
        <p:nvGraphicFramePr>
          <p:cNvPr id="25623" name="Object 23"/>
          <p:cNvGraphicFramePr>
            <a:graphicFrameLocks noChangeAspect="1"/>
          </p:cNvGraphicFramePr>
          <p:nvPr>
            <p:ph idx="1"/>
          </p:nvPr>
        </p:nvGraphicFramePr>
        <p:xfrm>
          <a:off x="395288" y="1557338"/>
          <a:ext cx="6989762" cy="885825"/>
        </p:xfrm>
        <a:graphic>
          <a:graphicData uri="http://schemas.openxmlformats.org/presentationml/2006/ole">
            <p:oleObj spid="_x0000_s25623" name="Equation" r:id="rId4" imgW="1904760" imgH="241200" progId="Equation.DSMT4">
              <p:embed/>
            </p:oleObj>
          </a:graphicData>
        </a:graphic>
      </p:graphicFrame>
      <p:pic>
        <p:nvPicPr>
          <p:cNvPr id="25624" name="Picture 24" descr="MOUSE-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1557338"/>
            <a:ext cx="1076325" cy="952500"/>
          </a:xfrm>
          <a:prstGeom prst="rect">
            <a:avLst/>
          </a:prstGeom>
          <a:noFill/>
        </p:spPr>
      </p:pic>
      <p:pic>
        <p:nvPicPr>
          <p:cNvPr id="25625" name="Picture 25" descr="MOUSE-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4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 build="allAtOnce"/>
      <p:bldP spid="256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26628" name="Group 4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26629" name="Line 5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1" name="Oval 7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2" name="Oval 8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33" name="Oval 9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755650" y="3141663"/>
            <a:ext cx="261938" cy="363537"/>
            <a:chOff x="1920" y="2115"/>
            <a:chExt cx="414" cy="447"/>
          </a:xfrm>
        </p:grpSpPr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730625" y="3671888"/>
            <a:ext cx="120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744913" y="39449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grpSp>
        <p:nvGrpSpPr>
          <p:cNvPr id="26653" name="Group 29"/>
          <p:cNvGrpSpPr>
            <a:grpSpLocks/>
          </p:cNvGrpSpPr>
          <p:nvPr/>
        </p:nvGrpSpPr>
        <p:grpSpPr bwMode="auto">
          <a:xfrm>
            <a:off x="3905250" y="3733800"/>
            <a:ext cx="3844925" cy="1274763"/>
            <a:chOff x="2460" y="2352"/>
            <a:chExt cx="2422" cy="803"/>
          </a:xfrm>
        </p:grpSpPr>
        <p:sp>
          <p:nvSpPr>
            <p:cNvPr id="26646" name="Freeform 22"/>
            <p:cNvSpPr>
              <a:spLocks/>
            </p:cNvSpPr>
            <p:nvPr/>
          </p:nvSpPr>
          <p:spPr bwMode="auto">
            <a:xfrm>
              <a:off x="2460" y="2352"/>
              <a:ext cx="2422" cy="8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2" y="803"/>
                </a:cxn>
              </a:cxnLst>
              <a:rect l="0" t="0" r="r" b="b"/>
              <a:pathLst>
                <a:path w="2422" h="803">
                  <a:moveTo>
                    <a:pt x="0" y="0"/>
                  </a:moveTo>
                  <a:lnTo>
                    <a:pt x="2422" y="803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auto">
            <a:xfrm>
              <a:off x="2678" y="2424"/>
              <a:ext cx="69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23"/>
                </a:cxn>
              </a:cxnLst>
              <a:rect l="0" t="0" r="r" b="b"/>
              <a:pathLst>
                <a:path w="69" h="23">
                  <a:moveTo>
                    <a:pt x="0" y="0"/>
                  </a:moveTo>
                  <a:lnTo>
                    <a:pt x="69" y="23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auto">
            <a:xfrm>
              <a:off x="3146" y="2579"/>
              <a:ext cx="8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28"/>
                </a:cxn>
              </a:cxnLst>
              <a:rect l="0" t="0" r="r" b="b"/>
              <a:pathLst>
                <a:path w="88" h="28">
                  <a:moveTo>
                    <a:pt x="0" y="0"/>
                  </a:moveTo>
                  <a:lnTo>
                    <a:pt x="88" y="2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6650" name="Text Box 26"/>
          <p:cNvSpPr txBox="1">
            <a:spLocks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4000"/>
              <a:t>Tracer le rayon issu de B et passant par le centre optique :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2195513" y="5589588"/>
            <a:ext cx="432117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/>
              <a:t>Ce rayon n’est pas dévié</a:t>
            </a: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3906838" y="3730625"/>
            <a:ext cx="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pic>
        <p:nvPicPr>
          <p:cNvPr id="26654" name="Picture 30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1628775"/>
            <a:ext cx="1076325" cy="952500"/>
          </a:xfrm>
          <a:prstGeom prst="rect">
            <a:avLst/>
          </a:prstGeom>
          <a:noFill/>
        </p:spPr>
      </p:pic>
      <p:pic>
        <p:nvPicPr>
          <p:cNvPr id="26655" name="Picture 31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276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27652" name="Group 4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27653" name="Line 5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54" name="Line 6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55" name="Oval 7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56" name="Oval 8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57" name="Oval 9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684213" y="3141663"/>
            <a:ext cx="261937" cy="363537"/>
            <a:chOff x="1920" y="2115"/>
            <a:chExt cx="414" cy="447"/>
          </a:xfrm>
        </p:grpSpPr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27666" name="Text Box 18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grpSp>
        <p:nvGrpSpPr>
          <p:cNvPr id="27692" name="Group 44"/>
          <p:cNvGrpSpPr>
            <a:grpSpLocks/>
          </p:cNvGrpSpPr>
          <p:nvPr/>
        </p:nvGrpSpPr>
        <p:grpSpPr bwMode="auto">
          <a:xfrm>
            <a:off x="3908425" y="3729038"/>
            <a:ext cx="3711575" cy="779462"/>
            <a:chOff x="2462" y="2349"/>
            <a:chExt cx="2338" cy="491"/>
          </a:xfrm>
        </p:grpSpPr>
        <p:grpSp>
          <p:nvGrpSpPr>
            <p:cNvPr id="27691" name="Group 43"/>
            <p:cNvGrpSpPr>
              <a:grpSpLocks/>
            </p:cNvGrpSpPr>
            <p:nvPr/>
          </p:nvGrpSpPr>
          <p:grpSpPr bwMode="auto">
            <a:xfrm>
              <a:off x="2903" y="2352"/>
              <a:ext cx="1897" cy="488"/>
              <a:chOff x="2903" y="2352"/>
              <a:chExt cx="1897" cy="488"/>
            </a:xfrm>
          </p:grpSpPr>
          <p:sp>
            <p:nvSpPr>
              <p:cNvPr id="27671" name="Freeform 23"/>
              <p:cNvSpPr>
                <a:spLocks/>
              </p:cNvSpPr>
              <p:nvPr/>
            </p:nvSpPr>
            <p:spPr bwMode="auto">
              <a:xfrm>
                <a:off x="2903" y="2352"/>
                <a:ext cx="1897" cy="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97" y="488"/>
                  </a:cxn>
                </a:cxnLst>
                <a:rect l="0" t="0" r="r" b="b"/>
                <a:pathLst>
                  <a:path w="1897" h="488">
                    <a:moveTo>
                      <a:pt x="0" y="0"/>
                    </a:moveTo>
                    <a:lnTo>
                      <a:pt x="1897" y="488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72" name="Freeform 24"/>
              <p:cNvSpPr>
                <a:spLocks/>
              </p:cNvSpPr>
              <p:nvPr/>
            </p:nvSpPr>
            <p:spPr bwMode="auto">
              <a:xfrm>
                <a:off x="3196" y="2430"/>
                <a:ext cx="68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16"/>
                  </a:cxn>
                </a:cxnLst>
                <a:rect l="0" t="0" r="r" b="b"/>
                <a:pathLst>
                  <a:path w="68" h="16">
                    <a:moveTo>
                      <a:pt x="0" y="0"/>
                    </a:moveTo>
                    <a:lnTo>
                      <a:pt x="68" y="16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7690" name="Group 42"/>
            <p:cNvGrpSpPr>
              <a:grpSpLocks/>
            </p:cNvGrpSpPr>
            <p:nvPr/>
          </p:nvGrpSpPr>
          <p:grpSpPr bwMode="auto">
            <a:xfrm>
              <a:off x="2462" y="2349"/>
              <a:ext cx="442" cy="4"/>
              <a:chOff x="2462" y="2349"/>
              <a:chExt cx="442" cy="4"/>
            </a:xfrm>
          </p:grpSpPr>
          <p:sp>
            <p:nvSpPr>
              <p:cNvPr id="27674" name="Freeform 26"/>
              <p:cNvSpPr>
                <a:spLocks/>
              </p:cNvSpPr>
              <p:nvPr/>
            </p:nvSpPr>
            <p:spPr bwMode="auto">
              <a:xfrm>
                <a:off x="2462" y="2352"/>
                <a:ext cx="44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42" y="0"/>
                  </a:cxn>
                </a:cxnLst>
                <a:rect l="0" t="0" r="r" b="b"/>
                <a:pathLst>
                  <a:path w="442" h="1">
                    <a:moveTo>
                      <a:pt x="0" y="0"/>
                    </a:moveTo>
                    <a:lnTo>
                      <a:pt x="442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75" name="Freeform 27"/>
              <p:cNvSpPr>
                <a:spLocks/>
              </p:cNvSpPr>
              <p:nvPr/>
            </p:nvSpPr>
            <p:spPr bwMode="auto">
              <a:xfrm>
                <a:off x="2708" y="2349"/>
                <a:ext cx="5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0"/>
                  </a:cxn>
                </a:cxnLst>
                <a:rect l="0" t="0" r="r" b="b"/>
                <a:pathLst>
                  <a:path w="51" h="1">
                    <a:moveTo>
                      <a:pt x="0" y="0"/>
                    </a:moveTo>
                    <a:lnTo>
                      <a:pt x="51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27681" name="Text Box 33"/>
          <p:cNvSpPr txBox="1">
            <a:spLocks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4000"/>
              <a:t>Tracer le rayon issu de B et parallèle à l’axe optique :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684213" y="5300663"/>
            <a:ext cx="7921625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Ce rayon émerge de la lentille </a:t>
            </a:r>
            <a:br>
              <a:rPr lang="fr-FR" sz="2800"/>
            </a:br>
            <a:r>
              <a:rPr lang="fr-FR" sz="2800"/>
              <a:t>en  passant par le foyer image F’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3730625" y="3671888"/>
            <a:ext cx="120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3744913" y="39449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grpSp>
        <p:nvGrpSpPr>
          <p:cNvPr id="27686" name="Group 38"/>
          <p:cNvGrpSpPr>
            <a:grpSpLocks/>
          </p:cNvGrpSpPr>
          <p:nvPr/>
        </p:nvGrpSpPr>
        <p:grpSpPr bwMode="auto">
          <a:xfrm>
            <a:off x="3905250" y="3733800"/>
            <a:ext cx="3844925" cy="1274763"/>
            <a:chOff x="2460" y="2352"/>
            <a:chExt cx="2422" cy="803"/>
          </a:xfrm>
        </p:grpSpPr>
        <p:sp>
          <p:nvSpPr>
            <p:cNvPr id="27687" name="Freeform 39"/>
            <p:cNvSpPr>
              <a:spLocks/>
            </p:cNvSpPr>
            <p:nvPr/>
          </p:nvSpPr>
          <p:spPr bwMode="auto">
            <a:xfrm>
              <a:off x="2460" y="2352"/>
              <a:ext cx="2422" cy="8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2" y="803"/>
                </a:cxn>
              </a:cxnLst>
              <a:rect l="0" t="0" r="r" b="b"/>
              <a:pathLst>
                <a:path w="2422" h="803">
                  <a:moveTo>
                    <a:pt x="0" y="0"/>
                  </a:moveTo>
                  <a:lnTo>
                    <a:pt x="2422" y="80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7688" name="Freeform 40"/>
            <p:cNvSpPr>
              <a:spLocks/>
            </p:cNvSpPr>
            <p:nvPr/>
          </p:nvSpPr>
          <p:spPr bwMode="auto">
            <a:xfrm>
              <a:off x="2678" y="2424"/>
              <a:ext cx="69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23"/>
                </a:cxn>
              </a:cxnLst>
              <a:rect l="0" t="0" r="r" b="b"/>
              <a:pathLst>
                <a:path w="69" h="23">
                  <a:moveTo>
                    <a:pt x="0" y="0"/>
                  </a:moveTo>
                  <a:lnTo>
                    <a:pt x="69" y="2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689" name="Freeform 41"/>
            <p:cNvSpPr>
              <a:spLocks/>
            </p:cNvSpPr>
            <p:nvPr/>
          </p:nvSpPr>
          <p:spPr bwMode="auto">
            <a:xfrm>
              <a:off x="3146" y="2579"/>
              <a:ext cx="8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28"/>
                </a:cxn>
              </a:cxnLst>
              <a:rect l="0" t="0" r="r" b="b"/>
              <a:pathLst>
                <a:path w="88" h="28">
                  <a:moveTo>
                    <a:pt x="0" y="0"/>
                  </a:moveTo>
                  <a:lnTo>
                    <a:pt x="88" y="2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3906838" y="3730625"/>
            <a:ext cx="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pic>
        <p:nvPicPr>
          <p:cNvPr id="27693" name="Picture 45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557338"/>
            <a:ext cx="1076325" cy="952500"/>
          </a:xfrm>
          <a:prstGeom prst="rect">
            <a:avLst/>
          </a:prstGeom>
          <a:noFill/>
        </p:spPr>
      </p:pic>
      <p:pic>
        <p:nvPicPr>
          <p:cNvPr id="27694" name="Picture 46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79" name="Oval 7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80" name="Oval 8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681" name="Oval 9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684213" y="2997200"/>
            <a:ext cx="261937" cy="363538"/>
            <a:chOff x="1920" y="2115"/>
            <a:chExt cx="414" cy="447"/>
          </a:xfrm>
        </p:grpSpPr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grpSp>
        <p:nvGrpSpPr>
          <p:cNvPr id="28689" name="Group 17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28692" name="Text Box 20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547813" y="3141663"/>
            <a:ext cx="1714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>
                <a:solidFill>
                  <a:srgbClr val="FF0000"/>
                </a:solidFill>
              </a:rPr>
              <a:t>B’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28706" name="Text Box 34"/>
          <p:cNvSpPr txBox="1">
            <a:spLocks noChangeArrowheads="1"/>
          </p:cNvSpPr>
          <p:nvPr>
            <p:ph type="title"/>
          </p:nvPr>
        </p:nvSpPr>
        <p:spPr>
          <a:xfrm>
            <a:off x="457200" y="274638"/>
            <a:ext cx="8229600" cy="2074862"/>
          </a:xfrm>
          <a:solidFill>
            <a:schemeClr val="bg1"/>
          </a:solidFill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4000"/>
              <a:t>L’intersection des deux rayons émergents permet de placer B’, l’image de B.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1763713" y="2565400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3600" b="1">
                <a:sym typeface="Wingdings" pitchFamily="2" charset="2"/>
              </a:rPr>
              <a:t></a:t>
            </a:r>
            <a:endParaRPr lang="fr-FR" sz="3600">
              <a:sym typeface="Wingdings" pitchFamily="2" charset="2"/>
            </a:endParaRPr>
          </a:p>
        </p:txBody>
      </p:sp>
      <p:sp>
        <p:nvSpPr>
          <p:cNvPr id="28708" name="Oval 36"/>
          <p:cNvSpPr>
            <a:spLocks noChangeAspect="1" noChangeArrowheads="1"/>
          </p:cNvSpPr>
          <p:nvPr/>
        </p:nvSpPr>
        <p:spPr bwMode="auto">
          <a:xfrm>
            <a:off x="1781175" y="3003550"/>
            <a:ext cx="46038" cy="619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611188" y="5516563"/>
            <a:ext cx="792162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Le point B’ est en avant de la lentille</a:t>
            </a:r>
          </a:p>
        </p:txBody>
      </p:sp>
      <p:grpSp>
        <p:nvGrpSpPr>
          <p:cNvPr id="28710" name="Group 38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28711" name="Text Box 39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28712" name="Text Box 40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28713" name="Text Box 41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3730625" y="3671888"/>
            <a:ext cx="120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3744913" y="39449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sp>
        <p:nvSpPr>
          <p:cNvPr id="28717" name="Freeform 45"/>
          <p:cNvSpPr>
            <a:spLocks/>
          </p:cNvSpPr>
          <p:nvPr/>
        </p:nvSpPr>
        <p:spPr bwMode="auto">
          <a:xfrm>
            <a:off x="5073650" y="3857625"/>
            <a:ext cx="107950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" y="16"/>
              </a:cxn>
            </a:cxnLst>
            <a:rect l="0" t="0" r="r" b="b"/>
            <a:pathLst>
              <a:path w="68" h="16">
                <a:moveTo>
                  <a:pt x="0" y="0"/>
                </a:moveTo>
                <a:lnTo>
                  <a:pt x="68" y="16"/>
                </a:lnTo>
              </a:path>
            </a:pathLst>
          </a:custGeom>
          <a:noFill/>
          <a:ln w="19050" cmpd="sng">
            <a:solidFill>
              <a:srgbClr val="FF9933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8718" name="Group 46"/>
          <p:cNvGrpSpPr>
            <a:grpSpLocks/>
          </p:cNvGrpSpPr>
          <p:nvPr/>
        </p:nvGrpSpPr>
        <p:grpSpPr bwMode="auto">
          <a:xfrm>
            <a:off x="3908425" y="3729038"/>
            <a:ext cx="701675" cy="6350"/>
            <a:chOff x="2462" y="2349"/>
            <a:chExt cx="442" cy="4"/>
          </a:xfrm>
        </p:grpSpPr>
        <p:sp>
          <p:nvSpPr>
            <p:cNvPr id="28719" name="Freeform 47"/>
            <p:cNvSpPr>
              <a:spLocks/>
            </p:cNvSpPr>
            <p:nvPr/>
          </p:nvSpPr>
          <p:spPr bwMode="auto">
            <a:xfrm>
              <a:off x="2462" y="2352"/>
              <a:ext cx="44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2" y="0"/>
                </a:cxn>
              </a:cxnLst>
              <a:rect l="0" t="0" r="r" b="b"/>
              <a:pathLst>
                <a:path w="442" h="1">
                  <a:moveTo>
                    <a:pt x="0" y="0"/>
                  </a:moveTo>
                  <a:lnTo>
                    <a:pt x="442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720" name="Freeform 48"/>
            <p:cNvSpPr>
              <a:spLocks/>
            </p:cNvSpPr>
            <p:nvPr/>
          </p:nvSpPr>
          <p:spPr bwMode="auto">
            <a:xfrm>
              <a:off x="2708" y="2349"/>
              <a:ext cx="5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0"/>
                </a:cxn>
              </a:cxnLst>
              <a:rect l="0" t="0" r="r" b="b"/>
              <a:pathLst>
                <a:path w="51" h="1">
                  <a:moveTo>
                    <a:pt x="0" y="0"/>
                  </a:moveTo>
                  <a:lnTo>
                    <a:pt x="51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8736" name="Freeform 64"/>
          <p:cNvSpPr>
            <a:spLocks/>
          </p:cNvSpPr>
          <p:nvPr/>
        </p:nvSpPr>
        <p:spPr bwMode="auto">
          <a:xfrm>
            <a:off x="1797050" y="3035300"/>
            <a:ext cx="3811588" cy="1262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1" y="795"/>
              </a:cxn>
            </a:cxnLst>
            <a:rect l="0" t="0" r="r" b="b"/>
            <a:pathLst>
              <a:path w="2401" h="795">
                <a:moveTo>
                  <a:pt x="0" y="0"/>
                </a:moveTo>
                <a:lnTo>
                  <a:pt x="2401" y="795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28724" name="Group 52"/>
          <p:cNvGrpSpPr>
            <a:grpSpLocks/>
          </p:cNvGrpSpPr>
          <p:nvPr/>
        </p:nvGrpSpPr>
        <p:grpSpPr bwMode="auto">
          <a:xfrm>
            <a:off x="3905250" y="3733800"/>
            <a:ext cx="3844925" cy="1274763"/>
            <a:chOff x="2460" y="2352"/>
            <a:chExt cx="2422" cy="803"/>
          </a:xfrm>
        </p:grpSpPr>
        <p:sp>
          <p:nvSpPr>
            <p:cNvPr id="28725" name="Freeform 53"/>
            <p:cNvSpPr>
              <a:spLocks/>
            </p:cNvSpPr>
            <p:nvPr/>
          </p:nvSpPr>
          <p:spPr bwMode="auto">
            <a:xfrm>
              <a:off x="2460" y="2352"/>
              <a:ext cx="2422" cy="8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2" y="803"/>
                </a:cxn>
              </a:cxnLst>
              <a:rect l="0" t="0" r="r" b="b"/>
              <a:pathLst>
                <a:path w="2422" h="803">
                  <a:moveTo>
                    <a:pt x="0" y="0"/>
                  </a:moveTo>
                  <a:lnTo>
                    <a:pt x="2422" y="80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726" name="Freeform 54"/>
            <p:cNvSpPr>
              <a:spLocks/>
            </p:cNvSpPr>
            <p:nvPr/>
          </p:nvSpPr>
          <p:spPr bwMode="auto">
            <a:xfrm>
              <a:off x="2678" y="2424"/>
              <a:ext cx="69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23"/>
                </a:cxn>
              </a:cxnLst>
              <a:rect l="0" t="0" r="r" b="b"/>
              <a:pathLst>
                <a:path w="69" h="23">
                  <a:moveTo>
                    <a:pt x="0" y="0"/>
                  </a:moveTo>
                  <a:lnTo>
                    <a:pt x="69" y="2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3146" y="2579"/>
              <a:ext cx="8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28"/>
                </a:cxn>
              </a:cxnLst>
              <a:rect l="0" t="0" r="r" b="b"/>
              <a:pathLst>
                <a:path w="88" h="28">
                  <a:moveTo>
                    <a:pt x="0" y="0"/>
                  </a:moveTo>
                  <a:lnTo>
                    <a:pt x="88" y="2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8739" name="Freeform 67"/>
          <p:cNvSpPr>
            <a:spLocks/>
          </p:cNvSpPr>
          <p:nvPr/>
        </p:nvSpPr>
        <p:spPr bwMode="auto">
          <a:xfrm>
            <a:off x="1797050" y="3035300"/>
            <a:ext cx="2806700" cy="698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8" y="440"/>
              </a:cxn>
            </a:cxnLst>
            <a:rect l="0" t="0" r="r" b="b"/>
            <a:pathLst>
              <a:path w="1768" h="440">
                <a:moveTo>
                  <a:pt x="0" y="0"/>
                </a:moveTo>
                <a:lnTo>
                  <a:pt x="1768" y="44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8716" name="Freeform 44"/>
          <p:cNvSpPr>
            <a:spLocks/>
          </p:cNvSpPr>
          <p:nvPr/>
        </p:nvSpPr>
        <p:spPr bwMode="auto">
          <a:xfrm>
            <a:off x="4608513" y="3733800"/>
            <a:ext cx="3030537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9" y="480"/>
              </a:cxn>
            </a:cxnLst>
            <a:rect l="0" t="0" r="r" b="b"/>
            <a:pathLst>
              <a:path w="1909" h="480">
                <a:moveTo>
                  <a:pt x="0" y="0"/>
                </a:moveTo>
                <a:lnTo>
                  <a:pt x="1909" y="480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 flipV="1">
            <a:off x="3906838" y="3730625"/>
            <a:ext cx="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pic>
        <p:nvPicPr>
          <p:cNvPr id="28740" name="Picture 68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628775"/>
            <a:ext cx="1076325" cy="952500"/>
          </a:xfrm>
          <a:prstGeom prst="rect">
            <a:avLst/>
          </a:prstGeom>
          <a:noFill/>
        </p:spPr>
      </p:pic>
      <p:pic>
        <p:nvPicPr>
          <p:cNvPr id="28741" name="Picture 69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30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1.85185E-6 C -0.00191 1.85185E-6 -4.16667E-6 0.00208 -4.16667E-6 0.00509 C -4.16667E-6 0.00787 -0.00191 0.01041 -0.00399 0.01041 C -0.00625 0.01041 -0.00781 0.00787 -0.00781 0.00509 C -0.00781 0.00208 -0.00625 1.85185E-6 -0.00399 1.85185E-6 Z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7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2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3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8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build="allAtOnce"/>
      <p:bldP spid="28707" grpId="1"/>
      <p:bldP spid="28708" grpId="0" animBg="1"/>
      <p:bldP spid="28736" grpId="0" animBg="1"/>
      <p:bldP spid="287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>
                <a:solidFill>
                  <a:schemeClr val="tx1"/>
                </a:solidFill>
              </a:rPr>
              <a:t>L’image A’B’ de l’objet AB </a:t>
            </a:r>
            <a:br>
              <a:rPr lang="fr-FR" sz="4000">
                <a:solidFill>
                  <a:schemeClr val="tx1"/>
                </a:solidFill>
              </a:rPr>
            </a:br>
            <a:r>
              <a:rPr lang="fr-FR" sz="4000">
                <a:solidFill>
                  <a:schemeClr val="tx1"/>
                </a:solidFill>
              </a:rPr>
              <a:t>est telle que :</a:t>
            </a:r>
          </a:p>
        </p:txBody>
      </p: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755650" y="3141663"/>
            <a:ext cx="261938" cy="363537"/>
            <a:chOff x="1920" y="2115"/>
            <a:chExt cx="414" cy="447"/>
          </a:xfrm>
        </p:grpSpPr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grpSp>
        <p:nvGrpSpPr>
          <p:cNvPr id="29760" name="Group 64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49" y="1764"/>
            <a:chExt cx="5307" cy="1468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249" y="1764"/>
              <a:ext cx="5307" cy="1468"/>
              <a:chOff x="204" y="1434"/>
              <a:chExt cx="5307" cy="1480"/>
            </a:xfrm>
          </p:grpSpPr>
          <p:pic>
            <p:nvPicPr>
              <p:cNvPr id="29700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4" y="1434"/>
                <a:ext cx="5307" cy="14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grpSp>
            <p:nvGrpSpPr>
              <p:cNvPr id="29701" name="Group 5"/>
              <p:cNvGrpSpPr>
                <a:grpSpLocks/>
              </p:cNvGrpSpPr>
              <p:nvPr/>
            </p:nvGrpSpPr>
            <p:grpSpPr bwMode="auto">
              <a:xfrm>
                <a:off x="204" y="1480"/>
                <a:ext cx="5261" cy="1391"/>
                <a:chOff x="204" y="1480"/>
                <a:chExt cx="5261" cy="1391"/>
              </a:xfrm>
            </p:grpSpPr>
            <p:sp>
              <p:nvSpPr>
                <p:cNvPr id="29702" name="Line 6"/>
                <p:cNvSpPr>
                  <a:spLocks noChangeShapeType="1"/>
                </p:cNvSpPr>
                <p:nvPr/>
              </p:nvSpPr>
              <p:spPr bwMode="auto">
                <a:xfrm>
                  <a:off x="204" y="2178"/>
                  <a:ext cx="526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9703" name="Line 7"/>
                <p:cNvSpPr>
                  <a:spLocks noChangeShapeType="1"/>
                </p:cNvSpPr>
                <p:nvPr/>
              </p:nvSpPr>
              <p:spPr bwMode="auto">
                <a:xfrm>
                  <a:off x="2856" y="1480"/>
                  <a:ext cx="0" cy="139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9704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3436" y="2160"/>
                  <a:ext cx="29" cy="39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9705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253" y="2160"/>
                  <a:ext cx="30" cy="3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9706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842" y="2162"/>
                  <a:ext cx="29" cy="29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grpSp>
          <p:nvGrpSpPr>
            <p:cNvPr id="29714" name="Group 18"/>
            <p:cNvGrpSpPr>
              <a:grpSpLocks/>
            </p:cNvGrpSpPr>
            <p:nvPr/>
          </p:nvGrpSpPr>
          <p:grpSpPr bwMode="auto">
            <a:xfrm>
              <a:off x="2245" y="2517"/>
              <a:ext cx="1315" cy="206"/>
              <a:chOff x="5061" y="3032"/>
              <a:chExt cx="2392" cy="400"/>
            </a:xfrm>
          </p:grpSpPr>
          <p:sp>
            <p:nvSpPr>
              <p:cNvPr id="29715" name="Text Box 19"/>
              <p:cNvSpPr txBox="1">
                <a:spLocks noChangeArrowheads="1"/>
              </p:cNvSpPr>
              <p:nvPr/>
            </p:nvSpPr>
            <p:spPr bwMode="auto">
              <a:xfrm>
                <a:off x="5061" y="3054"/>
                <a:ext cx="21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fr-FR" sz="1200" b="1"/>
                  <a:t>F</a:t>
                </a:r>
                <a:endParaRPr lang="fr-FR"/>
              </a:p>
            </p:txBody>
          </p:sp>
          <p:sp>
            <p:nvSpPr>
              <p:cNvPr id="29716" name="Text Box 20"/>
              <p:cNvSpPr txBox="1">
                <a:spLocks noChangeArrowheads="1"/>
              </p:cNvSpPr>
              <p:nvPr/>
            </p:nvSpPr>
            <p:spPr bwMode="auto">
              <a:xfrm>
                <a:off x="7183" y="3050"/>
                <a:ext cx="27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fr-FR" sz="1200" b="1"/>
                  <a:t>F’</a:t>
                </a:r>
                <a:endParaRPr lang="fr-FR"/>
              </a:p>
            </p:txBody>
          </p:sp>
          <p:sp>
            <p:nvSpPr>
              <p:cNvPr id="29717" name="Text Box 21"/>
              <p:cNvSpPr txBox="1">
                <a:spLocks noChangeArrowheads="1"/>
              </p:cNvSpPr>
              <p:nvPr/>
            </p:nvSpPr>
            <p:spPr bwMode="auto">
              <a:xfrm>
                <a:off x="5983" y="3032"/>
                <a:ext cx="21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fr-FR" sz="1200" b="1"/>
                  <a:t>O</a:t>
                </a:r>
                <a:endParaRPr lang="fr-FR"/>
              </a:p>
            </p:txBody>
          </p:sp>
        </p:grpSp>
      </p:grp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1547813" y="4076700"/>
            <a:ext cx="1952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>
                <a:solidFill>
                  <a:srgbClr val="FF0000"/>
                </a:solidFill>
              </a:rPr>
              <a:t>A’</a:t>
            </a:r>
            <a:endParaRPr lang="fr-FR" sz="1200">
              <a:solidFill>
                <a:srgbClr val="FF0000"/>
              </a:solidFill>
            </a:endParaRPr>
          </a:p>
        </p:txBody>
      </p:sp>
      <p:sp>
        <p:nvSpPr>
          <p:cNvPr id="29730" name="Freeform 34"/>
          <p:cNvSpPr>
            <a:spLocks/>
          </p:cNvSpPr>
          <p:nvPr/>
        </p:nvSpPr>
        <p:spPr bwMode="auto">
          <a:xfrm>
            <a:off x="1800225" y="3035300"/>
            <a:ext cx="1588" cy="939800"/>
          </a:xfrm>
          <a:custGeom>
            <a:avLst/>
            <a:gdLst/>
            <a:ahLst/>
            <a:cxnLst>
              <a:cxn ang="0">
                <a:pos x="0" y="592"/>
              </a:cxn>
              <a:cxn ang="0">
                <a:pos x="0" y="0"/>
              </a:cxn>
            </a:cxnLst>
            <a:rect l="0" t="0" r="r" b="b"/>
            <a:pathLst>
              <a:path w="1" h="592">
                <a:moveTo>
                  <a:pt x="0" y="592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 type="none" w="med" len="med"/>
            <a:tailEnd type="triangle" w="med" len="lg"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9732" name="Object 36"/>
          <p:cNvGraphicFramePr>
            <a:graphicFrameLocks noChangeAspect="1"/>
          </p:cNvGraphicFramePr>
          <p:nvPr>
            <p:ph idx="1"/>
          </p:nvPr>
        </p:nvGraphicFramePr>
        <p:xfrm>
          <a:off x="395288" y="1628775"/>
          <a:ext cx="7251700" cy="881063"/>
        </p:xfrm>
        <a:graphic>
          <a:graphicData uri="http://schemas.openxmlformats.org/presentationml/2006/ole">
            <p:oleObj spid="_x0000_s29732" name="Equation" r:id="rId4" imgW="1777680" imgH="215640" progId="Equation.DSMT4">
              <p:embed/>
            </p:oleObj>
          </a:graphicData>
        </a:graphic>
      </p:graphicFrame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1042988" y="5661025"/>
            <a:ext cx="720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L’image obtenue est droite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1403350" y="27813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3000" b="1">
                <a:solidFill>
                  <a:srgbClr val="FF0000"/>
                </a:solidFill>
              </a:rPr>
              <a:t>B’</a:t>
            </a:r>
            <a:endParaRPr lang="fr-FR" sz="3000">
              <a:solidFill>
                <a:srgbClr val="FF0000"/>
              </a:solidFill>
            </a:endParaRPr>
          </a:p>
        </p:txBody>
      </p:sp>
      <p:sp>
        <p:nvSpPr>
          <p:cNvPr id="29741" name="Oval 45"/>
          <p:cNvSpPr>
            <a:spLocks noChangeArrowheads="1"/>
          </p:cNvSpPr>
          <p:nvPr/>
        </p:nvSpPr>
        <p:spPr bwMode="auto">
          <a:xfrm>
            <a:off x="1781175" y="3014663"/>
            <a:ext cx="36513" cy="365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3729038" y="367665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29747" name="Text Box 51"/>
          <p:cNvSpPr txBox="1">
            <a:spLocks noChangeArrowheads="1"/>
          </p:cNvSpPr>
          <p:nvPr/>
        </p:nvSpPr>
        <p:spPr bwMode="auto">
          <a:xfrm>
            <a:off x="3743325" y="3949700"/>
            <a:ext cx="179388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sp>
        <p:nvSpPr>
          <p:cNvPr id="29749" name="Freeform 53"/>
          <p:cNvSpPr>
            <a:spLocks/>
          </p:cNvSpPr>
          <p:nvPr/>
        </p:nvSpPr>
        <p:spPr bwMode="auto">
          <a:xfrm>
            <a:off x="5076825" y="3857625"/>
            <a:ext cx="100013" cy="26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" y="17"/>
              </a:cxn>
            </a:cxnLst>
            <a:rect l="0" t="0" r="r" b="b"/>
            <a:pathLst>
              <a:path w="63" h="17">
                <a:moveTo>
                  <a:pt x="0" y="0"/>
                </a:moveTo>
                <a:lnTo>
                  <a:pt x="63" y="17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9750" name="Group 54"/>
          <p:cNvGrpSpPr>
            <a:grpSpLocks/>
          </p:cNvGrpSpPr>
          <p:nvPr/>
        </p:nvGrpSpPr>
        <p:grpSpPr bwMode="auto">
          <a:xfrm>
            <a:off x="3906838" y="3733800"/>
            <a:ext cx="701675" cy="6350"/>
            <a:chOff x="2462" y="2349"/>
            <a:chExt cx="442" cy="4"/>
          </a:xfrm>
        </p:grpSpPr>
        <p:sp>
          <p:nvSpPr>
            <p:cNvPr id="29751" name="Freeform 55"/>
            <p:cNvSpPr>
              <a:spLocks/>
            </p:cNvSpPr>
            <p:nvPr/>
          </p:nvSpPr>
          <p:spPr bwMode="auto">
            <a:xfrm>
              <a:off x="2462" y="2352"/>
              <a:ext cx="44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2" y="0"/>
                </a:cxn>
              </a:cxnLst>
              <a:rect l="0" t="0" r="r" b="b"/>
              <a:pathLst>
                <a:path w="442" h="1">
                  <a:moveTo>
                    <a:pt x="0" y="0"/>
                  </a:moveTo>
                  <a:lnTo>
                    <a:pt x="442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9752" name="Freeform 56"/>
            <p:cNvSpPr>
              <a:spLocks/>
            </p:cNvSpPr>
            <p:nvPr/>
          </p:nvSpPr>
          <p:spPr bwMode="auto">
            <a:xfrm>
              <a:off x="2708" y="2349"/>
              <a:ext cx="5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0"/>
                </a:cxn>
              </a:cxnLst>
              <a:rect l="0" t="0" r="r" b="b"/>
              <a:pathLst>
                <a:path w="51" h="1">
                  <a:moveTo>
                    <a:pt x="0" y="0"/>
                  </a:moveTo>
                  <a:lnTo>
                    <a:pt x="51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9753" name="Freeform 57"/>
          <p:cNvSpPr>
            <a:spLocks/>
          </p:cNvSpPr>
          <p:nvPr/>
        </p:nvSpPr>
        <p:spPr bwMode="auto">
          <a:xfrm>
            <a:off x="1795463" y="3040063"/>
            <a:ext cx="3811587" cy="1262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1" y="795"/>
              </a:cxn>
            </a:cxnLst>
            <a:rect l="0" t="0" r="r" b="b"/>
            <a:pathLst>
              <a:path w="2401" h="795">
                <a:moveTo>
                  <a:pt x="0" y="0"/>
                </a:moveTo>
                <a:lnTo>
                  <a:pt x="2401" y="795"/>
                </a:lnTo>
              </a:path>
            </a:pathLst>
          </a:custGeom>
          <a:noFill/>
          <a:ln w="19050" cap="rnd" cmpd="sng">
            <a:solidFill>
              <a:srgbClr val="CC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29754" name="Group 58"/>
          <p:cNvGrpSpPr>
            <a:grpSpLocks/>
          </p:cNvGrpSpPr>
          <p:nvPr/>
        </p:nvGrpSpPr>
        <p:grpSpPr bwMode="auto">
          <a:xfrm>
            <a:off x="3903663" y="3738563"/>
            <a:ext cx="3844925" cy="1274762"/>
            <a:chOff x="2460" y="2352"/>
            <a:chExt cx="2422" cy="803"/>
          </a:xfrm>
        </p:grpSpPr>
        <p:sp>
          <p:nvSpPr>
            <p:cNvPr id="29755" name="Freeform 59"/>
            <p:cNvSpPr>
              <a:spLocks/>
            </p:cNvSpPr>
            <p:nvPr/>
          </p:nvSpPr>
          <p:spPr bwMode="auto">
            <a:xfrm>
              <a:off x="2460" y="2352"/>
              <a:ext cx="2422" cy="8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2" y="803"/>
                </a:cxn>
              </a:cxnLst>
              <a:rect l="0" t="0" r="r" b="b"/>
              <a:pathLst>
                <a:path w="2422" h="803">
                  <a:moveTo>
                    <a:pt x="0" y="0"/>
                  </a:moveTo>
                  <a:lnTo>
                    <a:pt x="2422" y="80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9756" name="Freeform 60"/>
            <p:cNvSpPr>
              <a:spLocks/>
            </p:cNvSpPr>
            <p:nvPr/>
          </p:nvSpPr>
          <p:spPr bwMode="auto">
            <a:xfrm>
              <a:off x="2678" y="2424"/>
              <a:ext cx="69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23"/>
                </a:cxn>
              </a:cxnLst>
              <a:rect l="0" t="0" r="r" b="b"/>
              <a:pathLst>
                <a:path w="69" h="23">
                  <a:moveTo>
                    <a:pt x="0" y="0"/>
                  </a:moveTo>
                  <a:lnTo>
                    <a:pt x="69" y="2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757" name="Freeform 61"/>
            <p:cNvSpPr>
              <a:spLocks/>
            </p:cNvSpPr>
            <p:nvPr/>
          </p:nvSpPr>
          <p:spPr bwMode="auto">
            <a:xfrm>
              <a:off x="3146" y="2579"/>
              <a:ext cx="8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28"/>
                </a:cxn>
              </a:cxnLst>
              <a:rect l="0" t="0" r="r" b="b"/>
              <a:pathLst>
                <a:path w="88" h="28">
                  <a:moveTo>
                    <a:pt x="0" y="0"/>
                  </a:moveTo>
                  <a:lnTo>
                    <a:pt x="88" y="2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9758" name="Freeform 62"/>
          <p:cNvSpPr>
            <a:spLocks/>
          </p:cNvSpPr>
          <p:nvPr/>
        </p:nvSpPr>
        <p:spPr bwMode="auto">
          <a:xfrm>
            <a:off x="1795463" y="3040063"/>
            <a:ext cx="2806700" cy="698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8" y="440"/>
              </a:cxn>
            </a:cxnLst>
            <a:rect l="0" t="0" r="r" b="b"/>
            <a:pathLst>
              <a:path w="1768" h="440">
                <a:moveTo>
                  <a:pt x="0" y="0"/>
                </a:moveTo>
                <a:lnTo>
                  <a:pt x="1768" y="440"/>
                </a:lnTo>
              </a:path>
            </a:pathLst>
          </a:custGeom>
          <a:noFill/>
          <a:ln w="19050" cap="rnd" cmpd="sng">
            <a:solidFill>
              <a:srgbClr val="CC66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9759" name="Freeform 63"/>
          <p:cNvSpPr>
            <a:spLocks/>
          </p:cNvSpPr>
          <p:nvPr/>
        </p:nvSpPr>
        <p:spPr bwMode="auto">
          <a:xfrm>
            <a:off x="4606925" y="3738563"/>
            <a:ext cx="3030538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9" y="480"/>
              </a:cxn>
            </a:cxnLst>
            <a:rect l="0" t="0" r="r" b="b"/>
            <a:pathLst>
              <a:path w="1909" h="480">
                <a:moveTo>
                  <a:pt x="0" y="0"/>
                </a:moveTo>
                <a:lnTo>
                  <a:pt x="1909" y="480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9748" name="Line 52"/>
          <p:cNvSpPr>
            <a:spLocks noChangeShapeType="1"/>
          </p:cNvSpPr>
          <p:nvPr/>
        </p:nvSpPr>
        <p:spPr bwMode="auto">
          <a:xfrm flipV="1">
            <a:off x="3905250" y="3735388"/>
            <a:ext cx="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pic>
        <p:nvPicPr>
          <p:cNvPr id="29762" name="Picture 66" descr="MOUSE-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1628775"/>
            <a:ext cx="1076325" cy="952500"/>
          </a:xfrm>
          <a:prstGeom prst="rect">
            <a:avLst/>
          </a:prstGeom>
          <a:noFill/>
        </p:spPr>
      </p:pic>
      <p:pic>
        <p:nvPicPr>
          <p:cNvPr id="29763" name="Picture 67" descr="MOUSE-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7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9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2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0" grpId="0" animBg="1"/>
      <p:bldP spid="297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Tracer le rayon issu de B et semblant provenir du foyer objet F :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30726" name="Line 6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27" name="Line 7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28" name="Oval 8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29" name="Oval 9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30" name="Oval 10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684213" y="3141663"/>
            <a:ext cx="261937" cy="363537"/>
            <a:chOff x="1920" y="2115"/>
            <a:chExt cx="414" cy="447"/>
          </a:xfrm>
        </p:grpSpPr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684213" y="5300663"/>
            <a:ext cx="7921625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Ce rayon émerge de la lentille </a:t>
            </a:r>
            <a:br>
              <a:rPr lang="fr-FR" sz="2800"/>
            </a:br>
            <a:r>
              <a:rPr lang="fr-FR" sz="2800"/>
              <a:t>parallèlement à l’axe optique. </a:t>
            </a:r>
            <a:endParaRPr lang="fr-FR" sz="3200" b="1">
              <a:solidFill>
                <a:srgbClr val="FF0000"/>
              </a:solidFill>
            </a:endParaRPr>
          </a:p>
        </p:txBody>
      </p:sp>
      <p:grpSp>
        <p:nvGrpSpPr>
          <p:cNvPr id="30798" name="Group 78"/>
          <p:cNvGrpSpPr>
            <a:grpSpLocks/>
          </p:cNvGrpSpPr>
          <p:nvPr/>
        </p:nvGrpSpPr>
        <p:grpSpPr bwMode="auto">
          <a:xfrm>
            <a:off x="3554413" y="4000500"/>
            <a:ext cx="2087562" cy="327025"/>
            <a:chOff x="5061" y="3032"/>
            <a:chExt cx="2392" cy="400"/>
          </a:xfrm>
        </p:grpSpPr>
        <p:sp>
          <p:nvSpPr>
            <p:cNvPr id="30799" name="Text Box 79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30800" name="Text Box 80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30801" name="Text Box 81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30802" name="Oval 82"/>
          <p:cNvSpPr>
            <a:spLocks noChangeArrowheads="1"/>
          </p:cNvSpPr>
          <p:nvPr/>
        </p:nvSpPr>
        <p:spPr bwMode="auto">
          <a:xfrm>
            <a:off x="1781175" y="3014663"/>
            <a:ext cx="36513" cy="365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803" name="Group 83"/>
          <p:cNvGrpSpPr>
            <a:grpSpLocks/>
          </p:cNvGrpSpPr>
          <p:nvPr/>
        </p:nvGrpSpPr>
        <p:grpSpPr bwMode="auto">
          <a:xfrm>
            <a:off x="3554413" y="4000500"/>
            <a:ext cx="2087562" cy="327025"/>
            <a:chOff x="5061" y="3032"/>
            <a:chExt cx="2392" cy="400"/>
          </a:xfrm>
        </p:grpSpPr>
        <p:sp>
          <p:nvSpPr>
            <p:cNvPr id="30804" name="Text Box 84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30805" name="Text Box 85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30806" name="Text Box 86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30807" name="Text Box 87"/>
          <p:cNvSpPr txBox="1">
            <a:spLocks noChangeArrowheads="1"/>
          </p:cNvSpPr>
          <p:nvPr/>
        </p:nvSpPr>
        <p:spPr bwMode="auto">
          <a:xfrm>
            <a:off x="3721100" y="367665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30808" name="Text Box 88"/>
          <p:cNvSpPr txBox="1">
            <a:spLocks noChangeArrowheads="1"/>
          </p:cNvSpPr>
          <p:nvPr/>
        </p:nvSpPr>
        <p:spPr bwMode="auto">
          <a:xfrm>
            <a:off x="3735388" y="3949700"/>
            <a:ext cx="1793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sp>
        <p:nvSpPr>
          <p:cNvPr id="30810" name="Freeform 90"/>
          <p:cNvSpPr>
            <a:spLocks/>
          </p:cNvSpPr>
          <p:nvPr/>
        </p:nvSpPr>
        <p:spPr bwMode="auto">
          <a:xfrm>
            <a:off x="5070475" y="3857625"/>
            <a:ext cx="87313" cy="23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" y="15"/>
              </a:cxn>
            </a:cxnLst>
            <a:rect l="0" t="0" r="r" b="b"/>
            <a:pathLst>
              <a:path w="55" h="15">
                <a:moveTo>
                  <a:pt x="0" y="0"/>
                </a:moveTo>
                <a:lnTo>
                  <a:pt x="55" y="15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30811" name="Group 91"/>
          <p:cNvGrpSpPr>
            <a:grpSpLocks/>
          </p:cNvGrpSpPr>
          <p:nvPr/>
        </p:nvGrpSpPr>
        <p:grpSpPr bwMode="auto">
          <a:xfrm>
            <a:off x="3898900" y="3733800"/>
            <a:ext cx="701675" cy="6350"/>
            <a:chOff x="2462" y="2349"/>
            <a:chExt cx="442" cy="4"/>
          </a:xfrm>
        </p:grpSpPr>
        <p:sp>
          <p:nvSpPr>
            <p:cNvPr id="30812" name="Freeform 92"/>
            <p:cNvSpPr>
              <a:spLocks/>
            </p:cNvSpPr>
            <p:nvPr/>
          </p:nvSpPr>
          <p:spPr bwMode="auto">
            <a:xfrm>
              <a:off x="2462" y="2352"/>
              <a:ext cx="44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2" y="0"/>
                </a:cxn>
              </a:cxnLst>
              <a:rect l="0" t="0" r="r" b="b"/>
              <a:pathLst>
                <a:path w="442" h="1">
                  <a:moveTo>
                    <a:pt x="0" y="0"/>
                  </a:moveTo>
                  <a:lnTo>
                    <a:pt x="442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813" name="Freeform 93"/>
            <p:cNvSpPr>
              <a:spLocks/>
            </p:cNvSpPr>
            <p:nvPr/>
          </p:nvSpPr>
          <p:spPr bwMode="auto">
            <a:xfrm>
              <a:off x="2708" y="2349"/>
              <a:ext cx="5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0"/>
                </a:cxn>
              </a:cxnLst>
              <a:rect l="0" t="0" r="r" b="b"/>
              <a:pathLst>
                <a:path w="51" h="1">
                  <a:moveTo>
                    <a:pt x="0" y="0"/>
                  </a:moveTo>
                  <a:lnTo>
                    <a:pt x="51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814" name="Freeform 94"/>
          <p:cNvSpPr>
            <a:spLocks/>
          </p:cNvSpPr>
          <p:nvPr/>
        </p:nvSpPr>
        <p:spPr bwMode="auto">
          <a:xfrm>
            <a:off x="1787525" y="3040063"/>
            <a:ext cx="3811588" cy="1262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1" y="795"/>
              </a:cxn>
            </a:cxnLst>
            <a:rect l="0" t="0" r="r" b="b"/>
            <a:pathLst>
              <a:path w="2401" h="795">
                <a:moveTo>
                  <a:pt x="0" y="0"/>
                </a:moveTo>
                <a:lnTo>
                  <a:pt x="2401" y="795"/>
                </a:lnTo>
              </a:path>
            </a:pathLst>
          </a:custGeom>
          <a:noFill/>
          <a:ln w="19050" cap="flat" cmpd="sng">
            <a:solidFill>
              <a:srgbClr val="CC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30815" name="Group 95"/>
          <p:cNvGrpSpPr>
            <a:grpSpLocks/>
          </p:cNvGrpSpPr>
          <p:nvPr/>
        </p:nvGrpSpPr>
        <p:grpSpPr bwMode="auto">
          <a:xfrm>
            <a:off x="3895725" y="3738563"/>
            <a:ext cx="3844925" cy="1274762"/>
            <a:chOff x="2460" y="2352"/>
            <a:chExt cx="2422" cy="803"/>
          </a:xfrm>
        </p:grpSpPr>
        <p:sp>
          <p:nvSpPr>
            <p:cNvPr id="30816" name="Freeform 96"/>
            <p:cNvSpPr>
              <a:spLocks/>
            </p:cNvSpPr>
            <p:nvPr/>
          </p:nvSpPr>
          <p:spPr bwMode="auto">
            <a:xfrm>
              <a:off x="2460" y="2352"/>
              <a:ext cx="2422" cy="8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2" y="803"/>
                </a:cxn>
              </a:cxnLst>
              <a:rect l="0" t="0" r="r" b="b"/>
              <a:pathLst>
                <a:path w="2422" h="803">
                  <a:moveTo>
                    <a:pt x="0" y="0"/>
                  </a:moveTo>
                  <a:lnTo>
                    <a:pt x="2422" y="80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817" name="Freeform 97"/>
            <p:cNvSpPr>
              <a:spLocks/>
            </p:cNvSpPr>
            <p:nvPr/>
          </p:nvSpPr>
          <p:spPr bwMode="auto">
            <a:xfrm>
              <a:off x="2678" y="2424"/>
              <a:ext cx="69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23"/>
                </a:cxn>
              </a:cxnLst>
              <a:rect l="0" t="0" r="r" b="b"/>
              <a:pathLst>
                <a:path w="69" h="23">
                  <a:moveTo>
                    <a:pt x="0" y="0"/>
                  </a:moveTo>
                  <a:lnTo>
                    <a:pt x="69" y="2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8" name="Freeform 98"/>
            <p:cNvSpPr>
              <a:spLocks/>
            </p:cNvSpPr>
            <p:nvPr/>
          </p:nvSpPr>
          <p:spPr bwMode="auto">
            <a:xfrm>
              <a:off x="3146" y="2579"/>
              <a:ext cx="8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28"/>
                </a:cxn>
              </a:cxnLst>
              <a:rect l="0" t="0" r="r" b="b"/>
              <a:pathLst>
                <a:path w="88" h="28">
                  <a:moveTo>
                    <a:pt x="0" y="0"/>
                  </a:moveTo>
                  <a:lnTo>
                    <a:pt x="88" y="2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819" name="Freeform 99"/>
          <p:cNvSpPr>
            <a:spLocks/>
          </p:cNvSpPr>
          <p:nvPr/>
        </p:nvSpPr>
        <p:spPr bwMode="auto">
          <a:xfrm>
            <a:off x="1787525" y="3040063"/>
            <a:ext cx="2806700" cy="698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8" y="440"/>
              </a:cxn>
            </a:cxnLst>
            <a:rect l="0" t="0" r="r" b="b"/>
            <a:pathLst>
              <a:path w="1768" h="440">
                <a:moveTo>
                  <a:pt x="0" y="0"/>
                </a:moveTo>
                <a:lnTo>
                  <a:pt x="1768" y="440"/>
                </a:lnTo>
              </a:path>
            </a:pathLst>
          </a:custGeom>
          <a:noFill/>
          <a:ln w="19050" cap="flat" cmpd="sng">
            <a:solidFill>
              <a:srgbClr val="CC66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820" name="Freeform 100"/>
          <p:cNvSpPr>
            <a:spLocks/>
          </p:cNvSpPr>
          <p:nvPr/>
        </p:nvSpPr>
        <p:spPr bwMode="auto">
          <a:xfrm>
            <a:off x="4598988" y="3738563"/>
            <a:ext cx="3030537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9" y="480"/>
              </a:cxn>
            </a:cxnLst>
            <a:rect l="0" t="0" r="r" b="b"/>
            <a:pathLst>
              <a:path w="1909" h="480">
                <a:moveTo>
                  <a:pt x="0" y="0"/>
                </a:moveTo>
                <a:lnTo>
                  <a:pt x="1909" y="480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821" name="Freeform 101"/>
          <p:cNvSpPr>
            <a:spLocks/>
          </p:cNvSpPr>
          <p:nvPr/>
        </p:nvSpPr>
        <p:spPr bwMode="auto">
          <a:xfrm>
            <a:off x="1800225" y="3035300"/>
            <a:ext cx="1588" cy="939800"/>
          </a:xfrm>
          <a:custGeom>
            <a:avLst/>
            <a:gdLst/>
            <a:ahLst/>
            <a:cxnLst>
              <a:cxn ang="0">
                <a:pos x="0" y="592"/>
              </a:cxn>
              <a:cxn ang="0">
                <a:pos x="0" y="0"/>
              </a:cxn>
            </a:cxnLst>
            <a:rect l="0" t="0" r="r" b="b"/>
            <a:pathLst>
              <a:path w="1" h="592">
                <a:moveTo>
                  <a:pt x="0" y="592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 type="none" w="med" len="med"/>
            <a:tailEnd type="triangle" w="med" len="lg"/>
          </a:ln>
        </p:spPr>
        <p:txBody>
          <a:bodyPr/>
          <a:lstStyle/>
          <a:p>
            <a:endParaRPr lang="fr-FR"/>
          </a:p>
        </p:txBody>
      </p:sp>
      <p:grpSp>
        <p:nvGrpSpPr>
          <p:cNvPr id="30826" name="Group 106"/>
          <p:cNvGrpSpPr>
            <a:grpSpLocks/>
          </p:cNvGrpSpPr>
          <p:nvPr/>
        </p:nvGrpSpPr>
        <p:grpSpPr bwMode="auto">
          <a:xfrm>
            <a:off x="3670300" y="3032125"/>
            <a:ext cx="4070350" cy="939800"/>
            <a:chOff x="2312" y="1910"/>
            <a:chExt cx="2564" cy="592"/>
          </a:xfrm>
        </p:grpSpPr>
        <p:grpSp>
          <p:nvGrpSpPr>
            <p:cNvPr id="30823" name="Group 103"/>
            <p:cNvGrpSpPr>
              <a:grpSpLocks/>
            </p:cNvGrpSpPr>
            <p:nvPr/>
          </p:nvGrpSpPr>
          <p:grpSpPr bwMode="auto">
            <a:xfrm>
              <a:off x="2460" y="1912"/>
              <a:ext cx="442" cy="440"/>
              <a:chOff x="2460" y="1912"/>
              <a:chExt cx="442" cy="440"/>
            </a:xfrm>
          </p:grpSpPr>
          <p:sp>
            <p:nvSpPr>
              <p:cNvPr id="30748" name="Freeform 28"/>
              <p:cNvSpPr>
                <a:spLocks/>
              </p:cNvSpPr>
              <p:nvPr/>
            </p:nvSpPr>
            <p:spPr bwMode="auto">
              <a:xfrm>
                <a:off x="2460" y="1912"/>
                <a:ext cx="442" cy="440"/>
              </a:xfrm>
              <a:custGeom>
                <a:avLst/>
                <a:gdLst/>
                <a:ahLst/>
                <a:cxnLst>
                  <a:cxn ang="0">
                    <a:pos x="0" y="440"/>
                  </a:cxn>
                  <a:cxn ang="0">
                    <a:pos x="442" y="0"/>
                  </a:cxn>
                </a:cxnLst>
                <a:rect l="0" t="0" r="r" b="b"/>
                <a:pathLst>
                  <a:path w="442" h="440">
                    <a:moveTo>
                      <a:pt x="0" y="440"/>
                    </a:moveTo>
                    <a:lnTo>
                      <a:pt x="442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49" name="Freeform 29"/>
              <p:cNvSpPr>
                <a:spLocks/>
              </p:cNvSpPr>
              <p:nvPr/>
            </p:nvSpPr>
            <p:spPr bwMode="auto">
              <a:xfrm flipV="1">
                <a:off x="2718" y="2069"/>
                <a:ext cx="26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26"/>
                  </a:cxn>
                </a:cxnLst>
                <a:rect l="0" t="0" r="r" b="b"/>
                <a:pathLst>
                  <a:path w="26" h="26">
                    <a:moveTo>
                      <a:pt x="0" y="0"/>
                    </a:moveTo>
                    <a:lnTo>
                      <a:pt x="26" y="26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0745" name="Freeform 25"/>
            <p:cNvSpPr>
              <a:spLocks/>
            </p:cNvSpPr>
            <p:nvPr/>
          </p:nvSpPr>
          <p:spPr bwMode="auto">
            <a:xfrm>
              <a:off x="2902" y="1912"/>
              <a:ext cx="197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74" y="0"/>
                </a:cxn>
              </a:cxnLst>
              <a:rect l="0" t="0" r="r" b="b"/>
              <a:pathLst>
                <a:path w="1974" h="1">
                  <a:moveTo>
                    <a:pt x="0" y="0"/>
                  </a:moveTo>
                  <a:lnTo>
                    <a:pt x="1974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6" name="Freeform 26"/>
            <p:cNvSpPr>
              <a:spLocks/>
            </p:cNvSpPr>
            <p:nvPr/>
          </p:nvSpPr>
          <p:spPr bwMode="auto">
            <a:xfrm>
              <a:off x="3752" y="1912"/>
              <a:ext cx="5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0"/>
                </a:cxn>
              </a:cxnLst>
              <a:rect l="0" t="0" r="r" b="b"/>
              <a:pathLst>
                <a:path w="54" h="1">
                  <a:moveTo>
                    <a:pt x="0" y="0"/>
                  </a:moveTo>
                  <a:lnTo>
                    <a:pt x="54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2" name="Freeform 102"/>
            <p:cNvSpPr>
              <a:spLocks/>
            </p:cNvSpPr>
            <p:nvPr/>
          </p:nvSpPr>
          <p:spPr bwMode="auto">
            <a:xfrm>
              <a:off x="2312" y="1910"/>
              <a:ext cx="590" cy="592"/>
            </a:xfrm>
            <a:custGeom>
              <a:avLst/>
              <a:gdLst/>
              <a:ahLst/>
              <a:cxnLst>
                <a:cxn ang="0">
                  <a:pos x="0" y="592"/>
                </a:cxn>
                <a:cxn ang="0">
                  <a:pos x="590" y="0"/>
                </a:cxn>
              </a:cxnLst>
              <a:rect l="0" t="0" r="r" b="b"/>
              <a:pathLst>
                <a:path w="590" h="592">
                  <a:moveTo>
                    <a:pt x="0" y="592"/>
                  </a:moveTo>
                  <a:lnTo>
                    <a:pt x="590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824" name="Freeform 104"/>
          <p:cNvSpPr>
            <a:spLocks/>
          </p:cNvSpPr>
          <p:nvPr/>
        </p:nvSpPr>
        <p:spPr bwMode="auto">
          <a:xfrm>
            <a:off x="1800225" y="3035300"/>
            <a:ext cx="28067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8" y="0"/>
              </a:cxn>
            </a:cxnLst>
            <a:rect l="0" t="0" r="r" b="b"/>
            <a:pathLst>
              <a:path w="1768" h="1">
                <a:moveTo>
                  <a:pt x="0" y="0"/>
                </a:moveTo>
                <a:lnTo>
                  <a:pt x="1768" y="0"/>
                </a:lnTo>
              </a:path>
            </a:pathLst>
          </a:custGeom>
          <a:noFill/>
          <a:ln w="38100" cap="rnd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827" name="Text Box 107"/>
          <p:cNvSpPr txBox="1">
            <a:spLocks noChangeArrowheads="1"/>
          </p:cNvSpPr>
          <p:nvPr/>
        </p:nvSpPr>
        <p:spPr bwMode="auto">
          <a:xfrm>
            <a:off x="684213" y="5300663"/>
            <a:ext cx="7921625" cy="1250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Le rayon émergent semble provenir de B’</a:t>
            </a:r>
          </a:p>
          <a:p>
            <a:pPr algn="ctr">
              <a:spcBef>
                <a:spcPct val="50000"/>
              </a:spcBef>
            </a:pP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30809" name="Line 89"/>
          <p:cNvSpPr>
            <a:spLocks noChangeShapeType="1"/>
          </p:cNvSpPr>
          <p:nvPr/>
        </p:nvSpPr>
        <p:spPr bwMode="auto">
          <a:xfrm flipV="1">
            <a:off x="3897313" y="3735388"/>
            <a:ext cx="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0830" name="Text Box 110"/>
          <p:cNvSpPr txBox="1">
            <a:spLocks noChangeArrowheads="1"/>
          </p:cNvSpPr>
          <p:nvPr/>
        </p:nvSpPr>
        <p:spPr bwMode="auto">
          <a:xfrm>
            <a:off x="1547813" y="4005263"/>
            <a:ext cx="1952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A’</a:t>
            </a:r>
            <a:endParaRPr lang="fr-FR"/>
          </a:p>
        </p:txBody>
      </p:sp>
      <p:sp>
        <p:nvSpPr>
          <p:cNvPr id="30831" name="Text Box 111"/>
          <p:cNvSpPr txBox="1">
            <a:spLocks noChangeArrowheads="1"/>
          </p:cNvSpPr>
          <p:nvPr/>
        </p:nvSpPr>
        <p:spPr bwMode="auto">
          <a:xfrm>
            <a:off x="1547813" y="2852738"/>
            <a:ext cx="1714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B’</a:t>
            </a:r>
            <a:endParaRPr lang="fr-FR"/>
          </a:p>
        </p:txBody>
      </p:sp>
      <p:pic>
        <p:nvPicPr>
          <p:cNvPr id="30832" name="Picture 112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628775"/>
            <a:ext cx="1076325" cy="952500"/>
          </a:xfrm>
          <a:prstGeom prst="rect">
            <a:avLst/>
          </a:prstGeom>
          <a:noFill/>
        </p:spPr>
      </p:pic>
      <p:pic>
        <p:nvPicPr>
          <p:cNvPr id="30833" name="Picture 113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3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3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9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4" grpId="0" animBg="1"/>
      <p:bldP spid="30824" grpId="0" animBg="1"/>
      <p:bldP spid="308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fr-FR" sz="3800"/>
              <a:t>L’image A’B’ est une </a:t>
            </a:r>
            <a:r>
              <a:rPr lang="fr-FR">
                <a:solidFill>
                  <a:srgbClr val="FF0000"/>
                </a:solidFill>
              </a:rPr>
              <a:t>image virtuelle</a:t>
            </a:r>
            <a:r>
              <a:rPr lang="fr-FR" sz="3800">
                <a:solidFill>
                  <a:srgbClr val="FF0000"/>
                </a:solidFill>
              </a:rPr>
              <a:t> </a:t>
            </a:r>
            <a:r>
              <a:rPr lang="fr-FR" sz="3800">
                <a:solidFill>
                  <a:schemeClr val="tx1"/>
                </a:solidFill>
              </a:rPr>
              <a:t>:</a:t>
            </a:r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3277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32773" name="Group 5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75" name="Line 7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76" name="Oval 8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77" name="Oval 9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778" name="Oval 10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32779" name="Group 11"/>
          <p:cNvGrpSpPr>
            <a:grpSpLocks/>
          </p:cNvGrpSpPr>
          <p:nvPr/>
        </p:nvGrpSpPr>
        <p:grpSpPr bwMode="auto">
          <a:xfrm>
            <a:off x="684213" y="3141663"/>
            <a:ext cx="261937" cy="363537"/>
            <a:chOff x="1920" y="2115"/>
            <a:chExt cx="414" cy="447"/>
          </a:xfrm>
        </p:grpSpPr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3554413" y="4000500"/>
            <a:ext cx="2087562" cy="327025"/>
            <a:chOff x="5061" y="3032"/>
            <a:chExt cx="2392" cy="400"/>
          </a:xfrm>
        </p:grpSpPr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32788" name="Text Box 20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3554413" y="4000500"/>
            <a:ext cx="2087562" cy="327025"/>
            <a:chOff x="5061" y="3032"/>
            <a:chExt cx="2392" cy="400"/>
          </a:xfrm>
        </p:grpSpPr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32792" name="Text Box 24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32793" name="Text Box 25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3721100" y="367665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735388" y="3949700"/>
            <a:ext cx="1793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5072063" y="3857625"/>
            <a:ext cx="100012" cy="26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" y="17"/>
              </a:cxn>
            </a:cxnLst>
            <a:rect l="0" t="0" r="r" b="b"/>
            <a:pathLst>
              <a:path w="63" h="17">
                <a:moveTo>
                  <a:pt x="0" y="0"/>
                </a:moveTo>
                <a:lnTo>
                  <a:pt x="63" y="17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32798" name="Group 30"/>
          <p:cNvGrpSpPr>
            <a:grpSpLocks/>
          </p:cNvGrpSpPr>
          <p:nvPr/>
        </p:nvGrpSpPr>
        <p:grpSpPr bwMode="auto">
          <a:xfrm>
            <a:off x="3898900" y="3733800"/>
            <a:ext cx="701675" cy="6350"/>
            <a:chOff x="2462" y="2349"/>
            <a:chExt cx="442" cy="4"/>
          </a:xfrm>
        </p:grpSpPr>
        <p:sp>
          <p:nvSpPr>
            <p:cNvPr id="32799" name="Freeform 31"/>
            <p:cNvSpPr>
              <a:spLocks/>
            </p:cNvSpPr>
            <p:nvPr/>
          </p:nvSpPr>
          <p:spPr bwMode="auto">
            <a:xfrm>
              <a:off x="2462" y="2352"/>
              <a:ext cx="44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2" y="0"/>
                </a:cxn>
              </a:cxnLst>
              <a:rect l="0" t="0" r="r" b="b"/>
              <a:pathLst>
                <a:path w="442" h="1">
                  <a:moveTo>
                    <a:pt x="0" y="0"/>
                  </a:moveTo>
                  <a:lnTo>
                    <a:pt x="442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800" name="Freeform 32"/>
            <p:cNvSpPr>
              <a:spLocks/>
            </p:cNvSpPr>
            <p:nvPr/>
          </p:nvSpPr>
          <p:spPr bwMode="auto">
            <a:xfrm>
              <a:off x="2708" y="2349"/>
              <a:ext cx="5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0"/>
                </a:cxn>
              </a:cxnLst>
              <a:rect l="0" t="0" r="r" b="b"/>
              <a:pathLst>
                <a:path w="51" h="1">
                  <a:moveTo>
                    <a:pt x="0" y="0"/>
                  </a:moveTo>
                  <a:lnTo>
                    <a:pt x="51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2801" name="Freeform 33"/>
          <p:cNvSpPr>
            <a:spLocks/>
          </p:cNvSpPr>
          <p:nvPr/>
        </p:nvSpPr>
        <p:spPr bwMode="auto">
          <a:xfrm>
            <a:off x="1787525" y="3040063"/>
            <a:ext cx="3811588" cy="1262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1" y="795"/>
              </a:cxn>
            </a:cxnLst>
            <a:rect l="0" t="0" r="r" b="b"/>
            <a:pathLst>
              <a:path w="2401" h="795">
                <a:moveTo>
                  <a:pt x="0" y="0"/>
                </a:moveTo>
                <a:lnTo>
                  <a:pt x="2401" y="795"/>
                </a:lnTo>
              </a:path>
            </a:pathLst>
          </a:custGeom>
          <a:noFill/>
          <a:ln w="19050" cap="flat" cmpd="sng">
            <a:solidFill>
              <a:srgbClr val="CC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32802" name="Group 34"/>
          <p:cNvGrpSpPr>
            <a:grpSpLocks/>
          </p:cNvGrpSpPr>
          <p:nvPr/>
        </p:nvGrpSpPr>
        <p:grpSpPr bwMode="auto">
          <a:xfrm>
            <a:off x="3895725" y="3738563"/>
            <a:ext cx="3844925" cy="1274762"/>
            <a:chOff x="2460" y="2352"/>
            <a:chExt cx="2422" cy="803"/>
          </a:xfrm>
        </p:grpSpPr>
        <p:sp>
          <p:nvSpPr>
            <p:cNvPr id="32803" name="Freeform 35"/>
            <p:cNvSpPr>
              <a:spLocks/>
            </p:cNvSpPr>
            <p:nvPr/>
          </p:nvSpPr>
          <p:spPr bwMode="auto">
            <a:xfrm>
              <a:off x="2460" y="2352"/>
              <a:ext cx="2422" cy="8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2" y="803"/>
                </a:cxn>
              </a:cxnLst>
              <a:rect l="0" t="0" r="r" b="b"/>
              <a:pathLst>
                <a:path w="2422" h="803">
                  <a:moveTo>
                    <a:pt x="0" y="0"/>
                  </a:moveTo>
                  <a:lnTo>
                    <a:pt x="2422" y="80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804" name="Freeform 36"/>
            <p:cNvSpPr>
              <a:spLocks/>
            </p:cNvSpPr>
            <p:nvPr/>
          </p:nvSpPr>
          <p:spPr bwMode="auto">
            <a:xfrm>
              <a:off x="2678" y="2424"/>
              <a:ext cx="69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23"/>
                </a:cxn>
              </a:cxnLst>
              <a:rect l="0" t="0" r="r" b="b"/>
              <a:pathLst>
                <a:path w="69" h="23">
                  <a:moveTo>
                    <a:pt x="0" y="0"/>
                  </a:moveTo>
                  <a:lnTo>
                    <a:pt x="69" y="23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5" name="Freeform 37"/>
            <p:cNvSpPr>
              <a:spLocks/>
            </p:cNvSpPr>
            <p:nvPr/>
          </p:nvSpPr>
          <p:spPr bwMode="auto">
            <a:xfrm>
              <a:off x="3146" y="2579"/>
              <a:ext cx="8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28"/>
                </a:cxn>
              </a:cxnLst>
              <a:rect l="0" t="0" r="r" b="b"/>
              <a:pathLst>
                <a:path w="88" h="28">
                  <a:moveTo>
                    <a:pt x="0" y="0"/>
                  </a:moveTo>
                  <a:lnTo>
                    <a:pt x="88" y="2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2806" name="Freeform 38"/>
          <p:cNvSpPr>
            <a:spLocks/>
          </p:cNvSpPr>
          <p:nvPr/>
        </p:nvSpPr>
        <p:spPr bwMode="auto">
          <a:xfrm>
            <a:off x="1787525" y="3040063"/>
            <a:ext cx="2806700" cy="698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8" y="440"/>
              </a:cxn>
            </a:cxnLst>
            <a:rect l="0" t="0" r="r" b="b"/>
            <a:pathLst>
              <a:path w="1768" h="440">
                <a:moveTo>
                  <a:pt x="0" y="0"/>
                </a:moveTo>
                <a:lnTo>
                  <a:pt x="1768" y="440"/>
                </a:lnTo>
              </a:path>
            </a:pathLst>
          </a:custGeom>
          <a:noFill/>
          <a:ln w="19050" cap="flat" cmpd="sng">
            <a:solidFill>
              <a:srgbClr val="CC66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807" name="Freeform 39"/>
          <p:cNvSpPr>
            <a:spLocks/>
          </p:cNvSpPr>
          <p:nvPr/>
        </p:nvSpPr>
        <p:spPr bwMode="auto">
          <a:xfrm>
            <a:off x="4598988" y="3738563"/>
            <a:ext cx="3030537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9" y="480"/>
              </a:cxn>
            </a:cxnLst>
            <a:rect l="0" t="0" r="r" b="b"/>
            <a:pathLst>
              <a:path w="1909" h="480">
                <a:moveTo>
                  <a:pt x="0" y="0"/>
                </a:moveTo>
                <a:lnTo>
                  <a:pt x="1909" y="480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808" name="Freeform 40"/>
          <p:cNvSpPr>
            <a:spLocks/>
          </p:cNvSpPr>
          <p:nvPr/>
        </p:nvSpPr>
        <p:spPr bwMode="auto">
          <a:xfrm>
            <a:off x="1800225" y="3035300"/>
            <a:ext cx="1588" cy="939800"/>
          </a:xfrm>
          <a:custGeom>
            <a:avLst/>
            <a:gdLst/>
            <a:ahLst/>
            <a:cxnLst>
              <a:cxn ang="0">
                <a:pos x="0" y="592"/>
              </a:cxn>
              <a:cxn ang="0">
                <a:pos x="0" y="0"/>
              </a:cxn>
            </a:cxnLst>
            <a:rect l="0" t="0" r="r" b="b"/>
            <a:pathLst>
              <a:path w="1" h="592">
                <a:moveTo>
                  <a:pt x="0" y="592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 type="none" w="med" len="med"/>
            <a:tailEnd type="triangle" w="med" len="lg"/>
          </a:ln>
        </p:spPr>
        <p:txBody>
          <a:bodyPr/>
          <a:lstStyle/>
          <a:p>
            <a:endParaRPr lang="fr-FR"/>
          </a:p>
        </p:txBody>
      </p:sp>
      <p:grpSp>
        <p:nvGrpSpPr>
          <p:cNvPr id="32809" name="Group 41"/>
          <p:cNvGrpSpPr>
            <a:grpSpLocks/>
          </p:cNvGrpSpPr>
          <p:nvPr/>
        </p:nvGrpSpPr>
        <p:grpSpPr bwMode="auto">
          <a:xfrm>
            <a:off x="3670300" y="3032125"/>
            <a:ext cx="4070350" cy="939800"/>
            <a:chOff x="2312" y="1910"/>
            <a:chExt cx="2564" cy="592"/>
          </a:xfrm>
        </p:grpSpPr>
        <p:grpSp>
          <p:nvGrpSpPr>
            <p:cNvPr id="32810" name="Group 42"/>
            <p:cNvGrpSpPr>
              <a:grpSpLocks/>
            </p:cNvGrpSpPr>
            <p:nvPr/>
          </p:nvGrpSpPr>
          <p:grpSpPr bwMode="auto">
            <a:xfrm>
              <a:off x="2460" y="1912"/>
              <a:ext cx="442" cy="440"/>
              <a:chOff x="2460" y="1912"/>
              <a:chExt cx="442" cy="440"/>
            </a:xfrm>
          </p:grpSpPr>
          <p:sp>
            <p:nvSpPr>
              <p:cNvPr id="32811" name="Freeform 43"/>
              <p:cNvSpPr>
                <a:spLocks/>
              </p:cNvSpPr>
              <p:nvPr/>
            </p:nvSpPr>
            <p:spPr bwMode="auto">
              <a:xfrm>
                <a:off x="2460" y="1912"/>
                <a:ext cx="442" cy="440"/>
              </a:xfrm>
              <a:custGeom>
                <a:avLst/>
                <a:gdLst/>
                <a:ahLst/>
                <a:cxnLst>
                  <a:cxn ang="0">
                    <a:pos x="0" y="440"/>
                  </a:cxn>
                  <a:cxn ang="0">
                    <a:pos x="442" y="0"/>
                  </a:cxn>
                </a:cxnLst>
                <a:rect l="0" t="0" r="r" b="b"/>
                <a:pathLst>
                  <a:path w="442" h="440">
                    <a:moveTo>
                      <a:pt x="0" y="440"/>
                    </a:moveTo>
                    <a:lnTo>
                      <a:pt x="442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812" name="Freeform 44"/>
              <p:cNvSpPr>
                <a:spLocks/>
              </p:cNvSpPr>
              <p:nvPr/>
            </p:nvSpPr>
            <p:spPr bwMode="auto">
              <a:xfrm flipV="1">
                <a:off x="2718" y="2069"/>
                <a:ext cx="26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26"/>
                  </a:cxn>
                </a:cxnLst>
                <a:rect l="0" t="0" r="r" b="b"/>
                <a:pathLst>
                  <a:path w="26" h="26">
                    <a:moveTo>
                      <a:pt x="0" y="0"/>
                    </a:moveTo>
                    <a:lnTo>
                      <a:pt x="26" y="26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2813" name="Freeform 45"/>
            <p:cNvSpPr>
              <a:spLocks/>
            </p:cNvSpPr>
            <p:nvPr/>
          </p:nvSpPr>
          <p:spPr bwMode="auto">
            <a:xfrm>
              <a:off x="2902" y="1912"/>
              <a:ext cx="197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74" y="0"/>
                </a:cxn>
              </a:cxnLst>
              <a:rect l="0" t="0" r="r" b="b"/>
              <a:pathLst>
                <a:path w="1974" h="1">
                  <a:moveTo>
                    <a:pt x="0" y="0"/>
                  </a:moveTo>
                  <a:lnTo>
                    <a:pt x="1974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4" name="Freeform 46"/>
            <p:cNvSpPr>
              <a:spLocks/>
            </p:cNvSpPr>
            <p:nvPr/>
          </p:nvSpPr>
          <p:spPr bwMode="auto">
            <a:xfrm>
              <a:off x="3752" y="1912"/>
              <a:ext cx="5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0"/>
                </a:cxn>
              </a:cxnLst>
              <a:rect l="0" t="0" r="r" b="b"/>
              <a:pathLst>
                <a:path w="54" h="1">
                  <a:moveTo>
                    <a:pt x="0" y="0"/>
                  </a:moveTo>
                  <a:lnTo>
                    <a:pt x="54" y="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5" name="Freeform 47"/>
            <p:cNvSpPr>
              <a:spLocks/>
            </p:cNvSpPr>
            <p:nvPr/>
          </p:nvSpPr>
          <p:spPr bwMode="auto">
            <a:xfrm>
              <a:off x="2312" y="1910"/>
              <a:ext cx="590" cy="592"/>
            </a:xfrm>
            <a:custGeom>
              <a:avLst/>
              <a:gdLst/>
              <a:ahLst/>
              <a:cxnLst>
                <a:cxn ang="0">
                  <a:pos x="0" y="592"/>
                </a:cxn>
                <a:cxn ang="0">
                  <a:pos x="590" y="0"/>
                </a:cxn>
              </a:cxnLst>
              <a:rect l="0" t="0" r="r" b="b"/>
              <a:pathLst>
                <a:path w="590" h="592">
                  <a:moveTo>
                    <a:pt x="0" y="592"/>
                  </a:moveTo>
                  <a:lnTo>
                    <a:pt x="590" y="0"/>
                  </a:lnTo>
                </a:path>
              </a:pathLst>
            </a:custGeom>
            <a:noFill/>
            <a:ln w="19050" cap="rnd" cmpd="sng">
              <a:solidFill>
                <a:srgbClr val="CC66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2816" name="Freeform 48"/>
          <p:cNvSpPr>
            <a:spLocks/>
          </p:cNvSpPr>
          <p:nvPr/>
        </p:nvSpPr>
        <p:spPr bwMode="auto">
          <a:xfrm>
            <a:off x="1800225" y="3035300"/>
            <a:ext cx="28067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8" y="0"/>
              </a:cxn>
            </a:cxnLst>
            <a:rect l="0" t="0" r="r" b="b"/>
            <a:pathLst>
              <a:path w="1768" h="1">
                <a:moveTo>
                  <a:pt x="0" y="0"/>
                </a:moveTo>
                <a:lnTo>
                  <a:pt x="1768" y="0"/>
                </a:lnTo>
              </a:path>
            </a:pathLst>
          </a:custGeom>
          <a:noFill/>
          <a:ln w="38100" cap="rnd" cmpd="sng">
            <a:solidFill>
              <a:srgbClr val="CC66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0" y="5229225"/>
            <a:ext cx="9144000" cy="1174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500"/>
              <a:t>Elle ne peut pas être observée sur un écran.</a:t>
            </a:r>
            <a:r>
              <a:rPr lang="fr-FR" sz="2800"/>
              <a:t> </a:t>
            </a:r>
            <a:r>
              <a:rPr lang="fr-FR" sz="3600" b="1">
                <a:solidFill>
                  <a:srgbClr val="FF0000"/>
                </a:solidFill>
              </a:rPr>
              <a:t>c’est l’effet « loupe »</a:t>
            </a:r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 flipV="1">
            <a:off x="3897313" y="3735388"/>
            <a:ext cx="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1547813" y="4005263"/>
            <a:ext cx="1952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A’</a:t>
            </a:r>
            <a:endParaRPr lang="fr-FR"/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1547813" y="2852738"/>
            <a:ext cx="1714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B’</a:t>
            </a:r>
            <a:endParaRPr lang="fr-FR"/>
          </a:p>
        </p:txBody>
      </p:sp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1781175" y="3014663"/>
            <a:ext cx="36513" cy="365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32825" name="Picture 57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557338"/>
            <a:ext cx="1076325" cy="952500"/>
          </a:xfrm>
          <a:prstGeom prst="rect">
            <a:avLst/>
          </a:prstGeom>
          <a:noFill/>
        </p:spPr>
      </p:pic>
      <p:pic>
        <p:nvPicPr>
          <p:cNvPr id="32826" name="Picture 58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9788" y="6253163"/>
            <a:ext cx="684212" cy="604837"/>
          </a:xfrm>
          <a:prstGeom prst="rect">
            <a:avLst/>
          </a:prstGeom>
          <a:noFill/>
        </p:spPr>
      </p:pic>
      <p:pic>
        <p:nvPicPr>
          <p:cNvPr id="32827" name="Picture 59" descr="j028666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761038"/>
            <a:ext cx="909638" cy="98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fr-FR" sz="4400">
                <a:solidFill>
                  <a:schemeClr val="tx2"/>
                </a:solidFill>
              </a:rPr>
              <a:t>a) cas d’un objet situé avant F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076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95288" y="2800350"/>
            <a:ext cx="8424862" cy="2330450"/>
          </a:xfrm>
          <a:noFill/>
          <a:ln/>
        </p:spPr>
      </p:pic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395288" y="3971925"/>
            <a:ext cx="8351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605338" y="2873375"/>
            <a:ext cx="0" cy="2189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78" name="Oval 6"/>
          <p:cNvSpPr>
            <a:spLocks noChangeAspect="1" noChangeArrowheads="1"/>
          </p:cNvSpPr>
          <p:nvPr/>
        </p:nvSpPr>
        <p:spPr bwMode="auto">
          <a:xfrm>
            <a:off x="5526088" y="3943350"/>
            <a:ext cx="46037" cy="619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9" name="Oval 7"/>
          <p:cNvSpPr>
            <a:spLocks noChangeAspect="1" noChangeArrowheads="1"/>
          </p:cNvSpPr>
          <p:nvPr/>
        </p:nvSpPr>
        <p:spPr bwMode="auto">
          <a:xfrm>
            <a:off x="3648075" y="3943350"/>
            <a:ext cx="47625" cy="603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4" name="Oval 32"/>
          <p:cNvSpPr>
            <a:spLocks noChangeAspect="1" noChangeArrowheads="1"/>
          </p:cNvSpPr>
          <p:nvPr/>
        </p:nvSpPr>
        <p:spPr bwMode="auto">
          <a:xfrm>
            <a:off x="4583113" y="3946525"/>
            <a:ext cx="46037" cy="460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1509713" y="2781300"/>
            <a:ext cx="261937" cy="363538"/>
            <a:chOff x="1920" y="2115"/>
            <a:chExt cx="414" cy="447"/>
          </a:xfrm>
        </p:grpSpPr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563938" y="4013200"/>
            <a:ext cx="18256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F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399088" y="4010025"/>
            <a:ext cx="26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2400" b="1">
                <a:solidFill>
                  <a:srgbClr val="FF0000"/>
                </a:solidFill>
              </a:rPr>
              <a:t>F’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368800" y="3995738"/>
            <a:ext cx="182563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O</a:t>
            </a:r>
            <a:endParaRPr lang="fr-FR"/>
          </a:p>
        </p:txBody>
      </p:sp>
      <p:graphicFrame>
        <p:nvGraphicFramePr>
          <p:cNvPr id="3145" name="Object 73"/>
          <p:cNvGraphicFramePr>
            <a:graphicFrameLocks noChangeAspect="1"/>
          </p:cNvGraphicFramePr>
          <p:nvPr/>
        </p:nvGraphicFramePr>
        <p:xfrm>
          <a:off x="395288" y="1557338"/>
          <a:ext cx="7200900" cy="900112"/>
        </p:xfrm>
        <a:graphic>
          <a:graphicData uri="http://schemas.openxmlformats.org/presentationml/2006/ole">
            <p:oleObj spid="_x0000_s3145" name="Equation" r:id="rId5" imgW="1688760" imgH="215640" progId="Equation.DSMT4">
              <p:embed/>
            </p:oleObj>
          </a:graphicData>
        </a:graphic>
      </p:graphicFrame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5508625" y="3500438"/>
            <a:ext cx="5762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3600" b="1">
                <a:sym typeface="Wingdings" pitchFamily="2" charset="2"/>
              </a:rPr>
              <a:t></a:t>
            </a:r>
            <a:endParaRPr lang="fr-FR" sz="3600">
              <a:sym typeface="Wingdings" pitchFamily="2" charset="2"/>
            </a:endParaRPr>
          </a:p>
        </p:txBody>
      </p:sp>
      <p:sp>
        <p:nvSpPr>
          <p:cNvPr id="3155" name="Text Box 83"/>
          <p:cNvSpPr txBox="1">
            <a:spLocks noChangeArrowheads="1"/>
          </p:cNvSpPr>
          <p:nvPr/>
        </p:nvSpPr>
        <p:spPr bwMode="auto">
          <a:xfrm>
            <a:off x="3635375" y="3500438"/>
            <a:ext cx="5762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3600" b="1">
                <a:sym typeface="Wingdings" pitchFamily="2" charset="2"/>
              </a:rPr>
              <a:t></a:t>
            </a:r>
            <a:endParaRPr lang="fr-FR" sz="3600">
              <a:sym typeface="Wingdings" pitchFamily="2" charset="2"/>
            </a:endParaRPr>
          </a:p>
        </p:txBody>
      </p:sp>
      <p:sp>
        <p:nvSpPr>
          <p:cNvPr id="3156" name="Text Box 84"/>
          <p:cNvSpPr txBox="1">
            <a:spLocks noChangeArrowheads="1"/>
          </p:cNvSpPr>
          <p:nvPr/>
        </p:nvSpPr>
        <p:spPr bwMode="auto">
          <a:xfrm>
            <a:off x="971550" y="5516563"/>
            <a:ext cx="712787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F’ est le foyer image et F le foyer objet</a:t>
            </a:r>
          </a:p>
        </p:txBody>
      </p:sp>
      <p:pic>
        <p:nvPicPr>
          <p:cNvPr id="3158" name="Picture 86" descr="MOUSE-~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  <p:pic>
        <p:nvPicPr>
          <p:cNvPr id="3159" name="Picture 87" descr="MOUSE-~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650" y="1557338"/>
            <a:ext cx="1076325" cy="952500"/>
          </a:xfrm>
          <a:prstGeom prst="rect">
            <a:avLst/>
          </a:prstGeom>
          <a:noFill/>
        </p:spPr>
      </p:pic>
      <p:pic>
        <p:nvPicPr>
          <p:cNvPr id="3160" name="Picture 88" descr="MOUSE-~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650" y="1557338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8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8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1.85185E-6 C -0.00191 1.85185E-6 -4.16667E-6 0.00208 -4.16667E-6 0.00509 C -4.16667E-6 0.00787 -0.00191 0.01041 -0.00399 0.01041 C -0.00625 0.01041 -0.00781 0.00787 -0.00781 0.00509 C -0.00781 0.00208 -0.00625 1.85185E-6 -0.00399 1.85185E-6 Z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7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1.85185E-6 C -0.00191 1.85185E-6 -4.16667E-6 0.00208 -4.16667E-6 0.00509 C -4.16667E-6 0.00787 -0.00191 0.01041 -0.00399 0.01041 C -0.00625 0.01041 -0.00781 0.00787 -0.00781 0.00509 C -0.00781 0.00208 -0.00625 1.85185E-6 -0.00399 1.85185E-6 Z " pathEditMode="relative" rAng="0" ptsTypes="fffff">
                                      <p:cBhvr>
                                        <p:cTn id="48" dur="20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7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00"/>
                            </p:stCondLst>
                            <p:childTnLst>
                              <p:par>
                                <p:cTn id="5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1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6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6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8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3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9" grpId="0"/>
      <p:bldP spid="3090" grpId="0"/>
      <p:bldP spid="3153" grpId="1"/>
      <p:bldP spid="3153" grpId="2"/>
      <p:bldP spid="3153" grpId="3"/>
      <p:bldP spid="315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10252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53" name="Group 13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10254" name="Line 14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6" name="Oval 16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7" name="Oval 17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58" name="Oval 18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1509713" y="2781300"/>
            <a:ext cx="261937" cy="363538"/>
            <a:chOff x="1920" y="2115"/>
            <a:chExt cx="414" cy="447"/>
          </a:xfrm>
        </p:grpSpPr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059113" y="3284538"/>
            <a:ext cx="120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>
                <a:solidFill>
                  <a:srgbClr val="FF0000"/>
                </a:solidFill>
              </a:rPr>
              <a:t>B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987675" y="4076700"/>
            <a:ext cx="179388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>
                <a:solidFill>
                  <a:srgbClr val="FF0000"/>
                </a:solidFill>
              </a:rPr>
              <a:t>A</a:t>
            </a:r>
            <a:endParaRPr lang="fr-FR" sz="1200">
              <a:solidFill>
                <a:srgbClr val="FF0000"/>
              </a:solidFill>
            </a:endParaRPr>
          </a:p>
        </p:txBody>
      </p:sp>
      <p:grpSp>
        <p:nvGrpSpPr>
          <p:cNvPr id="10266" name="Group 26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10291" name="Line 51"/>
          <p:cNvSpPr>
            <a:spLocks noChangeShapeType="1"/>
          </p:cNvSpPr>
          <p:nvPr/>
        </p:nvSpPr>
        <p:spPr bwMode="auto">
          <a:xfrm flipV="1">
            <a:off x="3203575" y="3495675"/>
            <a:ext cx="0" cy="48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0292" name="Text Box 52"/>
          <p:cNvSpPr txBox="1"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fr-FR"/>
              <a:t>Placer l’objet AB : </a:t>
            </a:r>
          </a:p>
        </p:txBody>
      </p:sp>
      <p:graphicFrame>
        <p:nvGraphicFramePr>
          <p:cNvPr id="10293" name="Object 53"/>
          <p:cNvGraphicFramePr>
            <a:graphicFrameLocks noChangeAspect="1"/>
          </p:cNvGraphicFramePr>
          <p:nvPr>
            <p:ph idx="1"/>
          </p:nvPr>
        </p:nvGraphicFramePr>
        <p:xfrm>
          <a:off x="395288" y="1484313"/>
          <a:ext cx="6989762" cy="900112"/>
        </p:xfrm>
        <a:graphic>
          <a:graphicData uri="http://schemas.openxmlformats.org/presentationml/2006/ole">
            <p:oleObj spid="_x0000_s10293" name="Equation" r:id="rId4" imgW="1676160" imgH="215640" progId="Equation.DSMT4">
              <p:embed/>
            </p:oleObj>
          </a:graphicData>
        </a:graphic>
      </p:graphicFrame>
      <p:pic>
        <p:nvPicPr>
          <p:cNvPr id="10294" name="Picture 54" descr="MOUSE-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1484313"/>
            <a:ext cx="1076325" cy="952500"/>
          </a:xfrm>
          <a:prstGeom prst="rect">
            <a:avLst/>
          </a:prstGeom>
          <a:noFill/>
        </p:spPr>
      </p:pic>
      <p:pic>
        <p:nvPicPr>
          <p:cNvPr id="10295" name="Picture 55" descr="MOUSE-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4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build="allAtOnce"/>
      <p:bldP spid="102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343" name="Group 7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14344" name="Line 8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45" name="Line 9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46" name="Oval 10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47" name="Oval 11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48" name="Oval 12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4349" name="Group 13"/>
          <p:cNvGrpSpPr>
            <a:grpSpLocks/>
          </p:cNvGrpSpPr>
          <p:nvPr/>
        </p:nvGrpSpPr>
        <p:grpSpPr bwMode="auto">
          <a:xfrm>
            <a:off x="1509713" y="2781300"/>
            <a:ext cx="261937" cy="363538"/>
            <a:chOff x="1920" y="2115"/>
            <a:chExt cx="414" cy="447"/>
          </a:xfrm>
        </p:grpSpPr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059113" y="335280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059113" y="39957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grpSp>
        <p:nvGrpSpPr>
          <p:cNvPr id="14376" name="Group 40"/>
          <p:cNvGrpSpPr>
            <a:grpSpLocks/>
          </p:cNvGrpSpPr>
          <p:nvPr/>
        </p:nvGrpSpPr>
        <p:grpSpPr bwMode="auto">
          <a:xfrm>
            <a:off x="3203575" y="3495675"/>
            <a:ext cx="4546600" cy="1512888"/>
            <a:chOff x="1974" y="1878"/>
            <a:chExt cx="2864" cy="960"/>
          </a:xfrm>
        </p:grpSpPr>
        <p:sp>
          <p:nvSpPr>
            <p:cNvPr id="14377" name="Freeform 41"/>
            <p:cNvSpPr>
              <a:spLocks/>
            </p:cNvSpPr>
            <p:nvPr/>
          </p:nvSpPr>
          <p:spPr bwMode="auto">
            <a:xfrm>
              <a:off x="1974" y="1878"/>
              <a:ext cx="286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4" y="960"/>
                </a:cxn>
              </a:cxnLst>
              <a:rect l="0" t="0" r="r" b="b"/>
              <a:pathLst>
                <a:path w="2864" h="960">
                  <a:moveTo>
                    <a:pt x="0" y="0"/>
                  </a:moveTo>
                  <a:lnTo>
                    <a:pt x="2864" y="96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4378" name="Freeform 42"/>
            <p:cNvSpPr>
              <a:spLocks/>
            </p:cNvSpPr>
            <p:nvPr/>
          </p:nvSpPr>
          <p:spPr bwMode="auto">
            <a:xfrm>
              <a:off x="2459" y="2042"/>
              <a:ext cx="54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8"/>
                </a:cxn>
              </a:cxnLst>
              <a:rect l="0" t="0" r="r" b="b"/>
              <a:pathLst>
                <a:path w="54" h="18">
                  <a:moveTo>
                    <a:pt x="0" y="0"/>
                  </a:moveTo>
                  <a:lnTo>
                    <a:pt x="54" y="1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9" name="Freeform 43"/>
            <p:cNvSpPr>
              <a:spLocks/>
            </p:cNvSpPr>
            <p:nvPr/>
          </p:nvSpPr>
          <p:spPr bwMode="auto">
            <a:xfrm>
              <a:off x="3110" y="2257"/>
              <a:ext cx="9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2"/>
                </a:cxn>
              </a:cxnLst>
              <a:rect l="0" t="0" r="r" b="b"/>
              <a:pathLst>
                <a:path w="90" h="32">
                  <a:moveTo>
                    <a:pt x="0" y="0"/>
                  </a:moveTo>
                  <a:lnTo>
                    <a:pt x="90" y="32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4381" name="Line 45"/>
          <p:cNvSpPr>
            <a:spLocks noChangeShapeType="1"/>
          </p:cNvSpPr>
          <p:nvPr/>
        </p:nvSpPr>
        <p:spPr bwMode="auto">
          <a:xfrm flipV="1">
            <a:off x="3203575" y="3495675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4382" name="Text Box 46"/>
          <p:cNvSpPr txBox="1">
            <a:spLocks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4000"/>
              <a:t>Tracer le rayon issu de B et passant par le centre optique :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2195513" y="5589588"/>
            <a:ext cx="432117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/>
              <a:t>Ce rayon n’est pas dévié</a:t>
            </a:r>
          </a:p>
        </p:txBody>
      </p:sp>
      <p:pic>
        <p:nvPicPr>
          <p:cNvPr id="14384" name="Picture 48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700213"/>
            <a:ext cx="1076325" cy="952500"/>
          </a:xfrm>
          <a:prstGeom prst="rect">
            <a:avLst/>
          </a:prstGeom>
          <a:noFill/>
        </p:spPr>
      </p:pic>
      <p:pic>
        <p:nvPicPr>
          <p:cNvPr id="14385" name="Picture 49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1536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367" name="Group 7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70" name="Oval 10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71" name="Oval 11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72" name="Oval 12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1509713" y="2781300"/>
            <a:ext cx="261937" cy="363538"/>
            <a:chOff x="1920" y="2115"/>
            <a:chExt cx="414" cy="447"/>
          </a:xfrm>
        </p:grpSpPr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059113" y="335280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059113" y="39957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3203575" y="3495675"/>
            <a:ext cx="4505325" cy="1549400"/>
            <a:chOff x="1974" y="1878"/>
            <a:chExt cx="2838" cy="984"/>
          </a:xfrm>
        </p:grpSpPr>
        <p:grpSp>
          <p:nvGrpSpPr>
            <p:cNvPr id="15394" name="Group 34"/>
            <p:cNvGrpSpPr>
              <a:grpSpLocks/>
            </p:cNvGrpSpPr>
            <p:nvPr/>
          </p:nvGrpSpPr>
          <p:grpSpPr bwMode="auto">
            <a:xfrm>
              <a:off x="2858" y="1878"/>
              <a:ext cx="1954" cy="984"/>
              <a:chOff x="2858" y="1878"/>
              <a:chExt cx="1954" cy="984"/>
            </a:xfrm>
          </p:grpSpPr>
          <p:sp>
            <p:nvSpPr>
              <p:cNvPr id="15395" name="Freeform 35"/>
              <p:cNvSpPr>
                <a:spLocks/>
              </p:cNvSpPr>
              <p:nvPr/>
            </p:nvSpPr>
            <p:spPr bwMode="auto">
              <a:xfrm>
                <a:off x="2858" y="1878"/>
                <a:ext cx="1954" cy="9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4" y="984"/>
                  </a:cxn>
                </a:cxnLst>
                <a:rect l="0" t="0" r="r" b="b"/>
                <a:pathLst>
                  <a:path w="1954" h="984">
                    <a:moveTo>
                      <a:pt x="0" y="0"/>
                    </a:moveTo>
                    <a:lnTo>
                      <a:pt x="1954" y="984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96" name="Freeform 36"/>
              <p:cNvSpPr>
                <a:spLocks/>
              </p:cNvSpPr>
              <p:nvPr/>
            </p:nvSpPr>
            <p:spPr bwMode="auto">
              <a:xfrm>
                <a:off x="3118" y="2010"/>
                <a:ext cx="54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6"/>
                  </a:cxn>
                </a:cxnLst>
                <a:rect l="0" t="0" r="r" b="b"/>
                <a:pathLst>
                  <a:path w="54" h="26">
                    <a:moveTo>
                      <a:pt x="0" y="0"/>
                    </a:moveTo>
                    <a:lnTo>
                      <a:pt x="54" y="26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5397" name="Group 37"/>
            <p:cNvGrpSpPr>
              <a:grpSpLocks/>
            </p:cNvGrpSpPr>
            <p:nvPr/>
          </p:nvGrpSpPr>
          <p:grpSpPr bwMode="auto">
            <a:xfrm>
              <a:off x="1974" y="1880"/>
              <a:ext cx="884" cy="1"/>
              <a:chOff x="1974" y="1880"/>
              <a:chExt cx="884" cy="1"/>
            </a:xfrm>
          </p:grpSpPr>
          <p:sp>
            <p:nvSpPr>
              <p:cNvPr id="15398" name="Freeform 38"/>
              <p:cNvSpPr>
                <a:spLocks/>
              </p:cNvSpPr>
              <p:nvPr/>
            </p:nvSpPr>
            <p:spPr bwMode="auto">
              <a:xfrm>
                <a:off x="1974" y="1880"/>
                <a:ext cx="8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4" y="0"/>
                  </a:cxn>
                </a:cxnLst>
                <a:rect l="0" t="0" r="r" b="b"/>
                <a:pathLst>
                  <a:path w="884" h="1">
                    <a:moveTo>
                      <a:pt x="0" y="0"/>
                    </a:moveTo>
                    <a:lnTo>
                      <a:pt x="884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99" name="Freeform 39"/>
              <p:cNvSpPr>
                <a:spLocks/>
              </p:cNvSpPr>
              <p:nvPr/>
            </p:nvSpPr>
            <p:spPr bwMode="auto">
              <a:xfrm>
                <a:off x="2471" y="1880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0"/>
                  </a:cxn>
                </a:cxnLst>
                <a:rect l="0" t="0" r="r" b="b"/>
                <a:pathLst>
                  <a:path w="57" h="1">
                    <a:moveTo>
                      <a:pt x="0" y="0"/>
                    </a:moveTo>
                    <a:lnTo>
                      <a:pt x="57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5400" name="Group 40"/>
          <p:cNvGrpSpPr>
            <a:grpSpLocks/>
          </p:cNvGrpSpPr>
          <p:nvPr/>
        </p:nvGrpSpPr>
        <p:grpSpPr bwMode="auto">
          <a:xfrm>
            <a:off x="3203575" y="3495675"/>
            <a:ext cx="4546600" cy="1512888"/>
            <a:chOff x="1974" y="1878"/>
            <a:chExt cx="2864" cy="960"/>
          </a:xfrm>
        </p:grpSpPr>
        <p:sp>
          <p:nvSpPr>
            <p:cNvPr id="15401" name="Freeform 41"/>
            <p:cNvSpPr>
              <a:spLocks/>
            </p:cNvSpPr>
            <p:nvPr/>
          </p:nvSpPr>
          <p:spPr bwMode="auto">
            <a:xfrm>
              <a:off x="1974" y="1878"/>
              <a:ext cx="286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4" y="960"/>
                </a:cxn>
              </a:cxnLst>
              <a:rect l="0" t="0" r="r" b="b"/>
              <a:pathLst>
                <a:path w="2864" h="960">
                  <a:moveTo>
                    <a:pt x="0" y="0"/>
                  </a:moveTo>
                  <a:lnTo>
                    <a:pt x="2864" y="96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5402" name="Freeform 42"/>
            <p:cNvSpPr>
              <a:spLocks/>
            </p:cNvSpPr>
            <p:nvPr/>
          </p:nvSpPr>
          <p:spPr bwMode="auto">
            <a:xfrm>
              <a:off x="2459" y="2042"/>
              <a:ext cx="54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8"/>
                </a:cxn>
              </a:cxnLst>
              <a:rect l="0" t="0" r="r" b="b"/>
              <a:pathLst>
                <a:path w="54" h="18">
                  <a:moveTo>
                    <a:pt x="0" y="0"/>
                  </a:moveTo>
                  <a:lnTo>
                    <a:pt x="54" y="1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3" name="Freeform 43"/>
            <p:cNvSpPr>
              <a:spLocks/>
            </p:cNvSpPr>
            <p:nvPr/>
          </p:nvSpPr>
          <p:spPr bwMode="auto">
            <a:xfrm>
              <a:off x="3110" y="2257"/>
              <a:ext cx="9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2"/>
                </a:cxn>
              </a:cxnLst>
              <a:rect l="0" t="0" r="r" b="b"/>
              <a:pathLst>
                <a:path w="90" h="32">
                  <a:moveTo>
                    <a:pt x="0" y="0"/>
                  </a:moveTo>
                  <a:lnTo>
                    <a:pt x="90" y="32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5405" name="Line 45"/>
          <p:cNvSpPr>
            <a:spLocks noChangeShapeType="1"/>
          </p:cNvSpPr>
          <p:nvPr/>
        </p:nvSpPr>
        <p:spPr bwMode="auto">
          <a:xfrm flipV="1">
            <a:off x="3203575" y="3495675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5406" name="Text Box 46"/>
          <p:cNvSpPr txBox="1">
            <a:spLocks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4000"/>
              <a:t>Tracer le rayon issu de B et parallèle à l’axe optique :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684213" y="5300663"/>
            <a:ext cx="7921625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Ce rayon émerge de la lentille </a:t>
            </a:r>
            <a:br>
              <a:rPr lang="fr-FR" sz="2800"/>
            </a:br>
            <a:r>
              <a:rPr lang="fr-FR" sz="2800"/>
              <a:t>en  passant par le foyer image F’</a:t>
            </a:r>
          </a:p>
        </p:txBody>
      </p:sp>
      <p:pic>
        <p:nvPicPr>
          <p:cNvPr id="15408" name="Picture 48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628775"/>
            <a:ext cx="1076325" cy="952500"/>
          </a:xfrm>
          <a:prstGeom prst="rect">
            <a:avLst/>
          </a:prstGeom>
          <a:noFill/>
        </p:spPr>
      </p:pic>
      <p:pic>
        <p:nvPicPr>
          <p:cNvPr id="15409" name="Picture 49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93" name="Line 9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94" name="Oval 10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95" name="Oval 11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96" name="Oval 12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1509713" y="2781300"/>
            <a:ext cx="261937" cy="363538"/>
            <a:chOff x="1920" y="2115"/>
            <a:chExt cx="414" cy="447"/>
          </a:xfrm>
        </p:grpSpPr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059113" y="335280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059113" y="39957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grpSp>
        <p:nvGrpSpPr>
          <p:cNvPr id="16404" name="Group 20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7164388" y="5013325"/>
            <a:ext cx="1714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>
                <a:solidFill>
                  <a:srgbClr val="FF0000"/>
                </a:solidFill>
              </a:rPr>
              <a:t>B’</a:t>
            </a:r>
            <a:endParaRPr lang="fr-FR">
              <a:solidFill>
                <a:srgbClr val="FF0000"/>
              </a:solidFill>
            </a:endParaRPr>
          </a:p>
        </p:txBody>
      </p:sp>
      <p:grpSp>
        <p:nvGrpSpPr>
          <p:cNvPr id="16417" name="Group 33"/>
          <p:cNvGrpSpPr>
            <a:grpSpLocks/>
          </p:cNvGrpSpPr>
          <p:nvPr/>
        </p:nvGrpSpPr>
        <p:grpSpPr bwMode="auto">
          <a:xfrm>
            <a:off x="3203575" y="3495675"/>
            <a:ext cx="4505325" cy="1549400"/>
            <a:chOff x="1974" y="1878"/>
            <a:chExt cx="2838" cy="984"/>
          </a:xfrm>
        </p:grpSpPr>
        <p:grpSp>
          <p:nvGrpSpPr>
            <p:cNvPr id="16418" name="Group 34"/>
            <p:cNvGrpSpPr>
              <a:grpSpLocks/>
            </p:cNvGrpSpPr>
            <p:nvPr/>
          </p:nvGrpSpPr>
          <p:grpSpPr bwMode="auto">
            <a:xfrm>
              <a:off x="2858" y="1878"/>
              <a:ext cx="1954" cy="984"/>
              <a:chOff x="2858" y="1878"/>
              <a:chExt cx="1954" cy="984"/>
            </a:xfrm>
          </p:grpSpPr>
          <p:sp>
            <p:nvSpPr>
              <p:cNvPr id="16419" name="Freeform 35"/>
              <p:cNvSpPr>
                <a:spLocks/>
              </p:cNvSpPr>
              <p:nvPr/>
            </p:nvSpPr>
            <p:spPr bwMode="auto">
              <a:xfrm>
                <a:off x="2858" y="1878"/>
                <a:ext cx="1954" cy="9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4" y="984"/>
                  </a:cxn>
                </a:cxnLst>
                <a:rect l="0" t="0" r="r" b="b"/>
                <a:pathLst>
                  <a:path w="1954" h="984">
                    <a:moveTo>
                      <a:pt x="0" y="0"/>
                    </a:moveTo>
                    <a:lnTo>
                      <a:pt x="1954" y="984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20" name="Freeform 36"/>
              <p:cNvSpPr>
                <a:spLocks/>
              </p:cNvSpPr>
              <p:nvPr/>
            </p:nvSpPr>
            <p:spPr bwMode="auto">
              <a:xfrm>
                <a:off x="3118" y="2010"/>
                <a:ext cx="54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6"/>
                  </a:cxn>
                </a:cxnLst>
                <a:rect l="0" t="0" r="r" b="b"/>
                <a:pathLst>
                  <a:path w="54" h="26">
                    <a:moveTo>
                      <a:pt x="0" y="0"/>
                    </a:moveTo>
                    <a:lnTo>
                      <a:pt x="54" y="26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421" name="Group 37"/>
            <p:cNvGrpSpPr>
              <a:grpSpLocks/>
            </p:cNvGrpSpPr>
            <p:nvPr/>
          </p:nvGrpSpPr>
          <p:grpSpPr bwMode="auto">
            <a:xfrm>
              <a:off x="1974" y="1880"/>
              <a:ext cx="884" cy="1"/>
              <a:chOff x="1974" y="1880"/>
              <a:chExt cx="884" cy="1"/>
            </a:xfrm>
          </p:grpSpPr>
          <p:sp>
            <p:nvSpPr>
              <p:cNvPr id="16422" name="Freeform 38"/>
              <p:cNvSpPr>
                <a:spLocks/>
              </p:cNvSpPr>
              <p:nvPr/>
            </p:nvSpPr>
            <p:spPr bwMode="auto">
              <a:xfrm>
                <a:off x="1974" y="1880"/>
                <a:ext cx="8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4" y="0"/>
                  </a:cxn>
                </a:cxnLst>
                <a:rect l="0" t="0" r="r" b="b"/>
                <a:pathLst>
                  <a:path w="884" h="1">
                    <a:moveTo>
                      <a:pt x="0" y="0"/>
                    </a:moveTo>
                    <a:lnTo>
                      <a:pt x="884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23" name="Freeform 39"/>
              <p:cNvSpPr>
                <a:spLocks/>
              </p:cNvSpPr>
              <p:nvPr/>
            </p:nvSpPr>
            <p:spPr bwMode="auto">
              <a:xfrm>
                <a:off x="2471" y="1880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0"/>
                  </a:cxn>
                </a:cxnLst>
                <a:rect l="0" t="0" r="r" b="b"/>
                <a:pathLst>
                  <a:path w="57" h="1">
                    <a:moveTo>
                      <a:pt x="0" y="0"/>
                    </a:moveTo>
                    <a:lnTo>
                      <a:pt x="57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3203575" y="3495675"/>
            <a:ext cx="4546600" cy="1512888"/>
            <a:chOff x="1974" y="1878"/>
            <a:chExt cx="2864" cy="960"/>
          </a:xfrm>
        </p:grpSpPr>
        <p:sp>
          <p:nvSpPr>
            <p:cNvPr id="16425" name="Freeform 41"/>
            <p:cNvSpPr>
              <a:spLocks/>
            </p:cNvSpPr>
            <p:nvPr/>
          </p:nvSpPr>
          <p:spPr bwMode="auto">
            <a:xfrm>
              <a:off x="1974" y="1878"/>
              <a:ext cx="286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4" y="960"/>
                </a:cxn>
              </a:cxnLst>
              <a:rect l="0" t="0" r="r" b="b"/>
              <a:pathLst>
                <a:path w="2864" h="960">
                  <a:moveTo>
                    <a:pt x="0" y="0"/>
                  </a:moveTo>
                  <a:lnTo>
                    <a:pt x="2864" y="96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426" name="Freeform 42"/>
            <p:cNvSpPr>
              <a:spLocks/>
            </p:cNvSpPr>
            <p:nvPr/>
          </p:nvSpPr>
          <p:spPr bwMode="auto">
            <a:xfrm>
              <a:off x="2459" y="2042"/>
              <a:ext cx="54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8"/>
                </a:cxn>
              </a:cxnLst>
              <a:rect l="0" t="0" r="r" b="b"/>
              <a:pathLst>
                <a:path w="54" h="18">
                  <a:moveTo>
                    <a:pt x="0" y="0"/>
                  </a:moveTo>
                  <a:lnTo>
                    <a:pt x="54" y="1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27" name="Freeform 43"/>
            <p:cNvSpPr>
              <a:spLocks/>
            </p:cNvSpPr>
            <p:nvPr/>
          </p:nvSpPr>
          <p:spPr bwMode="auto">
            <a:xfrm>
              <a:off x="3110" y="2257"/>
              <a:ext cx="9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2"/>
                </a:cxn>
              </a:cxnLst>
              <a:rect l="0" t="0" r="r" b="b"/>
              <a:pathLst>
                <a:path w="90" h="32">
                  <a:moveTo>
                    <a:pt x="0" y="0"/>
                  </a:moveTo>
                  <a:lnTo>
                    <a:pt x="90" y="32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429" name="Line 45"/>
          <p:cNvSpPr>
            <a:spLocks noChangeShapeType="1"/>
          </p:cNvSpPr>
          <p:nvPr/>
        </p:nvSpPr>
        <p:spPr bwMode="auto">
          <a:xfrm flipV="1">
            <a:off x="3203575" y="3495675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6430" name="Text Box 46"/>
          <p:cNvSpPr txBox="1">
            <a:spLocks noChangeArrowheads="1"/>
          </p:cNvSpPr>
          <p:nvPr>
            <p:ph type="title"/>
          </p:nvPr>
        </p:nvSpPr>
        <p:spPr>
          <a:xfrm>
            <a:off x="457200" y="274638"/>
            <a:ext cx="8229600" cy="2074862"/>
          </a:xfrm>
          <a:solidFill>
            <a:schemeClr val="bg1"/>
          </a:solidFill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4000"/>
              <a:t>L’intersection des deux rayons émergents permet de placer B’, l’image de B.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7380288" y="4437063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3600" b="1">
                <a:sym typeface="Wingdings" pitchFamily="2" charset="2"/>
              </a:rPr>
              <a:t></a:t>
            </a:r>
            <a:endParaRPr lang="fr-FR" sz="3600">
              <a:sym typeface="Wingdings" pitchFamily="2" charset="2"/>
            </a:endParaRPr>
          </a:p>
        </p:txBody>
      </p:sp>
      <p:sp>
        <p:nvSpPr>
          <p:cNvPr id="16431" name="Oval 47"/>
          <p:cNvSpPr>
            <a:spLocks noChangeAspect="1" noChangeArrowheads="1"/>
          </p:cNvSpPr>
          <p:nvPr/>
        </p:nvSpPr>
        <p:spPr bwMode="auto">
          <a:xfrm>
            <a:off x="7397750" y="4875213"/>
            <a:ext cx="46038" cy="619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16433" name="Picture 49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1700213"/>
            <a:ext cx="1076325" cy="952500"/>
          </a:xfrm>
          <a:prstGeom prst="rect">
            <a:avLst/>
          </a:prstGeom>
          <a:noFill/>
        </p:spPr>
      </p:pic>
      <p:pic>
        <p:nvPicPr>
          <p:cNvPr id="16434" name="Picture 50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1.85185E-6 C -0.00191 1.85185E-6 -4.16667E-6 0.00208 -4.16667E-6 0.00509 C -4.16667E-6 0.00787 -0.00191 0.01041 -0.00399 0.01041 C -0.00625 0.01041 -0.00781 0.00787 -0.00781 0.00509 C -0.00781 0.00208 -0.00625 1.85185E-6 -0.00399 1.85185E-6 Z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7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1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8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 build="allAtOnce"/>
      <p:bldP spid="16432" grpId="0"/>
      <p:bldP spid="16432" grpId="1"/>
      <p:bldP spid="16432" grpId="2"/>
      <p:bldP spid="164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>
                <a:solidFill>
                  <a:schemeClr val="tx1"/>
                </a:solidFill>
              </a:rPr>
              <a:t>L’image A’B’ de l’objet AB </a:t>
            </a:r>
            <a:br>
              <a:rPr lang="fr-FR" sz="4000">
                <a:solidFill>
                  <a:schemeClr val="tx1"/>
                </a:solidFill>
              </a:rPr>
            </a:br>
            <a:r>
              <a:rPr lang="fr-FR" sz="4000">
                <a:solidFill>
                  <a:schemeClr val="tx1"/>
                </a:solidFill>
              </a:rPr>
              <a:t>est telle que :</a:t>
            </a: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1741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17415" name="Group 7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17416" name="Line 8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18" name="Oval 10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19" name="Oval 11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20" name="Oval 12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1509713" y="2781300"/>
            <a:ext cx="261937" cy="363538"/>
            <a:chOff x="1920" y="2115"/>
            <a:chExt cx="414" cy="447"/>
          </a:xfrm>
        </p:grpSpPr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059113" y="335280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059113" y="39957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grpSp>
        <p:nvGrpSpPr>
          <p:cNvPr id="17428" name="Group 20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7451725" y="3644900"/>
            <a:ext cx="195263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>
                <a:solidFill>
                  <a:srgbClr val="FF0000"/>
                </a:solidFill>
              </a:rPr>
              <a:t>A’</a:t>
            </a:r>
            <a:endParaRPr lang="fr-FR" sz="1200">
              <a:solidFill>
                <a:srgbClr val="FF0000"/>
              </a:solidFill>
            </a:endParaRPr>
          </a:p>
        </p:txBody>
      </p:sp>
      <p:grpSp>
        <p:nvGrpSpPr>
          <p:cNvPr id="17441" name="Group 33"/>
          <p:cNvGrpSpPr>
            <a:grpSpLocks/>
          </p:cNvGrpSpPr>
          <p:nvPr/>
        </p:nvGrpSpPr>
        <p:grpSpPr bwMode="auto">
          <a:xfrm>
            <a:off x="3203575" y="3495675"/>
            <a:ext cx="4505325" cy="1549400"/>
            <a:chOff x="1974" y="1878"/>
            <a:chExt cx="2838" cy="984"/>
          </a:xfrm>
        </p:grpSpPr>
        <p:grpSp>
          <p:nvGrpSpPr>
            <p:cNvPr id="17442" name="Group 34"/>
            <p:cNvGrpSpPr>
              <a:grpSpLocks/>
            </p:cNvGrpSpPr>
            <p:nvPr/>
          </p:nvGrpSpPr>
          <p:grpSpPr bwMode="auto">
            <a:xfrm>
              <a:off x="2858" y="1878"/>
              <a:ext cx="1954" cy="984"/>
              <a:chOff x="2858" y="1878"/>
              <a:chExt cx="1954" cy="984"/>
            </a:xfrm>
          </p:grpSpPr>
          <p:sp>
            <p:nvSpPr>
              <p:cNvPr id="17443" name="Freeform 35"/>
              <p:cNvSpPr>
                <a:spLocks/>
              </p:cNvSpPr>
              <p:nvPr/>
            </p:nvSpPr>
            <p:spPr bwMode="auto">
              <a:xfrm>
                <a:off x="2858" y="1878"/>
                <a:ext cx="1954" cy="9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4" y="984"/>
                  </a:cxn>
                </a:cxnLst>
                <a:rect l="0" t="0" r="r" b="b"/>
                <a:pathLst>
                  <a:path w="1954" h="984">
                    <a:moveTo>
                      <a:pt x="0" y="0"/>
                    </a:moveTo>
                    <a:lnTo>
                      <a:pt x="1954" y="984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44" name="Freeform 36"/>
              <p:cNvSpPr>
                <a:spLocks/>
              </p:cNvSpPr>
              <p:nvPr/>
            </p:nvSpPr>
            <p:spPr bwMode="auto">
              <a:xfrm>
                <a:off x="3118" y="2010"/>
                <a:ext cx="54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6"/>
                  </a:cxn>
                </a:cxnLst>
                <a:rect l="0" t="0" r="r" b="b"/>
                <a:pathLst>
                  <a:path w="54" h="26">
                    <a:moveTo>
                      <a:pt x="0" y="0"/>
                    </a:moveTo>
                    <a:lnTo>
                      <a:pt x="54" y="26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7445" name="Group 37"/>
            <p:cNvGrpSpPr>
              <a:grpSpLocks/>
            </p:cNvGrpSpPr>
            <p:nvPr/>
          </p:nvGrpSpPr>
          <p:grpSpPr bwMode="auto">
            <a:xfrm>
              <a:off x="1974" y="1880"/>
              <a:ext cx="884" cy="1"/>
              <a:chOff x="1974" y="1880"/>
              <a:chExt cx="884" cy="1"/>
            </a:xfrm>
          </p:grpSpPr>
          <p:sp>
            <p:nvSpPr>
              <p:cNvPr id="17446" name="Freeform 38"/>
              <p:cNvSpPr>
                <a:spLocks/>
              </p:cNvSpPr>
              <p:nvPr/>
            </p:nvSpPr>
            <p:spPr bwMode="auto">
              <a:xfrm>
                <a:off x="1974" y="1880"/>
                <a:ext cx="8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4" y="0"/>
                  </a:cxn>
                </a:cxnLst>
                <a:rect l="0" t="0" r="r" b="b"/>
                <a:pathLst>
                  <a:path w="884" h="1">
                    <a:moveTo>
                      <a:pt x="0" y="0"/>
                    </a:moveTo>
                    <a:lnTo>
                      <a:pt x="884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47" name="Freeform 39"/>
              <p:cNvSpPr>
                <a:spLocks/>
              </p:cNvSpPr>
              <p:nvPr/>
            </p:nvSpPr>
            <p:spPr bwMode="auto">
              <a:xfrm>
                <a:off x="2471" y="1880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0"/>
                  </a:cxn>
                </a:cxnLst>
                <a:rect l="0" t="0" r="r" b="b"/>
                <a:pathLst>
                  <a:path w="57" h="1">
                    <a:moveTo>
                      <a:pt x="0" y="0"/>
                    </a:moveTo>
                    <a:lnTo>
                      <a:pt x="57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3203575" y="3495675"/>
            <a:ext cx="4546600" cy="1512888"/>
            <a:chOff x="1974" y="1878"/>
            <a:chExt cx="2864" cy="960"/>
          </a:xfrm>
        </p:grpSpPr>
        <p:sp>
          <p:nvSpPr>
            <p:cNvPr id="17449" name="Freeform 41"/>
            <p:cNvSpPr>
              <a:spLocks/>
            </p:cNvSpPr>
            <p:nvPr/>
          </p:nvSpPr>
          <p:spPr bwMode="auto">
            <a:xfrm>
              <a:off x="1974" y="1878"/>
              <a:ext cx="286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4" y="960"/>
                </a:cxn>
              </a:cxnLst>
              <a:rect l="0" t="0" r="r" b="b"/>
              <a:pathLst>
                <a:path w="2864" h="960">
                  <a:moveTo>
                    <a:pt x="0" y="0"/>
                  </a:moveTo>
                  <a:lnTo>
                    <a:pt x="2864" y="96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7450" name="Freeform 42"/>
            <p:cNvSpPr>
              <a:spLocks/>
            </p:cNvSpPr>
            <p:nvPr/>
          </p:nvSpPr>
          <p:spPr bwMode="auto">
            <a:xfrm>
              <a:off x="2459" y="2042"/>
              <a:ext cx="54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8"/>
                </a:cxn>
              </a:cxnLst>
              <a:rect l="0" t="0" r="r" b="b"/>
              <a:pathLst>
                <a:path w="54" h="18">
                  <a:moveTo>
                    <a:pt x="0" y="0"/>
                  </a:moveTo>
                  <a:lnTo>
                    <a:pt x="54" y="1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1" name="Freeform 43"/>
            <p:cNvSpPr>
              <a:spLocks/>
            </p:cNvSpPr>
            <p:nvPr/>
          </p:nvSpPr>
          <p:spPr bwMode="auto">
            <a:xfrm>
              <a:off x="3110" y="2257"/>
              <a:ext cx="9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2"/>
                </a:cxn>
              </a:cxnLst>
              <a:rect l="0" t="0" r="r" b="b"/>
              <a:pathLst>
                <a:path w="90" h="32">
                  <a:moveTo>
                    <a:pt x="0" y="0"/>
                  </a:moveTo>
                  <a:lnTo>
                    <a:pt x="90" y="32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7452" name="Freeform 44"/>
          <p:cNvSpPr>
            <a:spLocks/>
          </p:cNvSpPr>
          <p:nvPr/>
        </p:nvSpPr>
        <p:spPr bwMode="auto">
          <a:xfrm>
            <a:off x="7419975" y="3970338"/>
            <a:ext cx="3175" cy="93186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592"/>
              </a:cxn>
            </a:cxnLst>
            <a:rect l="0" t="0" r="r" b="b"/>
            <a:pathLst>
              <a:path w="2" h="592">
                <a:moveTo>
                  <a:pt x="2" y="0"/>
                </a:moveTo>
                <a:lnTo>
                  <a:pt x="0" y="59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lg"/>
          </a:ln>
        </p:spPr>
        <p:txBody>
          <a:bodyPr/>
          <a:lstStyle/>
          <a:p>
            <a:endParaRPr lang="fr-FR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V="1">
            <a:off x="3203575" y="3495675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7454" name="Object 46"/>
          <p:cNvGraphicFramePr>
            <a:graphicFrameLocks noChangeAspect="1"/>
          </p:cNvGraphicFramePr>
          <p:nvPr>
            <p:ph idx="1"/>
          </p:nvPr>
        </p:nvGraphicFramePr>
        <p:xfrm>
          <a:off x="323850" y="1484313"/>
          <a:ext cx="7251700" cy="900112"/>
        </p:xfrm>
        <a:graphic>
          <a:graphicData uri="http://schemas.openxmlformats.org/presentationml/2006/ole">
            <p:oleObj spid="_x0000_s17454" name="Equation" r:id="rId4" imgW="1739880" imgH="215640" progId="Equation.DSMT4">
              <p:embed/>
            </p:oleObj>
          </a:graphicData>
        </a:graphic>
      </p:graphicFrame>
      <p:sp>
        <p:nvSpPr>
          <p:cNvPr id="17456" name="Oval 48"/>
          <p:cNvSpPr>
            <a:spLocks noChangeArrowheads="1"/>
          </p:cNvSpPr>
          <p:nvPr/>
        </p:nvSpPr>
        <p:spPr bwMode="auto">
          <a:xfrm>
            <a:off x="7397750" y="4875213"/>
            <a:ext cx="36513" cy="365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1042988" y="5661025"/>
            <a:ext cx="720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L’image obtenue est renversée</a:t>
            </a: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7070725" y="48688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3000" b="1">
                <a:solidFill>
                  <a:srgbClr val="FF0000"/>
                </a:solidFill>
              </a:rPr>
              <a:t>B’</a:t>
            </a:r>
            <a:endParaRPr lang="fr-FR" sz="3000">
              <a:solidFill>
                <a:srgbClr val="FF0000"/>
              </a:solidFill>
            </a:endParaRPr>
          </a:p>
        </p:txBody>
      </p:sp>
      <p:pic>
        <p:nvPicPr>
          <p:cNvPr id="17459" name="Picture 51" descr="MOUSE-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1484313"/>
            <a:ext cx="1076325" cy="952500"/>
          </a:xfrm>
          <a:prstGeom prst="rect">
            <a:avLst/>
          </a:prstGeom>
          <a:noFill/>
        </p:spPr>
      </p:pic>
      <p:pic>
        <p:nvPicPr>
          <p:cNvPr id="17460" name="Picture 52" descr="MOUSE-~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7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7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9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2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2" grpId="0" animBg="1"/>
      <p:bldP spid="174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Tracer le rayon issu de B et passant par le foyer objet F :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1946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6" name="Oval 10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7" name="Oval 11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68" name="Oval 12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1509713" y="2781300"/>
            <a:ext cx="261937" cy="363538"/>
            <a:chOff x="1920" y="2115"/>
            <a:chExt cx="414" cy="447"/>
          </a:xfrm>
        </p:grpSpPr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059113" y="335280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059113" y="39957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235825" y="4941888"/>
            <a:ext cx="1714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B’</a:t>
            </a:r>
            <a:endParaRPr lang="fr-FR"/>
          </a:p>
        </p:txBody>
      </p: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3203575" y="3500438"/>
            <a:ext cx="4508500" cy="1408112"/>
            <a:chOff x="1974" y="1878"/>
            <a:chExt cx="2840" cy="894"/>
          </a:xfrm>
        </p:grpSpPr>
        <p:grpSp>
          <p:nvGrpSpPr>
            <p:cNvPr id="19482" name="Group 26"/>
            <p:cNvGrpSpPr>
              <a:grpSpLocks/>
            </p:cNvGrpSpPr>
            <p:nvPr/>
          </p:nvGrpSpPr>
          <p:grpSpPr bwMode="auto">
            <a:xfrm>
              <a:off x="2858" y="2770"/>
              <a:ext cx="1956" cy="1"/>
              <a:chOff x="2858" y="2770"/>
              <a:chExt cx="1956" cy="1"/>
            </a:xfrm>
          </p:grpSpPr>
          <p:sp>
            <p:nvSpPr>
              <p:cNvPr id="19483" name="Freeform 27"/>
              <p:cNvSpPr>
                <a:spLocks/>
              </p:cNvSpPr>
              <p:nvPr/>
            </p:nvSpPr>
            <p:spPr bwMode="auto">
              <a:xfrm>
                <a:off x="2858" y="2770"/>
                <a:ext cx="195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6" y="0"/>
                  </a:cxn>
                </a:cxnLst>
                <a:rect l="0" t="0" r="r" b="b"/>
                <a:pathLst>
                  <a:path w="1956" h="1">
                    <a:moveTo>
                      <a:pt x="0" y="0"/>
                    </a:moveTo>
                    <a:lnTo>
                      <a:pt x="1956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84" name="Freeform 28"/>
              <p:cNvSpPr>
                <a:spLocks/>
              </p:cNvSpPr>
              <p:nvPr/>
            </p:nvSpPr>
            <p:spPr bwMode="auto">
              <a:xfrm>
                <a:off x="3236" y="2770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0"/>
                  </a:cxn>
                </a:cxnLst>
                <a:rect l="0" t="0" r="r" b="b"/>
                <a:pathLst>
                  <a:path w="57" h="1">
                    <a:moveTo>
                      <a:pt x="0" y="0"/>
                    </a:moveTo>
                    <a:lnTo>
                      <a:pt x="57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9485" name="Group 29"/>
            <p:cNvGrpSpPr>
              <a:grpSpLocks/>
            </p:cNvGrpSpPr>
            <p:nvPr/>
          </p:nvGrpSpPr>
          <p:grpSpPr bwMode="auto">
            <a:xfrm>
              <a:off x="1974" y="1878"/>
              <a:ext cx="884" cy="894"/>
              <a:chOff x="1974" y="1878"/>
              <a:chExt cx="884" cy="894"/>
            </a:xfrm>
          </p:grpSpPr>
          <p:sp>
            <p:nvSpPr>
              <p:cNvPr id="19486" name="Freeform 30"/>
              <p:cNvSpPr>
                <a:spLocks/>
              </p:cNvSpPr>
              <p:nvPr/>
            </p:nvSpPr>
            <p:spPr bwMode="auto">
              <a:xfrm>
                <a:off x="1974" y="1878"/>
                <a:ext cx="884" cy="8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4" y="894"/>
                  </a:cxn>
                </a:cxnLst>
                <a:rect l="0" t="0" r="r" b="b"/>
                <a:pathLst>
                  <a:path w="884" h="894">
                    <a:moveTo>
                      <a:pt x="0" y="0"/>
                    </a:moveTo>
                    <a:lnTo>
                      <a:pt x="884" y="894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87" name="Freeform 31"/>
              <p:cNvSpPr>
                <a:spLocks/>
              </p:cNvSpPr>
              <p:nvPr/>
            </p:nvSpPr>
            <p:spPr bwMode="auto">
              <a:xfrm>
                <a:off x="2427" y="2337"/>
                <a:ext cx="26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26"/>
                  </a:cxn>
                </a:cxnLst>
                <a:rect l="0" t="0" r="r" b="b"/>
                <a:pathLst>
                  <a:path w="26" h="26">
                    <a:moveTo>
                      <a:pt x="0" y="0"/>
                    </a:moveTo>
                    <a:lnTo>
                      <a:pt x="26" y="26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7380288" y="3789363"/>
            <a:ext cx="1952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A’</a:t>
            </a:r>
            <a:endParaRPr lang="fr-FR"/>
          </a:p>
        </p:txBody>
      </p:sp>
      <p:grpSp>
        <p:nvGrpSpPr>
          <p:cNvPr id="19489" name="Group 33"/>
          <p:cNvGrpSpPr>
            <a:grpSpLocks/>
          </p:cNvGrpSpPr>
          <p:nvPr/>
        </p:nvGrpSpPr>
        <p:grpSpPr bwMode="auto">
          <a:xfrm>
            <a:off x="3203575" y="3495675"/>
            <a:ext cx="4505325" cy="1549400"/>
            <a:chOff x="1974" y="1878"/>
            <a:chExt cx="2838" cy="984"/>
          </a:xfrm>
        </p:grpSpPr>
        <p:grpSp>
          <p:nvGrpSpPr>
            <p:cNvPr id="19490" name="Group 34"/>
            <p:cNvGrpSpPr>
              <a:grpSpLocks/>
            </p:cNvGrpSpPr>
            <p:nvPr/>
          </p:nvGrpSpPr>
          <p:grpSpPr bwMode="auto">
            <a:xfrm>
              <a:off x="2858" y="1878"/>
              <a:ext cx="1954" cy="984"/>
              <a:chOff x="2858" y="1878"/>
              <a:chExt cx="1954" cy="984"/>
            </a:xfrm>
          </p:grpSpPr>
          <p:sp>
            <p:nvSpPr>
              <p:cNvPr id="19491" name="Freeform 35"/>
              <p:cNvSpPr>
                <a:spLocks/>
              </p:cNvSpPr>
              <p:nvPr/>
            </p:nvSpPr>
            <p:spPr bwMode="auto">
              <a:xfrm>
                <a:off x="2858" y="1878"/>
                <a:ext cx="1954" cy="9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4" y="984"/>
                  </a:cxn>
                </a:cxnLst>
                <a:rect l="0" t="0" r="r" b="b"/>
                <a:pathLst>
                  <a:path w="1954" h="984">
                    <a:moveTo>
                      <a:pt x="0" y="0"/>
                    </a:moveTo>
                    <a:lnTo>
                      <a:pt x="1954" y="984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2" name="Freeform 36"/>
              <p:cNvSpPr>
                <a:spLocks/>
              </p:cNvSpPr>
              <p:nvPr/>
            </p:nvSpPr>
            <p:spPr bwMode="auto">
              <a:xfrm>
                <a:off x="3118" y="2010"/>
                <a:ext cx="54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6"/>
                  </a:cxn>
                </a:cxnLst>
                <a:rect l="0" t="0" r="r" b="b"/>
                <a:pathLst>
                  <a:path w="54" h="26">
                    <a:moveTo>
                      <a:pt x="0" y="0"/>
                    </a:moveTo>
                    <a:lnTo>
                      <a:pt x="54" y="26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9493" name="Group 37"/>
            <p:cNvGrpSpPr>
              <a:grpSpLocks/>
            </p:cNvGrpSpPr>
            <p:nvPr/>
          </p:nvGrpSpPr>
          <p:grpSpPr bwMode="auto">
            <a:xfrm>
              <a:off x="1974" y="1880"/>
              <a:ext cx="884" cy="1"/>
              <a:chOff x="1974" y="1880"/>
              <a:chExt cx="884" cy="1"/>
            </a:xfrm>
          </p:grpSpPr>
          <p:sp>
            <p:nvSpPr>
              <p:cNvPr id="19494" name="Freeform 38"/>
              <p:cNvSpPr>
                <a:spLocks/>
              </p:cNvSpPr>
              <p:nvPr/>
            </p:nvSpPr>
            <p:spPr bwMode="auto">
              <a:xfrm>
                <a:off x="1974" y="1880"/>
                <a:ext cx="8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4" y="0"/>
                  </a:cxn>
                </a:cxnLst>
                <a:rect l="0" t="0" r="r" b="b"/>
                <a:pathLst>
                  <a:path w="884" h="1">
                    <a:moveTo>
                      <a:pt x="0" y="0"/>
                    </a:moveTo>
                    <a:lnTo>
                      <a:pt x="884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5" name="Freeform 39"/>
              <p:cNvSpPr>
                <a:spLocks/>
              </p:cNvSpPr>
              <p:nvPr/>
            </p:nvSpPr>
            <p:spPr bwMode="auto">
              <a:xfrm>
                <a:off x="2471" y="1880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0"/>
                  </a:cxn>
                </a:cxnLst>
                <a:rect l="0" t="0" r="r" b="b"/>
                <a:pathLst>
                  <a:path w="57" h="1">
                    <a:moveTo>
                      <a:pt x="0" y="0"/>
                    </a:moveTo>
                    <a:lnTo>
                      <a:pt x="57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3203575" y="3495675"/>
            <a:ext cx="4546600" cy="1512888"/>
            <a:chOff x="1974" y="1878"/>
            <a:chExt cx="2864" cy="960"/>
          </a:xfrm>
        </p:grpSpPr>
        <p:sp>
          <p:nvSpPr>
            <p:cNvPr id="19497" name="Freeform 41"/>
            <p:cNvSpPr>
              <a:spLocks/>
            </p:cNvSpPr>
            <p:nvPr/>
          </p:nvSpPr>
          <p:spPr bwMode="auto">
            <a:xfrm>
              <a:off x="1974" y="1878"/>
              <a:ext cx="286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4" y="960"/>
                </a:cxn>
              </a:cxnLst>
              <a:rect l="0" t="0" r="r" b="b"/>
              <a:pathLst>
                <a:path w="2864" h="960">
                  <a:moveTo>
                    <a:pt x="0" y="0"/>
                  </a:moveTo>
                  <a:lnTo>
                    <a:pt x="2864" y="96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9498" name="Freeform 42"/>
            <p:cNvSpPr>
              <a:spLocks/>
            </p:cNvSpPr>
            <p:nvPr/>
          </p:nvSpPr>
          <p:spPr bwMode="auto">
            <a:xfrm>
              <a:off x="2459" y="2042"/>
              <a:ext cx="54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8"/>
                </a:cxn>
              </a:cxnLst>
              <a:rect l="0" t="0" r="r" b="b"/>
              <a:pathLst>
                <a:path w="54" h="18">
                  <a:moveTo>
                    <a:pt x="0" y="0"/>
                  </a:moveTo>
                  <a:lnTo>
                    <a:pt x="54" y="1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9" name="Freeform 43"/>
            <p:cNvSpPr>
              <a:spLocks/>
            </p:cNvSpPr>
            <p:nvPr/>
          </p:nvSpPr>
          <p:spPr bwMode="auto">
            <a:xfrm>
              <a:off x="3110" y="2257"/>
              <a:ext cx="9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2"/>
                </a:cxn>
              </a:cxnLst>
              <a:rect l="0" t="0" r="r" b="b"/>
              <a:pathLst>
                <a:path w="90" h="32">
                  <a:moveTo>
                    <a:pt x="0" y="0"/>
                  </a:moveTo>
                  <a:lnTo>
                    <a:pt x="90" y="32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9500" name="Freeform 44"/>
          <p:cNvSpPr>
            <a:spLocks/>
          </p:cNvSpPr>
          <p:nvPr/>
        </p:nvSpPr>
        <p:spPr bwMode="auto">
          <a:xfrm>
            <a:off x="7419975" y="3970338"/>
            <a:ext cx="3175" cy="93186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592"/>
              </a:cxn>
            </a:cxnLst>
            <a:rect l="0" t="0" r="r" b="b"/>
            <a:pathLst>
              <a:path w="2" h="592">
                <a:moveTo>
                  <a:pt x="2" y="0"/>
                </a:moveTo>
                <a:lnTo>
                  <a:pt x="0" y="592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lg"/>
          </a:ln>
        </p:spPr>
        <p:txBody>
          <a:bodyPr/>
          <a:lstStyle/>
          <a:p>
            <a:endParaRPr lang="fr-FR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V="1">
            <a:off x="3203575" y="3495675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684213" y="5300663"/>
            <a:ext cx="7921625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/>
              <a:t>Ce rayon émerge de la lentille </a:t>
            </a:r>
            <a:br>
              <a:rPr lang="fr-FR" sz="2800"/>
            </a:br>
            <a:r>
              <a:rPr lang="fr-FR" sz="2800"/>
              <a:t>parallèlement à l’axe optique</a:t>
            </a:r>
          </a:p>
        </p:txBody>
      </p:sp>
      <p:pic>
        <p:nvPicPr>
          <p:cNvPr id="19512" name="Picture 56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557338"/>
            <a:ext cx="1076325" cy="952500"/>
          </a:xfrm>
          <a:prstGeom prst="rect">
            <a:avLst/>
          </a:prstGeom>
          <a:noFill/>
        </p:spPr>
      </p:pic>
      <p:pic>
        <p:nvPicPr>
          <p:cNvPr id="19513" name="Picture 57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fr-FR" sz="3800"/>
              <a:t>L’image A’B’ est une</a:t>
            </a:r>
            <a:r>
              <a:rPr lang="fr-FR" sz="4000"/>
              <a:t> </a:t>
            </a:r>
            <a:r>
              <a:rPr lang="fr-FR" b="1">
                <a:solidFill>
                  <a:srgbClr val="FF0000"/>
                </a:solidFill>
              </a:rPr>
              <a:t>image réelle </a:t>
            </a:r>
            <a:r>
              <a:rPr lang="fr-FR" sz="4000"/>
              <a:t>: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395288" y="2800350"/>
            <a:ext cx="8424862" cy="2330450"/>
            <a:chOff x="204" y="1434"/>
            <a:chExt cx="5307" cy="1480"/>
          </a:xfrm>
        </p:grpSpPr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" y="1434"/>
              <a:ext cx="5307" cy="14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22533" name="Group 5"/>
            <p:cNvGrpSpPr>
              <a:grpSpLocks/>
            </p:cNvGrpSpPr>
            <p:nvPr/>
          </p:nvGrpSpPr>
          <p:grpSpPr bwMode="auto">
            <a:xfrm>
              <a:off x="204" y="1480"/>
              <a:ext cx="5261" cy="1391"/>
              <a:chOff x="204" y="1480"/>
              <a:chExt cx="5261" cy="1391"/>
            </a:xfrm>
          </p:grpSpPr>
          <p:sp>
            <p:nvSpPr>
              <p:cNvPr id="22534" name="Line 6"/>
              <p:cNvSpPr>
                <a:spLocks noChangeShapeType="1"/>
              </p:cNvSpPr>
              <p:nvPr/>
            </p:nvSpPr>
            <p:spPr bwMode="auto">
              <a:xfrm>
                <a:off x="204" y="2178"/>
                <a:ext cx="52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35" name="Line 7"/>
              <p:cNvSpPr>
                <a:spLocks noChangeShapeType="1"/>
              </p:cNvSpPr>
              <p:nvPr/>
            </p:nvSpPr>
            <p:spPr bwMode="auto">
              <a:xfrm>
                <a:off x="2856" y="1480"/>
                <a:ext cx="0" cy="139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36" name="Oval 8"/>
              <p:cNvSpPr>
                <a:spLocks noChangeAspect="1" noChangeArrowheads="1"/>
              </p:cNvSpPr>
              <p:nvPr/>
            </p:nvSpPr>
            <p:spPr bwMode="auto">
              <a:xfrm>
                <a:off x="3436" y="2160"/>
                <a:ext cx="29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37" name="Oval 9"/>
              <p:cNvSpPr>
                <a:spLocks noChangeAspect="1" noChangeArrowheads="1"/>
              </p:cNvSpPr>
              <p:nvPr/>
            </p:nvSpPr>
            <p:spPr bwMode="auto">
              <a:xfrm>
                <a:off x="2253" y="2160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38" name="Oval 10"/>
              <p:cNvSpPr>
                <a:spLocks noChangeAspect="1" noChangeArrowheads="1"/>
              </p:cNvSpPr>
              <p:nvPr/>
            </p:nvSpPr>
            <p:spPr bwMode="auto">
              <a:xfrm>
                <a:off x="2842" y="2162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22539" name="Group 11"/>
          <p:cNvGrpSpPr>
            <a:grpSpLocks/>
          </p:cNvGrpSpPr>
          <p:nvPr/>
        </p:nvGrpSpPr>
        <p:grpSpPr bwMode="auto">
          <a:xfrm>
            <a:off x="1509713" y="2781300"/>
            <a:ext cx="261937" cy="363538"/>
            <a:chOff x="1920" y="2115"/>
            <a:chExt cx="414" cy="447"/>
          </a:xfrm>
        </p:grpSpPr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1928" y="253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rot="16200000" flipV="1">
              <a:off x="1796" y="2401"/>
              <a:ext cx="2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2142" y="231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1920" y="2115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fr-FR" sz="1000">
                  <a:latin typeface="Times New Roman" pitchFamily="18" charset="0"/>
                </a:rPr>
                <a:t>+</a:t>
              </a:r>
              <a:endParaRPr lang="fr-FR"/>
            </a:p>
          </p:txBody>
        </p:sp>
      </p:grp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059113" y="3352800"/>
            <a:ext cx="1206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</a:t>
            </a:r>
            <a:endParaRPr lang="fr-FR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59113" y="3995738"/>
            <a:ext cx="179387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</a:t>
            </a:r>
            <a:endParaRPr lang="fr-FR"/>
          </a:p>
        </p:txBody>
      </p:sp>
      <p:grpSp>
        <p:nvGrpSpPr>
          <p:cNvPr id="22546" name="Group 18"/>
          <p:cNvGrpSpPr>
            <a:grpSpLocks/>
          </p:cNvGrpSpPr>
          <p:nvPr/>
        </p:nvGrpSpPr>
        <p:grpSpPr bwMode="auto">
          <a:xfrm>
            <a:off x="3563938" y="3995738"/>
            <a:ext cx="2087562" cy="327025"/>
            <a:chOff x="5061" y="3032"/>
            <a:chExt cx="2392" cy="400"/>
          </a:xfrm>
        </p:grpSpPr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5061" y="3054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</a:t>
              </a:r>
              <a:endParaRPr lang="fr-FR"/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7183" y="3050"/>
              <a:ext cx="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F’</a:t>
              </a:r>
              <a:endParaRPr lang="fr-FR"/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5983" y="3032"/>
              <a:ext cx="21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fr-FR" sz="1200" b="1"/>
                <a:t>O</a:t>
              </a:r>
              <a:endParaRPr lang="fr-FR"/>
            </a:p>
          </p:txBody>
        </p:sp>
      </p:grp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7235825" y="4941888"/>
            <a:ext cx="1714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B’</a:t>
            </a:r>
            <a:endParaRPr lang="fr-FR"/>
          </a:p>
        </p:txBody>
      </p:sp>
      <p:grpSp>
        <p:nvGrpSpPr>
          <p:cNvPr id="22551" name="Group 23"/>
          <p:cNvGrpSpPr>
            <a:grpSpLocks/>
          </p:cNvGrpSpPr>
          <p:nvPr/>
        </p:nvGrpSpPr>
        <p:grpSpPr bwMode="auto">
          <a:xfrm>
            <a:off x="3203575" y="3500438"/>
            <a:ext cx="4508500" cy="1408112"/>
            <a:chOff x="1974" y="1878"/>
            <a:chExt cx="2840" cy="894"/>
          </a:xfrm>
        </p:grpSpPr>
        <p:grpSp>
          <p:nvGrpSpPr>
            <p:cNvPr id="22552" name="Group 24"/>
            <p:cNvGrpSpPr>
              <a:grpSpLocks/>
            </p:cNvGrpSpPr>
            <p:nvPr/>
          </p:nvGrpSpPr>
          <p:grpSpPr bwMode="auto">
            <a:xfrm>
              <a:off x="2858" y="2770"/>
              <a:ext cx="1956" cy="1"/>
              <a:chOff x="2858" y="2770"/>
              <a:chExt cx="1956" cy="1"/>
            </a:xfrm>
          </p:grpSpPr>
          <p:sp>
            <p:nvSpPr>
              <p:cNvPr id="22553" name="Freeform 25"/>
              <p:cNvSpPr>
                <a:spLocks/>
              </p:cNvSpPr>
              <p:nvPr/>
            </p:nvSpPr>
            <p:spPr bwMode="auto">
              <a:xfrm>
                <a:off x="2858" y="2770"/>
                <a:ext cx="195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6" y="0"/>
                  </a:cxn>
                </a:cxnLst>
                <a:rect l="0" t="0" r="r" b="b"/>
                <a:pathLst>
                  <a:path w="1956" h="1">
                    <a:moveTo>
                      <a:pt x="0" y="0"/>
                    </a:moveTo>
                    <a:lnTo>
                      <a:pt x="1956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54" name="Freeform 26"/>
              <p:cNvSpPr>
                <a:spLocks/>
              </p:cNvSpPr>
              <p:nvPr/>
            </p:nvSpPr>
            <p:spPr bwMode="auto">
              <a:xfrm>
                <a:off x="3236" y="2770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0"/>
                  </a:cxn>
                </a:cxnLst>
                <a:rect l="0" t="0" r="r" b="b"/>
                <a:pathLst>
                  <a:path w="57" h="1">
                    <a:moveTo>
                      <a:pt x="0" y="0"/>
                    </a:moveTo>
                    <a:lnTo>
                      <a:pt x="57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2555" name="Group 27"/>
            <p:cNvGrpSpPr>
              <a:grpSpLocks/>
            </p:cNvGrpSpPr>
            <p:nvPr/>
          </p:nvGrpSpPr>
          <p:grpSpPr bwMode="auto">
            <a:xfrm>
              <a:off x="1974" y="1878"/>
              <a:ext cx="884" cy="894"/>
              <a:chOff x="1974" y="1878"/>
              <a:chExt cx="884" cy="894"/>
            </a:xfrm>
          </p:grpSpPr>
          <p:sp>
            <p:nvSpPr>
              <p:cNvPr id="22556" name="Freeform 28"/>
              <p:cNvSpPr>
                <a:spLocks/>
              </p:cNvSpPr>
              <p:nvPr/>
            </p:nvSpPr>
            <p:spPr bwMode="auto">
              <a:xfrm>
                <a:off x="1974" y="1878"/>
                <a:ext cx="884" cy="8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4" y="894"/>
                  </a:cxn>
                </a:cxnLst>
                <a:rect l="0" t="0" r="r" b="b"/>
                <a:pathLst>
                  <a:path w="884" h="894">
                    <a:moveTo>
                      <a:pt x="0" y="0"/>
                    </a:moveTo>
                    <a:lnTo>
                      <a:pt x="884" y="894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auto">
              <a:xfrm>
                <a:off x="2427" y="2337"/>
                <a:ext cx="26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26"/>
                  </a:cxn>
                </a:cxnLst>
                <a:rect l="0" t="0" r="r" b="b"/>
                <a:pathLst>
                  <a:path w="26" h="26">
                    <a:moveTo>
                      <a:pt x="0" y="0"/>
                    </a:moveTo>
                    <a:lnTo>
                      <a:pt x="26" y="26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380288" y="3789363"/>
            <a:ext cx="1952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fr-FR" sz="1200" b="1"/>
              <a:t>A’</a:t>
            </a:r>
            <a:endParaRPr lang="fr-FR"/>
          </a:p>
        </p:txBody>
      </p:sp>
      <p:grpSp>
        <p:nvGrpSpPr>
          <p:cNvPr id="22559" name="Group 31"/>
          <p:cNvGrpSpPr>
            <a:grpSpLocks/>
          </p:cNvGrpSpPr>
          <p:nvPr/>
        </p:nvGrpSpPr>
        <p:grpSpPr bwMode="auto">
          <a:xfrm>
            <a:off x="3203575" y="3495675"/>
            <a:ext cx="4505325" cy="1549400"/>
            <a:chOff x="1974" y="1878"/>
            <a:chExt cx="2838" cy="984"/>
          </a:xfrm>
        </p:grpSpPr>
        <p:grpSp>
          <p:nvGrpSpPr>
            <p:cNvPr id="22560" name="Group 32"/>
            <p:cNvGrpSpPr>
              <a:grpSpLocks/>
            </p:cNvGrpSpPr>
            <p:nvPr/>
          </p:nvGrpSpPr>
          <p:grpSpPr bwMode="auto">
            <a:xfrm>
              <a:off x="2858" y="1878"/>
              <a:ext cx="1954" cy="984"/>
              <a:chOff x="2858" y="1878"/>
              <a:chExt cx="1954" cy="984"/>
            </a:xfrm>
          </p:grpSpPr>
          <p:sp>
            <p:nvSpPr>
              <p:cNvPr id="22561" name="Freeform 33"/>
              <p:cNvSpPr>
                <a:spLocks/>
              </p:cNvSpPr>
              <p:nvPr/>
            </p:nvSpPr>
            <p:spPr bwMode="auto">
              <a:xfrm>
                <a:off x="2858" y="1878"/>
                <a:ext cx="1954" cy="9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4" y="984"/>
                  </a:cxn>
                </a:cxnLst>
                <a:rect l="0" t="0" r="r" b="b"/>
                <a:pathLst>
                  <a:path w="1954" h="984">
                    <a:moveTo>
                      <a:pt x="0" y="0"/>
                    </a:moveTo>
                    <a:lnTo>
                      <a:pt x="1954" y="984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62" name="Freeform 34"/>
              <p:cNvSpPr>
                <a:spLocks/>
              </p:cNvSpPr>
              <p:nvPr/>
            </p:nvSpPr>
            <p:spPr bwMode="auto">
              <a:xfrm>
                <a:off x="3118" y="2010"/>
                <a:ext cx="54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6"/>
                  </a:cxn>
                </a:cxnLst>
                <a:rect l="0" t="0" r="r" b="b"/>
                <a:pathLst>
                  <a:path w="54" h="26">
                    <a:moveTo>
                      <a:pt x="0" y="0"/>
                    </a:moveTo>
                    <a:lnTo>
                      <a:pt x="54" y="26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2563" name="Group 35"/>
            <p:cNvGrpSpPr>
              <a:grpSpLocks/>
            </p:cNvGrpSpPr>
            <p:nvPr/>
          </p:nvGrpSpPr>
          <p:grpSpPr bwMode="auto">
            <a:xfrm>
              <a:off x="1974" y="1880"/>
              <a:ext cx="884" cy="1"/>
              <a:chOff x="1974" y="1880"/>
              <a:chExt cx="884" cy="1"/>
            </a:xfrm>
          </p:grpSpPr>
          <p:sp>
            <p:nvSpPr>
              <p:cNvPr id="22564" name="Freeform 36"/>
              <p:cNvSpPr>
                <a:spLocks/>
              </p:cNvSpPr>
              <p:nvPr/>
            </p:nvSpPr>
            <p:spPr bwMode="auto">
              <a:xfrm>
                <a:off x="1974" y="1880"/>
                <a:ext cx="8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4" y="0"/>
                  </a:cxn>
                </a:cxnLst>
                <a:rect l="0" t="0" r="r" b="b"/>
                <a:pathLst>
                  <a:path w="884" h="1">
                    <a:moveTo>
                      <a:pt x="0" y="0"/>
                    </a:moveTo>
                    <a:lnTo>
                      <a:pt x="884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auto">
              <a:xfrm>
                <a:off x="2471" y="1880"/>
                <a:ext cx="5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0"/>
                  </a:cxn>
                </a:cxnLst>
                <a:rect l="0" t="0" r="r" b="b"/>
                <a:pathLst>
                  <a:path w="57" h="1">
                    <a:moveTo>
                      <a:pt x="0" y="0"/>
                    </a:moveTo>
                    <a:lnTo>
                      <a:pt x="57" y="0"/>
                    </a:lnTo>
                  </a:path>
                </a:pathLst>
              </a:custGeom>
              <a:noFill/>
              <a:ln w="19050" cmpd="sng">
                <a:solidFill>
                  <a:srgbClr val="CC66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22566" name="Group 38"/>
          <p:cNvGrpSpPr>
            <a:grpSpLocks/>
          </p:cNvGrpSpPr>
          <p:nvPr/>
        </p:nvGrpSpPr>
        <p:grpSpPr bwMode="auto">
          <a:xfrm>
            <a:off x="3203575" y="3495675"/>
            <a:ext cx="4546600" cy="1512888"/>
            <a:chOff x="1974" y="1878"/>
            <a:chExt cx="2864" cy="960"/>
          </a:xfrm>
        </p:grpSpPr>
        <p:sp>
          <p:nvSpPr>
            <p:cNvPr id="22567" name="Freeform 39"/>
            <p:cNvSpPr>
              <a:spLocks/>
            </p:cNvSpPr>
            <p:nvPr/>
          </p:nvSpPr>
          <p:spPr bwMode="auto">
            <a:xfrm>
              <a:off x="1974" y="1878"/>
              <a:ext cx="286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4" y="960"/>
                </a:cxn>
              </a:cxnLst>
              <a:rect l="0" t="0" r="r" b="b"/>
              <a:pathLst>
                <a:path w="2864" h="960">
                  <a:moveTo>
                    <a:pt x="0" y="0"/>
                  </a:moveTo>
                  <a:lnTo>
                    <a:pt x="2864" y="960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568" name="Freeform 40"/>
            <p:cNvSpPr>
              <a:spLocks/>
            </p:cNvSpPr>
            <p:nvPr/>
          </p:nvSpPr>
          <p:spPr bwMode="auto">
            <a:xfrm>
              <a:off x="2459" y="2042"/>
              <a:ext cx="54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8"/>
                </a:cxn>
              </a:cxnLst>
              <a:rect l="0" t="0" r="r" b="b"/>
              <a:pathLst>
                <a:path w="54" h="18">
                  <a:moveTo>
                    <a:pt x="0" y="0"/>
                  </a:moveTo>
                  <a:lnTo>
                    <a:pt x="54" y="18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9" name="Freeform 41"/>
            <p:cNvSpPr>
              <a:spLocks/>
            </p:cNvSpPr>
            <p:nvPr/>
          </p:nvSpPr>
          <p:spPr bwMode="auto">
            <a:xfrm>
              <a:off x="3110" y="2257"/>
              <a:ext cx="90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2"/>
                </a:cxn>
              </a:cxnLst>
              <a:rect l="0" t="0" r="r" b="b"/>
              <a:pathLst>
                <a:path w="90" h="32">
                  <a:moveTo>
                    <a:pt x="0" y="0"/>
                  </a:moveTo>
                  <a:lnTo>
                    <a:pt x="90" y="32"/>
                  </a:lnTo>
                </a:path>
              </a:pathLst>
            </a:custGeom>
            <a:noFill/>
            <a:ln w="19050" cmpd="sng">
              <a:solidFill>
                <a:srgbClr val="CC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570" name="Freeform 42"/>
          <p:cNvSpPr>
            <a:spLocks/>
          </p:cNvSpPr>
          <p:nvPr/>
        </p:nvSpPr>
        <p:spPr bwMode="auto">
          <a:xfrm>
            <a:off x="7419975" y="3970338"/>
            <a:ext cx="3175" cy="93186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592"/>
              </a:cxn>
            </a:cxnLst>
            <a:rect l="0" t="0" r="r" b="b"/>
            <a:pathLst>
              <a:path w="2" h="592">
                <a:moveTo>
                  <a:pt x="2" y="0"/>
                </a:moveTo>
                <a:lnTo>
                  <a:pt x="0" y="592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V="1">
            <a:off x="3203575" y="3495675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395288" y="5300663"/>
            <a:ext cx="79216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/>
              <a:t>elle peut être observée sur un écran</a:t>
            </a:r>
          </a:p>
        </p:txBody>
      </p:sp>
      <p:pic>
        <p:nvPicPr>
          <p:cNvPr id="22573" name="Picture 45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557338"/>
            <a:ext cx="1076325" cy="952500"/>
          </a:xfrm>
          <a:prstGeom prst="rect">
            <a:avLst/>
          </a:prstGeom>
          <a:noFill/>
        </p:spPr>
      </p:pic>
      <p:pic>
        <p:nvPicPr>
          <p:cNvPr id="22574" name="Picture 46" descr="MOUSE-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5905500"/>
            <a:ext cx="10763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2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445</Words>
  <Application>Microsoft Office PowerPoint</Application>
  <PresentationFormat>Affichage à l'écran (4:3)</PresentationFormat>
  <Paragraphs>170</Paragraphs>
  <Slides>17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Comic Sans MS</vt:lpstr>
      <vt:lpstr>Times New Roman</vt:lpstr>
      <vt:lpstr>Wingdings</vt:lpstr>
      <vt:lpstr>Modèle par défaut</vt:lpstr>
      <vt:lpstr>MathType 5.0 Equation</vt:lpstr>
      <vt:lpstr>Diapositive 1</vt:lpstr>
      <vt:lpstr>Diapositive 2</vt:lpstr>
      <vt:lpstr>Placer l’objet AB : </vt:lpstr>
      <vt:lpstr>Tracer le rayon issu de B et passant par le centre optique :</vt:lpstr>
      <vt:lpstr>Tracer le rayon issu de B et parallèle à l’axe optique :</vt:lpstr>
      <vt:lpstr>L’intersection des deux rayons émergents permet de placer B’, l’image de B.</vt:lpstr>
      <vt:lpstr>L’image A’B’ de l’objet AB  est telle que :</vt:lpstr>
      <vt:lpstr>Tracer le rayon issu de B et passant par le foyer objet F :</vt:lpstr>
      <vt:lpstr>L’image A’B’ est une image réelle :</vt:lpstr>
      <vt:lpstr>Diapositive 10</vt:lpstr>
      <vt:lpstr>Placer l’objet AB : </vt:lpstr>
      <vt:lpstr>Tracer le rayon issu de B et passant par le centre optique :</vt:lpstr>
      <vt:lpstr>Tracer le rayon issu de B et parallèle à l’axe optique :</vt:lpstr>
      <vt:lpstr>L’intersection des deux rayons émergents permet de placer B’, l’image de B.</vt:lpstr>
      <vt:lpstr>L’image A’B’ de l’objet AB  est telle que :</vt:lpstr>
      <vt:lpstr>Tracer le rayon issu de B et semblant provenir du foyer objet F :</vt:lpstr>
      <vt:lpstr>L’image A’B’ est une image virtuelle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Bertrand &amp; Isabelle Kieffer</dc:creator>
  <cp:lastModifiedBy>saibi</cp:lastModifiedBy>
  <cp:revision>9</cp:revision>
  <dcterms:created xsi:type="dcterms:W3CDTF">2005-01-21T07:37:22Z</dcterms:created>
  <dcterms:modified xsi:type="dcterms:W3CDTF">2011-09-05T16:38:15Z</dcterms:modified>
</cp:coreProperties>
</file>